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6" r:id="rId3"/>
    <p:sldId id="277" r:id="rId4"/>
    <p:sldId id="269" r:id="rId5"/>
    <p:sldId id="281" r:id="rId6"/>
    <p:sldId id="271" r:id="rId7"/>
    <p:sldId id="275" r:id="rId8"/>
    <p:sldId id="260" r:id="rId9"/>
    <p:sldId id="259" r:id="rId10"/>
    <p:sldId id="263" r:id="rId11"/>
    <p:sldId id="268" r:id="rId12"/>
    <p:sldId id="262" r:id="rId13"/>
    <p:sldId id="264" r:id="rId14"/>
    <p:sldId id="282" r:id="rId15"/>
    <p:sldId id="272" r:id="rId16"/>
    <p:sldId id="274" r:id="rId17"/>
    <p:sldId id="279" r:id="rId18"/>
    <p:sldId id="280"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9" autoAdjust="0"/>
  </p:normalViewPr>
  <p:slideViewPr>
    <p:cSldViewPr snapToGrid="0" snapToObjects="1">
      <p:cViewPr varScale="1">
        <p:scale>
          <a:sx n="75" d="100"/>
          <a:sy n="75" d="100"/>
        </p:scale>
        <p:origin x="-1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87069-AAD1-054F-A675-25BA02A57CB7}" type="datetimeFigureOut">
              <a:rPr lang="en-US"/>
              <a:pPr/>
              <a:t>28/02/2011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6D614-6682-3E4D-87AE-71A11D4B0245}" type="slidenum">
              <a:rPr/>
              <a:pPr/>
              <a:t>‹#›</a:t>
            </a:fld>
            <a:endParaRPr lang="en-US"/>
          </a:p>
        </p:txBody>
      </p:sp>
    </p:spTree>
    <p:extLst>
      <p:ext uri="{BB962C8B-B14F-4D97-AF65-F5344CB8AC3E}">
        <p14:creationId xmlns:p14="http://schemas.microsoft.com/office/powerpoint/2010/main" val="4274255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cloudworks.ac.uk/cloudscape/view/20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work led by Rebecca Ferguson,</a:t>
            </a:r>
            <a:r>
              <a:rPr lang="en-US" baseline="0" dirty="0" smtClean="0"/>
              <a:t> one of my research fellows, who can’t be here unfortunately so this is on her behalf.</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Open University has been gathering learning analytics since the Institute of Educational Technology was set up in 1969,</a:t>
            </a:r>
            <a:r>
              <a:rPr lang="en-US" baseline="0" dirty="0" smtClean="0"/>
              <a:t> and in recent learning analytics talks, on my blog and </a:t>
            </a:r>
            <a:r>
              <a:rPr lang="en-US" baseline="0" dirty="0" err="1" smtClean="0"/>
              <a:t>slideshare</a:t>
            </a:r>
            <a:r>
              <a:rPr lang="en-US" baseline="0" dirty="0" smtClean="0"/>
              <a:t>, I’ve described how technology is enabling us to model trends and patterns computationally.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challenge that we now recognise, and which has been a strong theme here at LAK, is analytics which can illuminate the </a:t>
            </a:r>
            <a:r>
              <a:rPr lang="en-US" i="1" baseline="0" dirty="0" smtClean="0"/>
              <a:t>quality </a:t>
            </a:r>
            <a:r>
              <a:rPr lang="en-US" baseline="0" dirty="0" smtClean="0"/>
              <a:t>of reasoning and discourse (not just the </a:t>
            </a:r>
            <a:r>
              <a:rPr lang="en-US" i="1" baseline="0" dirty="0" smtClean="0"/>
              <a:t>quantity — </a:t>
            </a:r>
            <a:r>
              <a:rPr lang="en-US" baseline="0" dirty="0" smtClean="0"/>
              <a:t>which is obviously easier to capture in computational form).</a:t>
            </a:r>
          </a:p>
          <a:p>
            <a:endParaRPr lang="en-US" dirty="0" smtClean="0"/>
          </a:p>
          <a:p>
            <a:r>
              <a:rPr lang="en-US" dirty="0" smtClean="0"/>
              <a:t>Anna has just described how we can use structured deliberation platforms, like Cohere, to make thinking more visible, and provide the machine with deeper access to the structure</a:t>
            </a:r>
            <a:r>
              <a:rPr lang="en-US" baseline="0" dirty="0" smtClean="0"/>
              <a:t> of reasoning and discourse.</a:t>
            </a:r>
            <a:endParaRPr lang="en-US" dirty="0" smtClean="0"/>
          </a:p>
          <a:p>
            <a:endParaRPr lang="en-US" baseline="0" dirty="0" smtClean="0"/>
          </a:p>
          <a:p>
            <a:r>
              <a:rPr lang="en-US" baseline="0" dirty="0" smtClean="0"/>
              <a:t>In this talk we describe research in </a:t>
            </a:r>
            <a:r>
              <a:rPr lang="en-US" baseline="0" dirty="0" smtClean="0"/>
              <a:t>its early </a:t>
            </a:r>
            <a:r>
              <a:rPr lang="en-US" baseline="0" dirty="0" smtClean="0"/>
              <a:t>stages, investigating whether </a:t>
            </a:r>
            <a:r>
              <a:rPr lang="en-US" baseline="0" dirty="0" smtClean="0"/>
              <a:t>we can identify </a:t>
            </a:r>
            <a:r>
              <a:rPr lang="en-US" baseline="0" dirty="0" smtClean="0"/>
              <a:t>where language is being used </a:t>
            </a:r>
            <a:r>
              <a:rPr lang="en-US" baseline="0" dirty="0" smtClean="0"/>
              <a:t>to construct knowledge.</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lang="en-US" smtClean="0"/>
              <a:pPr/>
              <a:t>1</a:t>
            </a:fld>
            <a:endParaRPr lang="en-US"/>
          </a:p>
        </p:txBody>
      </p:sp>
    </p:spTree>
    <p:extLst>
      <p:ext uri="{BB962C8B-B14F-4D97-AF65-F5344CB8AC3E}">
        <p14:creationId xmlns:p14="http://schemas.microsoft.com/office/powerpoint/2010/main" val="107146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minute of the </a:t>
            </a:r>
            <a:r>
              <a:rPr lang="en-US" dirty="0" smtClean="0"/>
              <a:t>conference</a:t>
            </a:r>
            <a:endParaRPr lang="en-US" sz="1200" baseline="0" dirty="0" smtClean="0"/>
          </a:p>
          <a:p>
            <a:r>
              <a:rPr lang="en-US" sz="1200" baseline="0" dirty="0" smtClean="0"/>
              <a:t>The analysis has flagged up that people are likely to be engaging in exploratory dialogue here, because four out of eight contributions contain markers.</a:t>
            </a:r>
          </a:p>
          <a:p>
            <a:endParaRPr lang="en-US" sz="1200" baseline="0" dirty="0" smtClean="0"/>
          </a:p>
          <a:p>
            <a:r>
              <a:rPr lang="en-US" sz="1200" baseline="0" dirty="0" smtClean="0"/>
              <a:t>This minute contains many of the characteristics of exploratory dialogue</a:t>
            </a:r>
          </a:p>
          <a:p>
            <a:r>
              <a:rPr lang="en-US" sz="1200" baseline="0" dirty="0" smtClean="0"/>
              <a:t>challenge – why OU tools, not generic tools?</a:t>
            </a:r>
          </a:p>
          <a:p>
            <a:r>
              <a:rPr lang="en-US" sz="1200" baseline="0" dirty="0" smtClean="0"/>
              <a:t>Critique – what if we end up with</a:t>
            </a:r>
            <a:r>
              <a:rPr lang="en-US" sz="1200" baseline="0" dirty="0" smtClean="0"/>
              <a:t>… My question was on the </a:t>
            </a:r>
            <a:r>
              <a:rPr lang="en-US" sz="1200" baseline="0" dirty="0" err="1" smtClean="0"/>
              <a:t>def</a:t>
            </a:r>
            <a:r>
              <a:rPr lang="en-US" sz="1200" baseline="0" dirty="0" smtClean="0"/>
              <a:t> of the crowd…</a:t>
            </a:r>
            <a:endParaRPr lang="en-US" sz="1200" baseline="0" dirty="0" smtClean="0"/>
          </a:p>
          <a:p>
            <a:endParaRPr lang="en-US" sz="1200" baseline="0" dirty="0" smtClean="0"/>
          </a:p>
          <a:p>
            <a:endParaRPr lang="en-US" sz="1200" dirty="0"/>
          </a:p>
          <a:p>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all very well pulling out these clear-cut examples, but what was happening more broadly in the data?</a:t>
            </a:r>
          </a:p>
          <a:p>
            <a:endParaRPr lang="en-US" dirty="0" smtClean="0"/>
          </a:p>
          <a:p>
            <a:r>
              <a:rPr lang="en-US" dirty="0" smtClean="0"/>
              <a:t>This is a chart reflecting data from one 60</a:t>
            </a:r>
            <a:r>
              <a:rPr lang="en-US" dirty="0"/>
              <a:t>-minute </a:t>
            </a:r>
            <a:r>
              <a:rPr lang="en-US" dirty="0" smtClean="0"/>
              <a:t>session. It represents the contributions of nine participants (who all have pseudonyms</a:t>
            </a:r>
            <a:r>
              <a:rPr lang="en-US" baseline="0" dirty="0" smtClean="0"/>
              <a:t> here) </a:t>
            </a:r>
            <a:r>
              <a:rPr lang="en-US" dirty="0" smtClean="0"/>
              <a:t>and shows</a:t>
            </a:r>
            <a:r>
              <a:rPr lang="en-US" baseline="0" dirty="0" smtClean="0"/>
              <a:t> differences between their dialogue in the chat.</a:t>
            </a:r>
          </a:p>
          <a:p>
            <a:endParaRPr lang="en-US" baseline="0" dirty="0" smtClean="0"/>
          </a:p>
          <a:p>
            <a:r>
              <a:rPr lang="en-US" baseline="0" dirty="0" smtClean="0"/>
              <a:t>The blue indicates figures above the mean for that hour</a:t>
            </a:r>
          </a:p>
          <a:p>
            <a:endParaRPr lang="en-US" baseline="0" dirty="0" smtClean="0"/>
          </a:p>
          <a:p>
            <a:r>
              <a:rPr lang="en-US" baseline="0" dirty="0" smtClean="0"/>
              <a:t>Alice was selected as someone who did not contribute any exploratory dialogue during the 60 minutes, according to the analysis. She posted five times, which was close to the mean number of postings for participants in that session, but she only used 13 words in those five postings, which puts her below average. None of her posts contained markers of exploratory talk</a:t>
            </a:r>
          </a:p>
          <a:p>
            <a:endParaRPr lang="en-US" baseline="0" dirty="0" smtClean="0"/>
          </a:p>
          <a:p>
            <a:r>
              <a:rPr lang="en-US" baseline="0" dirty="0" smtClean="0"/>
              <a:t>At the other end of the spectrum, the moderator posted 42 times during that </a:t>
            </a:r>
            <a:r>
              <a:rPr lang="en-US" baseline="0" dirty="0" smtClean="0"/>
              <a:t>hour, </a:t>
            </a:r>
            <a:r>
              <a:rPr lang="en-US" baseline="0" dirty="0" smtClean="0"/>
              <a:t>and these were not just one-word contributions, they included 337 words in all. Seven of these posts contained exploratory markers. Because the post was the unit of analysis, each word in an exploratory post is counted as an exploratory word. So the moderator was average, in that 17% of her posts included exploratory markers, but above average in that a quarter of her words were in those exploratory posts.</a:t>
            </a:r>
            <a:endParaRPr lang="en-US" dirty="0"/>
          </a:p>
          <a:p>
            <a:endParaRPr lang="en-US" dirty="0"/>
          </a:p>
          <a:p>
            <a:r>
              <a:rPr lang="en-US" dirty="0" smtClean="0"/>
              <a:t>So the analysis points to differences between participants,</a:t>
            </a:r>
            <a:r>
              <a:rPr lang="en-US" baseline="0" dirty="0" smtClean="0"/>
              <a:t> and picks out some who seem likely to be actively engaged in knowledge building.</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analysis also discriminates between conference sessions. Here is one afternoon of the conference, which contained a number of talks about work at The Open University, related discussion, a Keynote, and a few minutes of chat before</a:t>
            </a:r>
            <a:r>
              <a:rPr lang="en-US" baseline="0" dirty="0" smtClean="0"/>
              <a:t> the </a:t>
            </a:r>
            <a:r>
              <a:rPr lang="en-US" baseline="0" dirty="0" err="1" smtClean="0"/>
              <a:t>Elluminate</a:t>
            </a:r>
            <a:r>
              <a:rPr lang="en-US" baseline="0" dirty="0" smtClean="0"/>
              <a:t> session </a:t>
            </a:r>
            <a:r>
              <a:rPr lang="en-US" baseline="0" dirty="0" smtClean="0"/>
              <a:t>ended. The left-hand side of the chart focuses on an analysis by time, and the right-hand side focuses on a per-person analysis. By all these measures, the Keynote appears to have provoked the most dialogue – and the most exploratory dialogue.</a:t>
            </a:r>
          </a:p>
          <a:p>
            <a:endParaRPr lang="en-US" baseline="0" dirty="0" smtClean="0"/>
          </a:p>
          <a:p>
            <a:r>
              <a:rPr lang="en-US" baseline="0" dirty="0" smtClean="0"/>
              <a:t>The keynote prompted 5.8 posts per minute, with 67.5 words per minute (By contrast, in the chat session, a lot more posts were appearing, but they were much shorter). From an exploratory point of view, there were 1.6 posts every minute that contained markers of exploratory dialogue, and 31.1 words appeared every minute in posts containing markers of exploratory dialogue.</a:t>
            </a:r>
          </a:p>
          <a:p>
            <a:endParaRPr lang="en-US" baseline="0" dirty="0" smtClean="0"/>
          </a:p>
          <a:p>
            <a:r>
              <a:rPr lang="en-US" baseline="0" dirty="0" smtClean="0"/>
              <a:t>The figures were also high on a per-person basis. Each participant in the Keynote contributed 10.1 posts on average – 117 words. Each person contributed on average 2.8 posts including exploratory markers, and these contained on average 54.2 words.</a:t>
            </a:r>
          </a:p>
          <a:p>
            <a:endParaRPr lang="en-US" baseline="0" dirty="0" smtClean="0"/>
          </a:p>
          <a:p>
            <a:r>
              <a:rPr lang="en-US" baseline="0" dirty="0" smtClean="0"/>
              <a:t>So the analysis suggests that if you were to listen to the archived conference, the keynote talk </a:t>
            </a:r>
            <a:r>
              <a:rPr lang="en-US" baseline="0" dirty="0" smtClean="0"/>
              <a:t>is </a:t>
            </a:r>
            <a:r>
              <a:rPr lang="en-US" baseline="0" dirty="0" smtClean="0"/>
              <a:t>the section to focus on, because this was the period during which participants were most engaged in knowledge construction.</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conclusion, we have found so far that these analytics</a:t>
            </a:r>
            <a:r>
              <a:rPr lang="en-US" baseline="0" dirty="0" smtClean="0"/>
              <a:t> are more nuanced than generic analytics – such as number of participants or number of postings. For example, the number of postings peaks at the end of chat sessions when everyone is saying thanks and goodbye, but there is not much learning going on at those points.</a:t>
            </a:r>
          </a:p>
          <a:p>
            <a:endParaRPr lang="en-US" baseline="0" dirty="0" smtClean="0"/>
          </a:p>
          <a:p>
            <a:r>
              <a:rPr lang="en-US" baseline="0" dirty="0" smtClean="0"/>
              <a:t>They are also more nuanced than using a published timetable, because this may have been amended, sessions overrun, and chat continues even after the formal session has finished.</a:t>
            </a:r>
          </a:p>
          <a:p>
            <a:endParaRPr lang="en-US" baseline="0" dirty="0" smtClean="0"/>
          </a:p>
          <a:p>
            <a:r>
              <a:rPr lang="en-US" baseline="0" dirty="0" smtClean="0"/>
              <a:t>Context was important – where a number of speakers were followed by a discussion session, there was relatively few markers of exploratory dialogue during the talks, but the discussion period was full of them. Unscheduled chat at the beginning of sessions tended to be primarily social, whereas unscheduled chat at the end contained more markers of exploratory dialogue.</a:t>
            </a:r>
          </a:p>
          <a:p>
            <a:endParaRPr lang="en-US" baseline="0" dirty="0" smtClean="0"/>
          </a:p>
          <a:p>
            <a:r>
              <a:rPr lang="en-US" baseline="0" dirty="0" smtClean="0"/>
              <a:t>In any online session there are likely to be three types of learning going on – people are learning about the course content, they are learning about the tools that give them access to that content, and they are learning about the people involved in the course. If you are involved in a session, you may engage in exploratory dialogue about all three of these. However, a refined version of this analysis needs to be able to distinguish exploratory dialogue relating to the technology and social issues from dialogue about the course content, as it is knowledge about the course content that is more likely to be of interest to anyone accessing an archived Elluminate session.</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initial research, and more remains to be done.</a:t>
            </a:r>
          </a:p>
          <a:p>
            <a:r>
              <a:rPr lang="en-US" baseline="0" dirty="0" smtClean="0"/>
              <a:t>Four key areas for investigation are identified in this slide.</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initial research, and more remains to be done.</a:t>
            </a:r>
          </a:p>
          <a:p>
            <a:r>
              <a:rPr lang="en-US" baseline="0" dirty="0" smtClean="0"/>
              <a:t>Four key areas for investigation are identified in this slide.</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we are.</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3836887-13A6-3046-A458-DAFB3BDB33AC}" type="slidenum">
              <a:rPr lang="en-US">
                <a:latin typeface="Times New Roman" pitchFamily="-65" charset="0"/>
              </a:rPr>
              <a:pPr/>
              <a:t>2</a:t>
            </a:fld>
            <a:endParaRPr lang="en-US">
              <a:latin typeface="Times New Roman" pitchFamily="-65" charset="0"/>
            </a:endParaRPr>
          </a:p>
        </p:txBody>
      </p:sp>
      <p:sp>
        <p:nvSpPr>
          <p:cNvPr id="16387" name="Rectangle 2"/>
          <p:cNvSpPr>
            <a:spLocks noGrp="1" noRot="1" noChangeAspect="1" noChangeArrowheads="1" noTextEdit="1"/>
          </p:cNvSpPr>
          <p:nvPr>
            <p:ph type="sldImg"/>
          </p:nvPr>
        </p:nvSpPr>
        <p:spPr>
          <a:xfrm>
            <a:off x="1144588" y="687388"/>
            <a:ext cx="4570412"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GB" dirty="0">
              <a:latin typeface="Times New Roman"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dirty="0"/>
          </a:p>
        </p:txBody>
      </p:sp>
      <p:sp>
        <p:nvSpPr>
          <p:cNvPr id="4" name="Slide Number Placeholder 3"/>
          <p:cNvSpPr>
            <a:spLocks noGrp="1"/>
          </p:cNvSpPr>
          <p:nvPr>
            <p:ph type="sldNum" sz="quarter" idx="10"/>
          </p:nvPr>
        </p:nvSpPr>
        <p:spPr/>
        <p:txBody>
          <a:bodyPr/>
          <a:lstStyle/>
          <a:p>
            <a:fld id="{DB76D614-6682-3E4D-87AE-71A11D4B0245}" type="slidenum">
              <a: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in the room will be familiar with Elluminate, probably from the </a:t>
            </a:r>
            <a:r>
              <a:rPr lang="en-US" dirty="0" err="1" smtClean="0"/>
              <a:t>LAaK</a:t>
            </a:r>
            <a:r>
              <a:rPr lang="en-US" baseline="0" dirty="0" smtClean="0"/>
              <a:t> course that was run over the last few weeks.</a:t>
            </a:r>
          </a:p>
          <a:p>
            <a:endParaRPr lang="en-US" baseline="0" dirty="0" smtClean="0"/>
          </a:p>
          <a:p>
            <a:r>
              <a:rPr lang="en-US" baseline="0" dirty="0" smtClean="0"/>
              <a:t>Those people who got behind with their participation in the course will have looked for quick ways to catch up. But with hours and hours of Elluminate sessions, how do you quickly find your way to the key points?</a:t>
            </a:r>
          </a:p>
          <a:p>
            <a:endParaRPr lang="en-US" dirty="0"/>
          </a:p>
          <a:p>
            <a:r>
              <a:rPr lang="en-US" dirty="0" smtClean="0"/>
              <a:t>This isn’t only a problem for people on massively online courses. 26</a:t>
            </a:r>
            <a:r>
              <a:rPr lang="en-US" dirty="0"/>
              <a:t>% of OU courses </a:t>
            </a:r>
            <a:r>
              <a:rPr lang="en-US" dirty="0" smtClean="0"/>
              <a:t>now use Elluminate.</a:t>
            </a:r>
            <a:r>
              <a:rPr lang="en-US" baseline="0" dirty="0" smtClean="0"/>
              <a:t> </a:t>
            </a:r>
            <a:r>
              <a:rPr lang="en-GB" sz="1200" kern="1200" dirty="0" smtClean="0">
                <a:solidFill>
                  <a:schemeClr val="tx1"/>
                </a:solidFill>
                <a:effectLst/>
                <a:latin typeface="+mn-lt"/>
                <a:ea typeface="+mn-ea"/>
                <a:cs typeface="+mn-cs"/>
              </a:rPr>
              <a:t>Last autumn, Elluminate was for the first time used on all OU languages modules for the compulsory speaking-test element of the EMA,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research is</a:t>
            </a:r>
            <a:r>
              <a:rPr lang="en-GB" sz="1200" kern="1200" baseline="0" dirty="0" smtClean="0">
                <a:solidFill>
                  <a:schemeClr val="tx1"/>
                </a:solidFill>
                <a:effectLst/>
                <a:latin typeface="+mn-lt"/>
                <a:ea typeface="+mn-ea"/>
                <a:cs typeface="+mn-cs"/>
              </a:rPr>
              <a:t> investigating whether we can analyse the text chat window, ringed in red here, to identify the key periods during which participants are building knowledge together.</a:t>
            </a:r>
          </a:p>
          <a:p>
            <a:endParaRPr lang="en-GB" sz="1200" kern="1200" baseline="0" dirty="0" smtClean="0">
              <a:solidFill>
                <a:schemeClr val="tx1"/>
              </a:solidFill>
              <a:effectLst/>
              <a:latin typeface="+mn-lt"/>
              <a:ea typeface="+mn-ea"/>
              <a:cs typeface="+mn-cs"/>
            </a:endParaRPr>
          </a:p>
          <a:p>
            <a:r>
              <a:rPr lang="en-GB" sz="1200" b="0" dirty="0" smtClean="0"/>
              <a:t>Data in this study taken from a 2 day OU conference in </a:t>
            </a:r>
            <a:r>
              <a:rPr lang="en-GB" sz="1200" b="0" dirty="0" err="1" smtClean="0"/>
              <a:t>Elluminate</a:t>
            </a:r>
            <a:r>
              <a:rPr lang="en-GB" sz="1200" b="0" dirty="0" smtClean="0"/>
              <a:t> &amp; Cloudworks: </a:t>
            </a:r>
            <a:r>
              <a:rPr lang="en-GB" sz="1200" b="0" dirty="0" smtClean="0">
                <a:hlinkClick r:id="rId3"/>
              </a:rPr>
              <a:t>http://cloudworks.ac.uk/cloudscape/view/2012</a:t>
            </a:r>
            <a:r>
              <a:rPr lang="en-GB" sz="1200" b="0" dirty="0" smtClean="0"/>
              <a:t> </a:t>
            </a:r>
            <a:endParaRPr lang="en-US" sz="1200" b="0" dirty="0"/>
          </a:p>
        </p:txBody>
      </p:sp>
      <p:sp>
        <p:nvSpPr>
          <p:cNvPr id="4" name="Slide Number Placeholder 3"/>
          <p:cNvSpPr>
            <a:spLocks noGrp="1"/>
          </p:cNvSpPr>
          <p:nvPr>
            <p:ph type="sldNum" sz="quarter" idx="10"/>
          </p:nvPr>
        </p:nvSpPr>
        <p:spPr/>
        <p:txBody>
          <a:bodyPr/>
          <a:lstStyle/>
          <a:p>
            <a:fld id="{DB76D614-6682-3E4D-87AE-71A11D4B0245}" type="slidenum">
              <a: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draws on a large body of work by Neil Mercer and his colleagues. They examined spoken</a:t>
            </a:r>
            <a:r>
              <a:rPr lang="en-US" baseline="0" dirty="0" smtClean="0"/>
              <a:t> talk in face-to-face classrooms, and identified three types of talk that take place when learners are attempting to construct knowledge together. Cumulative talk is useful, but the form of talk that is most characteristic of an educated discourse is exploratory talk. People use this when they are building knowledge together.</a:t>
            </a:r>
          </a:p>
          <a:p>
            <a:endParaRPr lang="en-US" baseline="0" dirty="0" smtClean="0"/>
          </a:p>
          <a:p>
            <a:r>
              <a:rPr lang="en-US" baseline="0" dirty="0" smtClean="0"/>
              <a:t>Rebecca’s thesis showed that these three forms of dialogue are also important in online environments and that they appear in typed online talk, for example in asynchronous forums.</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lang="en-US" smtClean="0"/>
              <a:pPr/>
              <a:t>6</a:t>
            </a:fld>
            <a:endParaRPr lang="en-US"/>
          </a:p>
        </p:txBody>
      </p:sp>
    </p:spTree>
    <p:extLst>
      <p:ext uri="{BB962C8B-B14F-4D97-AF65-F5344CB8AC3E}">
        <p14:creationId xmlns:p14="http://schemas.microsoft.com/office/powerpoint/2010/main" val="138946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draws on a large body of work by Neil Mercer and his colleagues. They examined spoken</a:t>
            </a:r>
            <a:r>
              <a:rPr lang="en-US" baseline="0" dirty="0" smtClean="0"/>
              <a:t> talk in face-to-face classrooms, and identified three types of talk that take place when learners are attempting to construct knowledge together. Cumulative talk is useful, but the form of talk that is most characteristic of an educated discourse is exploratory talk. People use this when they are building knowledge together.</a:t>
            </a:r>
          </a:p>
          <a:p>
            <a:endParaRPr lang="en-US" baseline="0" dirty="0" smtClean="0"/>
          </a:p>
          <a:p>
            <a:r>
              <a:rPr lang="en-US" baseline="0" dirty="0" smtClean="0"/>
              <a:t>Rebecca’s thesis showed that these three forms of dialogue are also important in online environments and that they appear in typed online talk, for example in asynchronous forums.</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lang="en-US" smtClean="0"/>
              <a:pPr/>
              <a:t>7</a:t>
            </a:fld>
            <a:endParaRPr lang="en-US"/>
          </a:p>
        </p:txBody>
      </p:sp>
    </p:spTree>
    <p:extLst>
      <p:ext uri="{BB962C8B-B14F-4D97-AF65-F5344CB8AC3E}">
        <p14:creationId xmlns:p14="http://schemas.microsoft.com/office/powerpoint/2010/main" val="138946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slightly </a:t>
            </a:r>
            <a:r>
              <a:rPr lang="en-US" dirty="0"/>
              <a:t>reduced data example</a:t>
            </a:r>
            <a:r>
              <a:rPr lang="en-US" baseline="0" dirty="0"/>
              <a:t>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Mercer, N. (2004). Sociocultural discourse analysis: </a:t>
            </a:r>
            <a:r>
              <a:rPr lang="en-US" sz="1200" dirty="0" err="1"/>
              <a:t>analysing</a:t>
            </a:r>
            <a:r>
              <a:rPr lang="en-US" sz="1200" dirty="0"/>
              <a:t> classroom talk as a social mode of thinking. </a:t>
            </a:r>
            <a:r>
              <a:rPr lang="en-US" sz="1200" i="1" dirty="0"/>
              <a:t>Journal of Applied Linguistics, 1(2), 137-168</a:t>
            </a:r>
            <a:r>
              <a:rPr lang="en-US" sz="1200" i="1"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t>It demonstrates the use of exploratory talk in a face-to-face classroom. The blue words identify some of the characteristics of exploratory</a:t>
            </a:r>
            <a:r>
              <a:rPr lang="en-US" sz="1200" i="0" baseline="0" dirty="0" smtClean="0"/>
              <a:t> talk that are being demonstrated here. The text in red identifies some of the key phrases that indicate these characteristics are present in the talk.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baseline="0" dirty="0" smtClean="0"/>
              <a:t>(The text is a version of the sample that appears in Neil’s book – it is slightly reduced in order to fit it clearly on a PowerPoint slide. The used of red and blue text is mine – Neil was not trying to single out key phrases in this way, he was considering the passage as a whole.)</a:t>
            </a:r>
            <a:endParaRPr lang="en-US" sz="1200" i="1" dirty="0"/>
          </a:p>
          <a:p>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Neil Mercer and his colleagues applied sociocultural discourse</a:t>
            </a:r>
            <a:r>
              <a:rPr lang="en-US" baseline="0" dirty="0" smtClean="0"/>
              <a:t> analysis to classroom talk in order to identify passages of exploratory talk. This involved a detailed reading and re-reading of the transcribed text by human analysts. This research seeks to automate this process, by identifying the key features of exploratory dialogue, and then associating these with words or phrases.</a:t>
            </a:r>
          </a:p>
          <a:p>
            <a:endParaRPr lang="en-US" baseline="0" dirty="0" smtClean="0"/>
          </a:p>
          <a:p>
            <a:r>
              <a:rPr lang="en-US" baseline="0" dirty="0" smtClean="0"/>
              <a:t>Examples are in the table on this slide. The categories on the left are features of exploratory dialogue. So, if someone says ‘good example’ or ‘good point’, this suggests that they may be engaging in evaluation, or encouraging others to engage in evaluation. This holds true even if they are actually saying ‘I’ve never heard anything less like a good example’ or ‘I doubt that’s the case. Can you give me a good example?’</a:t>
            </a:r>
          </a:p>
          <a:p>
            <a:endParaRPr lang="en-US" baseline="0" dirty="0" smtClean="0"/>
          </a:p>
          <a:p>
            <a:r>
              <a:rPr lang="en-US" baseline="0" dirty="0" smtClean="0"/>
              <a:t>Ninety-four key words and phrases that could be used as indicators were identified within our data (a two-day conference). Some promising ones were found to be misleading. We were looking for indications that people were engaging in dialogue about conference content, and so we chose not to use some markers than initially appeared promising, for example  interrogatives and question marks because they were often related to phrases such as ‘Can everyone hear?’ or ‘What are we all doing for coffee???’</a:t>
            </a:r>
            <a:endParaRPr lang="en-US" dirty="0"/>
          </a:p>
        </p:txBody>
      </p:sp>
      <p:sp>
        <p:nvSpPr>
          <p:cNvPr id="4" name="Slide Number Placeholder 3"/>
          <p:cNvSpPr>
            <a:spLocks noGrp="1"/>
          </p:cNvSpPr>
          <p:nvPr>
            <p:ph type="sldNum" sz="quarter" idx="10"/>
          </p:nvPr>
        </p:nvSpPr>
        <p:spPr/>
        <p:txBody>
          <a:bodyPr/>
          <a:lstStyle/>
          <a:p>
            <a:fld id="{DB76D614-6682-3E4D-87AE-71A11D4B0245}" type="slidenum">
              <a:rPr lang="en-US" smtClean="0"/>
              <a:pPr/>
              <a:t>9</a:t>
            </a:fld>
            <a:endParaRPr lang="en-US"/>
          </a:p>
        </p:txBody>
      </p:sp>
    </p:spTree>
    <p:extLst>
      <p:ext uri="{BB962C8B-B14F-4D97-AF65-F5344CB8AC3E}">
        <p14:creationId xmlns:p14="http://schemas.microsoft.com/office/powerpoint/2010/main" val="278927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had the markers, we ran an AppleScript on the conference chat text, which highlighted where they appeared. (The chat </a:t>
            </a:r>
            <a:r>
              <a:rPr lang="en-US" dirty="0" smtClean="0"/>
              <a:t>text</a:t>
            </a:r>
            <a:r>
              <a:rPr lang="en-US" baseline="0" dirty="0" smtClean="0"/>
              <a:t> </a:t>
            </a:r>
            <a:r>
              <a:rPr lang="en-US" baseline="0" dirty="0" smtClean="0"/>
              <a:t>consisted of </a:t>
            </a:r>
            <a:r>
              <a:rPr lang="nl-NL" sz="1200" kern="1200" dirty="0" smtClean="0">
                <a:solidFill>
                  <a:schemeClr val="tx1"/>
                </a:solidFill>
                <a:latin typeface="+mn-lt"/>
                <a:ea typeface="+mn-ea"/>
                <a:cs typeface="+mn-cs"/>
              </a:rPr>
              <a:t>24,530 </a:t>
            </a:r>
            <a:r>
              <a:rPr lang="nl-NL" sz="1200" kern="1200" dirty="0" err="1" smtClean="0">
                <a:solidFill>
                  <a:schemeClr val="tx1"/>
                </a:solidFill>
                <a:latin typeface="+mn-lt"/>
                <a:ea typeface="+mn-ea"/>
                <a:cs typeface="+mn-cs"/>
              </a:rPr>
              <a:t>words</a:t>
            </a:r>
            <a:r>
              <a:rPr lang="nl-NL" sz="1200" kern="1200" dirty="0" smtClean="0">
                <a:solidFill>
                  <a:schemeClr val="tx1"/>
                </a:solidFill>
                <a:latin typeface="+mn-lt"/>
                <a:ea typeface="+mn-ea"/>
                <a:cs typeface="+mn-cs"/>
              </a:rPr>
              <a:t> in </a:t>
            </a:r>
            <a:r>
              <a:rPr lang="nl-NL" sz="1200" kern="1200" dirty="0" err="1" smtClean="0">
                <a:solidFill>
                  <a:schemeClr val="tx1"/>
                </a:solidFill>
                <a:latin typeface="+mn-lt"/>
                <a:ea typeface="+mn-ea"/>
                <a:cs typeface="+mn-cs"/>
              </a:rPr>
              <a:t>total</a:t>
            </a:r>
            <a:r>
              <a:rPr lang="nl-NL" sz="1200" kern="1200" baseline="0" dirty="0" smtClean="0">
                <a:solidFill>
                  <a:schemeClr val="tx1"/>
                </a:solidFill>
                <a:latin typeface="+mn-lt"/>
                <a:ea typeface="+mn-ea"/>
                <a:cs typeface="+mn-cs"/>
              </a:rPr>
              <a:t> – </a:t>
            </a:r>
            <a:r>
              <a:rPr lang="nl-NL" sz="1200" kern="1200" baseline="0" dirty="0" err="1" smtClean="0">
                <a:solidFill>
                  <a:schemeClr val="tx1"/>
                </a:solidFill>
                <a:latin typeface="+mn-lt"/>
                <a:ea typeface="+mn-ea"/>
                <a:cs typeface="+mn-cs"/>
              </a:rPr>
              <a:t>and</a:t>
            </a:r>
            <a:r>
              <a:rPr lang="nl-NL" sz="1200" kern="1200" baseline="0" dirty="0" smtClean="0">
                <a:solidFill>
                  <a:schemeClr val="tx1"/>
                </a:solidFill>
                <a:latin typeface="+mn-lt"/>
                <a:ea typeface="+mn-ea"/>
                <a:cs typeface="+mn-cs"/>
              </a:rPr>
              <a:t> we </a:t>
            </a:r>
            <a:r>
              <a:rPr lang="nl-NL" sz="1200" kern="1200" baseline="0" dirty="0" err="1" smtClean="0">
                <a:solidFill>
                  <a:schemeClr val="tx1"/>
                </a:solidFill>
                <a:latin typeface="+mn-lt"/>
                <a:ea typeface="+mn-ea"/>
                <a:cs typeface="+mn-cs"/>
              </a:rPr>
              <a:t>know</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that</a:t>
            </a:r>
            <a:r>
              <a:rPr lang="nl-NL" sz="1200" kern="1200" baseline="0" dirty="0" smtClean="0">
                <a:solidFill>
                  <a:schemeClr val="tx1"/>
                </a:solidFill>
                <a:latin typeface="+mn-lt"/>
                <a:ea typeface="+mn-ea"/>
                <a:cs typeface="+mn-cs"/>
              </a:rPr>
              <a:t> 233 </a:t>
            </a:r>
            <a:r>
              <a:rPr lang="nl-NL" sz="1200" kern="1200" baseline="0" dirty="0" err="1" smtClean="0">
                <a:solidFill>
                  <a:schemeClr val="tx1"/>
                </a:solidFill>
                <a:latin typeface="+mn-lt"/>
                <a:ea typeface="+mn-ea"/>
                <a:cs typeface="+mn-cs"/>
              </a:rPr>
              <a:t>people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were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logged</a:t>
            </a:r>
            <a:r>
              <a:rPr lang="nl-NL" sz="1200" kern="1200" baseline="0" dirty="0" smtClean="0">
                <a:solidFill>
                  <a:schemeClr val="tx1"/>
                </a:solidFill>
                <a:latin typeface="+mn-lt"/>
                <a:ea typeface="+mn-ea"/>
                <a:cs typeface="+mn-cs"/>
              </a:rPr>
              <a:t> in at </a:t>
            </a:r>
            <a:r>
              <a:rPr lang="nl-NL" sz="1200" kern="1200" baseline="0" dirty="0" err="1" smtClean="0">
                <a:solidFill>
                  <a:schemeClr val="tx1"/>
                </a:solidFill>
                <a:latin typeface="+mn-lt"/>
                <a:ea typeface="+mn-ea"/>
                <a:cs typeface="+mn-cs"/>
              </a:rPr>
              <a:t>some</a:t>
            </a:r>
            <a:r>
              <a:rPr lang="nl-NL" sz="1200" kern="1200" baseline="0" dirty="0" smtClean="0">
                <a:solidFill>
                  <a:schemeClr val="tx1"/>
                </a:solidFill>
                <a:latin typeface="+mn-lt"/>
                <a:ea typeface="+mn-ea"/>
                <a:cs typeface="+mn-cs"/>
              </a:rPr>
              <a:t> point </a:t>
            </a:r>
            <a:r>
              <a:rPr lang="nl-NL" sz="1200" kern="1200" baseline="0" dirty="0" err="1" smtClean="0">
                <a:solidFill>
                  <a:schemeClr val="tx1"/>
                </a:solidFill>
                <a:latin typeface="+mn-lt"/>
                <a:ea typeface="+mn-ea"/>
                <a:cs typeface="+mn-cs"/>
              </a:rPr>
              <a:t>during</a:t>
            </a:r>
            <a:r>
              <a:rPr lang="nl-NL" sz="1200" kern="1200" baseline="0" dirty="0" smtClean="0">
                <a:solidFill>
                  <a:schemeClr val="tx1"/>
                </a:solidFill>
                <a:latin typeface="+mn-lt"/>
                <a:ea typeface="+mn-ea"/>
                <a:cs typeface="+mn-cs"/>
              </a:rPr>
              <a:t> the </a:t>
            </a:r>
            <a:r>
              <a:rPr lang="nl-NL" sz="1200" kern="1200" baseline="0" dirty="0" err="1" smtClean="0">
                <a:solidFill>
                  <a:schemeClr val="tx1"/>
                </a:solidFill>
                <a:latin typeface="+mn-lt"/>
                <a:ea typeface="+mn-ea"/>
                <a:cs typeface="+mn-cs"/>
              </a:rPr>
              <a:t>two-day</a:t>
            </a:r>
            <a:r>
              <a:rPr lang="nl-NL" sz="1200" kern="1200" baseline="0" dirty="0" smtClean="0">
                <a:solidFill>
                  <a:schemeClr val="tx1"/>
                </a:solidFill>
                <a:latin typeface="+mn-lt"/>
                <a:ea typeface="+mn-ea"/>
                <a:cs typeface="+mn-cs"/>
              </a:rPr>
              <a:t> programme.)</a:t>
            </a:r>
            <a:endParaRPr lang="en-US" dirty="0" smtClean="0"/>
          </a:p>
          <a:p>
            <a:endParaRPr lang="en-US" dirty="0" smtClean="0"/>
          </a:p>
          <a:p>
            <a:r>
              <a:rPr lang="en-US" dirty="0" smtClean="0"/>
              <a:t>So, here is one minute</a:t>
            </a:r>
            <a:r>
              <a:rPr lang="en-US" baseline="0" dirty="0" smtClean="0"/>
              <a:t> of Elluminate text chat </a:t>
            </a:r>
          </a:p>
          <a:p>
            <a:r>
              <a:rPr lang="en-US" baseline="0" dirty="0" smtClean="0"/>
              <a:t>(the conference took place during football’s World Cup, which is why there are references to </a:t>
            </a:r>
            <a:r>
              <a:rPr lang="en-US" baseline="0" dirty="0" err="1" smtClean="0"/>
              <a:t>vuvuzelas</a:t>
            </a:r>
            <a:r>
              <a:rPr lang="en-US" baseline="0" dirty="0" smtClean="0"/>
              <a:t>).</a:t>
            </a:r>
          </a:p>
          <a:p>
            <a:endParaRPr lang="en-US" baseline="0" dirty="0" smtClean="0"/>
          </a:p>
          <a:p>
            <a:r>
              <a:rPr lang="en-US" baseline="0" dirty="0" smtClean="0"/>
              <a:t>The analysis suggested that there was no exploratory dialogue related to the content of the conference going on here.</a:t>
            </a:r>
          </a:p>
          <a:p>
            <a:endParaRPr lang="en-US" baseline="0" dirty="0" smtClean="0"/>
          </a:p>
          <a:p>
            <a:r>
              <a:rPr lang="en-US" baseline="0" dirty="0" smtClean="0"/>
              <a:t>You’ll see by looking at this, one of the reasons why it would be difficult to run a more sophisticated semantic analysis on this type of dialogue. People do not adhere to the conventions of formal written speech, they use sound effects, words that you would not find in a dictionary, emoticons, one sentence does not follow another, people do not use full sentences.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76D614-6682-3E4D-87AE-71A11D4B0245}" type="slidenum">
              <a: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7A15D7-9704-004A-87D3-70EC92CE945B}" type="datetimeFigureOut">
              <a:rPr lang="en-US"/>
              <a:pPr/>
              <a:t>28/02/2011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A15D7-9704-004A-87D3-70EC92CE945B}" type="datetimeFigureOut">
              <a:rPr lang="en-US"/>
              <a:pPr/>
              <a:t>28/02/2011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A15D7-9704-004A-87D3-70EC92CE945B}" type="datetimeFigureOut">
              <a:rPr lang="en-US"/>
              <a:pPr/>
              <a:t>28/02/2011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A15D7-9704-004A-87D3-70EC92CE945B}" type="datetimeFigureOut">
              <a:rPr lang="en-US"/>
              <a:pPr/>
              <a:t>28/02/2011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7A15D7-9704-004A-87D3-70EC92CE945B}" type="datetimeFigureOut">
              <a:rPr lang="en-US"/>
              <a:pPr/>
              <a:t>28/02/2011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7A15D7-9704-004A-87D3-70EC92CE945B}" type="datetimeFigureOut">
              <a:rPr lang="en-US"/>
              <a:pPr/>
              <a:t>28/02/2011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7A15D7-9704-004A-87D3-70EC92CE945B}" type="datetimeFigureOut">
              <a:rPr lang="en-US"/>
              <a:pPr/>
              <a:t>28/02/2011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7A15D7-9704-004A-87D3-70EC92CE945B}" type="datetimeFigureOut">
              <a:rPr lang="en-US"/>
              <a:pPr/>
              <a:t>28/02/2011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A15D7-9704-004A-87D3-70EC92CE945B}" type="datetimeFigureOut">
              <a:rPr lang="en-US"/>
              <a:pPr/>
              <a:t>28/02/2011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A15D7-9704-004A-87D3-70EC92CE945B}" type="datetimeFigureOut">
              <a:rPr lang="en-US"/>
              <a:pPr/>
              <a:t>28/02/2011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A15D7-9704-004A-87D3-70EC92CE945B}" type="datetimeFigureOut">
              <a:rPr lang="en-US"/>
              <a:pPr/>
              <a:t>28/02/2011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8F23C-BBE0-BA45-92AE-49CB5BD1D8D7}"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18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A15D7-9704-004A-87D3-70EC92CE945B}" type="datetimeFigureOut">
              <a:rPr lang="en-US"/>
              <a:pPr/>
              <a:t>28/02/2011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8F23C-BBE0-BA45-92AE-49CB5BD1D8D7}"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5" Type="http://schemas.openxmlformats.org/officeDocument/2006/relationships/hyperlink" Target="http://www.open.ac.uk/sociallearn"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loudworks.ac.uk/cloud/view/2994"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cloudworks.ac.uk/cloud/view/29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olnet.org/node/51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hyperlink" Target="http://oro.open.ac.uk/view/person/rf2656.html" TargetMode="External"/><Relationship Id="rId4" Type="http://schemas.openxmlformats.org/officeDocument/2006/relationships/hyperlink" Target="http://www.slideshare.net/R3beccaF" TargetMode="External"/><Relationship Id="rId5" Type="http://schemas.openxmlformats.org/officeDocument/2006/relationships/hyperlink" Target="http://oro.open.ac.uk/view/person/sjb72.html" TargetMode="External"/><Relationship Id="rId6" Type="http://schemas.openxmlformats.org/officeDocument/2006/relationships/hyperlink" Target="http://www.slideshare.net/sbs"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cloudworks.ac.uk/cloudscape/view/2012"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oudworks.ac.uk/cloudscape/view/2012"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24x768_with_splodge.jpg"/>
          <p:cNvPicPr>
            <a:picLocks noChangeAspect="1"/>
          </p:cNvPicPr>
          <p:nvPr/>
        </p:nvPicPr>
        <p:blipFill>
          <a:blip r:embed="rId3"/>
          <a:stretch>
            <a:fillRect/>
          </a:stretch>
        </p:blipFill>
        <p:spPr>
          <a:xfrm>
            <a:off x="492125" y="4849812"/>
            <a:ext cx="2635250" cy="1976438"/>
          </a:xfrm>
          <a:prstGeom prst="rect">
            <a:avLst/>
          </a:prstGeom>
        </p:spPr>
      </p:pic>
      <p:pic>
        <p:nvPicPr>
          <p:cNvPr id="7" name="Picture 6" descr="OU-Blue-RightMargin.tiff"/>
          <p:cNvPicPr>
            <a:picLocks noChangeAspect="1"/>
          </p:cNvPicPr>
          <p:nvPr/>
        </p:nvPicPr>
        <p:blipFill>
          <a:blip r:embed="rId4"/>
          <a:stretch>
            <a:fillRect/>
          </a:stretch>
        </p:blipFill>
        <p:spPr>
          <a:xfrm>
            <a:off x="6972422" y="228600"/>
            <a:ext cx="1942978" cy="2486025"/>
          </a:xfrm>
          <a:prstGeom prst="rect">
            <a:avLst/>
          </a:prstGeom>
        </p:spPr>
      </p:pic>
      <p:sp>
        <p:nvSpPr>
          <p:cNvPr id="5" name="TextBox 4"/>
          <p:cNvSpPr txBox="1"/>
          <p:nvPr/>
        </p:nvSpPr>
        <p:spPr>
          <a:xfrm>
            <a:off x="593698" y="2440241"/>
            <a:ext cx="5458045" cy="1446550"/>
          </a:xfrm>
          <a:prstGeom prst="rect">
            <a:avLst/>
          </a:prstGeom>
          <a:noFill/>
        </p:spPr>
        <p:txBody>
          <a:bodyPr wrap="none" rtlCol="0">
            <a:spAutoFit/>
          </a:bodyPr>
          <a:lstStyle/>
          <a:p>
            <a:r>
              <a:rPr lang="en-US" sz="4400" b="1" dirty="0"/>
              <a:t>Learning Analytics and </a:t>
            </a:r>
            <a:r>
              <a:rPr lang="en-US" sz="4400" b="1" dirty="0" smtClean="0"/>
              <a:t/>
            </a:r>
            <a:br>
              <a:rPr lang="en-US" sz="4400" b="1" dirty="0" smtClean="0"/>
            </a:br>
            <a:r>
              <a:rPr lang="en-US" sz="4400" b="1" dirty="0" smtClean="0"/>
              <a:t>Exploratory </a:t>
            </a:r>
            <a:r>
              <a:rPr lang="en-US" sz="4400" b="1" dirty="0"/>
              <a:t>Dialogue</a:t>
            </a:r>
          </a:p>
        </p:txBody>
      </p:sp>
      <p:sp>
        <p:nvSpPr>
          <p:cNvPr id="6" name="TextBox 5"/>
          <p:cNvSpPr txBox="1"/>
          <p:nvPr/>
        </p:nvSpPr>
        <p:spPr>
          <a:xfrm>
            <a:off x="587375" y="4109847"/>
            <a:ext cx="5921375" cy="954107"/>
          </a:xfrm>
          <a:prstGeom prst="rect">
            <a:avLst/>
          </a:prstGeom>
          <a:noFill/>
        </p:spPr>
        <p:txBody>
          <a:bodyPr wrap="square" rtlCol="0">
            <a:spAutoFit/>
          </a:bodyPr>
          <a:lstStyle/>
          <a:p>
            <a:r>
              <a:rPr lang="en-US" sz="2800" b="1" dirty="0"/>
              <a:t>Rebecca </a:t>
            </a:r>
            <a:r>
              <a:rPr lang="en-US" sz="2800" b="1" dirty="0" smtClean="0"/>
              <a:t>Ferguson 				</a:t>
            </a:r>
            <a:r>
              <a:rPr lang="en-US" sz="2000" dirty="0" smtClean="0"/>
              <a:t>@</a:t>
            </a:r>
            <a:r>
              <a:rPr lang="en-US" sz="2000" dirty="0" smtClean="0"/>
              <a:t>R3beccaF</a:t>
            </a:r>
            <a:endParaRPr lang="en-US" sz="2800" dirty="0" smtClean="0"/>
          </a:p>
          <a:p>
            <a:pPr>
              <a:spcAft>
                <a:spcPts val="600"/>
              </a:spcAft>
            </a:pPr>
            <a:r>
              <a:rPr lang="en-US" sz="2800" b="1" dirty="0" smtClean="0"/>
              <a:t>Simon Buckingham </a:t>
            </a:r>
            <a:r>
              <a:rPr lang="en-US" sz="2800" b="1" dirty="0" smtClean="0"/>
              <a:t>Shum	</a:t>
            </a:r>
            <a:r>
              <a:rPr lang="en-US" sz="2000" dirty="0" smtClean="0"/>
              <a:t>@</a:t>
            </a:r>
            <a:r>
              <a:rPr lang="en-US" sz="2000" dirty="0" err="1" smtClean="0"/>
              <a:t>sbskmi</a:t>
            </a:r>
            <a:endParaRPr lang="en-US" sz="2800" dirty="0" smtClean="0"/>
          </a:p>
        </p:txBody>
      </p:sp>
      <p:sp>
        <p:nvSpPr>
          <p:cNvPr id="3" name="Rectangle 2"/>
          <p:cNvSpPr/>
          <p:nvPr/>
        </p:nvSpPr>
        <p:spPr>
          <a:xfrm>
            <a:off x="587375" y="230227"/>
            <a:ext cx="4506362" cy="369332"/>
          </a:xfrm>
          <a:prstGeom prst="rect">
            <a:avLst/>
          </a:prstGeom>
        </p:spPr>
        <p:txBody>
          <a:bodyPr wrap="none">
            <a:spAutoFit/>
          </a:bodyPr>
          <a:lstStyle/>
          <a:p>
            <a:r>
              <a:rPr lang="en-US" dirty="0"/>
              <a:t>Learning Analytics and Knowledge 2011, Banff</a:t>
            </a:r>
            <a:endParaRPr lang="en-US" dirty="0"/>
          </a:p>
        </p:txBody>
      </p:sp>
      <p:sp>
        <p:nvSpPr>
          <p:cNvPr id="10" name="Rectangle 9"/>
          <p:cNvSpPr/>
          <p:nvPr/>
        </p:nvSpPr>
        <p:spPr>
          <a:xfrm>
            <a:off x="3127375" y="5344210"/>
            <a:ext cx="4572000" cy="1015663"/>
          </a:xfrm>
          <a:prstGeom prst="rect">
            <a:avLst/>
          </a:prstGeom>
        </p:spPr>
        <p:txBody>
          <a:bodyPr>
            <a:spAutoFit/>
          </a:bodyPr>
          <a:lstStyle/>
          <a:p>
            <a:r>
              <a:rPr lang="en-US" sz="2000" b="1" dirty="0"/>
              <a:t>SocialLearn </a:t>
            </a:r>
            <a:r>
              <a:rPr lang="en-US" sz="2000" b="1" dirty="0" smtClean="0"/>
              <a:t>Project</a:t>
            </a:r>
            <a:br>
              <a:rPr lang="en-US" sz="2000" b="1" dirty="0" smtClean="0"/>
            </a:br>
            <a:r>
              <a:rPr lang="en-US" sz="2000" b="1" dirty="0" smtClean="0"/>
              <a:t>The </a:t>
            </a:r>
            <a:r>
              <a:rPr lang="en-US" sz="2000" b="1" dirty="0"/>
              <a:t>Open University, UK</a:t>
            </a:r>
          </a:p>
          <a:p>
            <a:r>
              <a:rPr lang="en-US" sz="2000" b="1" dirty="0">
                <a:hlinkClick r:id="rId5"/>
              </a:rPr>
              <a:t>www.open.ac.uk/sociallearn</a:t>
            </a:r>
            <a:r>
              <a:rPr lang="en-US" sz="2000" b="1" dirty="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5" name="TextBox 4"/>
          <p:cNvSpPr txBox="1"/>
          <p:nvPr/>
        </p:nvSpPr>
        <p:spPr>
          <a:xfrm>
            <a:off x="2451100" y="2260600"/>
            <a:ext cx="184666" cy="369332"/>
          </a:xfrm>
          <a:prstGeom prst="rect">
            <a:avLst/>
          </a:prstGeom>
          <a:noFill/>
        </p:spPr>
        <p:txBody>
          <a:bodyPr wrap="none" rtlCol="0">
            <a:spAutoFit/>
          </a:bodyPr>
          <a:lstStyle/>
          <a:p>
            <a:endParaRPr lang="en-US"/>
          </a:p>
        </p:txBody>
      </p:sp>
      <p:graphicFrame>
        <p:nvGraphicFramePr>
          <p:cNvPr id="6" name="Table 5"/>
          <p:cNvGraphicFramePr>
            <a:graphicFrameLocks noGrp="1"/>
          </p:cNvGraphicFramePr>
          <p:nvPr/>
        </p:nvGraphicFramePr>
        <p:xfrm>
          <a:off x="549917" y="1397001"/>
          <a:ext cx="8157095" cy="5061976"/>
        </p:xfrm>
        <a:graphic>
          <a:graphicData uri="http://schemas.openxmlformats.org/drawingml/2006/table">
            <a:tbl>
              <a:tblPr firstRow="1" bandRow="1">
                <a:tableStyleId>{5C22544A-7EE6-4342-B048-85BDC9FD1C3A}</a:tableStyleId>
              </a:tblPr>
              <a:tblGrid>
                <a:gridCol w="1479537"/>
                <a:gridCol w="6677558"/>
              </a:tblGrid>
              <a:tr h="257170">
                <a:tc>
                  <a:txBody>
                    <a:bodyPr/>
                    <a:lstStyle/>
                    <a:p>
                      <a:r>
                        <a:rPr lang="en-US" sz="2400"/>
                        <a:t>Time</a:t>
                      </a:r>
                    </a:p>
                  </a:txBody>
                  <a:tcPr/>
                </a:tc>
                <a:tc>
                  <a:txBody>
                    <a:bodyPr/>
                    <a:lstStyle/>
                    <a:p>
                      <a:r>
                        <a:rPr lang="en-US" sz="2400"/>
                        <a:t>Contribution</a:t>
                      </a:r>
                    </a:p>
                  </a:txBody>
                  <a:tcPr/>
                </a:tc>
              </a:tr>
              <a:tr h="418616">
                <a:tc>
                  <a:txBody>
                    <a:bodyPr/>
                    <a:lstStyle/>
                    <a:p>
                      <a:pPr algn="l" fontAlgn="t"/>
                      <a:r>
                        <a:rPr lang="en-US" sz="2400" b="0" i="0" u="none" strike="noStrike">
                          <a:latin typeface="Times New Roman"/>
                        </a:rPr>
                        <a:t>3:12 PM</a:t>
                      </a:r>
                    </a:p>
                  </a:txBody>
                  <a:tcPr marL="12700" marR="12700" marT="12700" marB="0"/>
                </a:tc>
                <a:tc>
                  <a:txBody>
                    <a:bodyPr/>
                    <a:lstStyle/>
                    <a:p>
                      <a:pPr algn="l" fontAlgn="t"/>
                      <a:r>
                        <a:rPr lang="en-US" sz="2400" b="0" i="0" u="none" strike="noStrike">
                          <a:latin typeface="Times New Roman"/>
                        </a:rPr>
                        <a:t>LOL</a:t>
                      </a:r>
                    </a:p>
                  </a:txBody>
                  <a:tcPr marL="12700" marR="12700" marT="12700" marB="0"/>
                </a:tc>
              </a:tr>
              <a:tr h="418616">
                <a:tc>
                  <a:txBody>
                    <a:bodyPr/>
                    <a:lstStyle/>
                    <a:p>
                      <a:pPr algn="l" fontAlgn="t"/>
                      <a:r>
                        <a:rPr lang="en-US" sz="2400" b="0" i="0" u="none" strike="noStrike">
                          <a:latin typeface="Times New Roman"/>
                        </a:rPr>
                        <a:t>3:12 PM</a:t>
                      </a:r>
                    </a:p>
                  </a:txBody>
                  <a:tcPr marL="12700" marR="12700" marT="12700" marB="0"/>
                </a:tc>
                <a:tc>
                  <a:txBody>
                    <a:bodyPr/>
                    <a:lstStyle/>
                    <a:p>
                      <a:pPr algn="l" fontAlgn="t"/>
                      <a:r>
                        <a:rPr lang="en-US" sz="2400" b="0" i="0" u="none" strike="noStrike">
                          <a:latin typeface="Times New Roman"/>
                        </a:rPr>
                        <a:t>It's not looking good.</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Sorry, had to do that.</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jaaa</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Ouch!</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It was a vuvuzela.</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I though that was you @Alistair</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I've taken away the vuvuzela from you now!</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 </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LOL</a:t>
                      </a:r>
                    </a:p>
                  </a:txBody>
                  <a:tcPr marL="12700" marR="12700" marT="12700" marB="0"/>
                </a:tc>
              </a:tr>
              <a:tr h="418616">
                <a:tc>
                  <a:txBody>
                    <a:bodyPr/>
                    <a:lstStyle/>
                    <a:p>
                      <a:pPr algn="l" fontAlgn="t"/>
                      <a:r>
                        <a:rPr lang="en-US" sz="2400" b="0" i="0" u="none" strike="noStrike">
                          <a:latin typeface="Times New Roman"/>
                        </a:rPr>
                        <a:t>3:13 PM</a:t>
                      </a:r>
                    </a:p>
                  </a:txBody>
                  <a:tcPr marL="12700" marR="12700" marT="12700" marB="0"/>
                </a:tc>
                <a:tc>
                  <a:txBody>
                    <a:bodyPr/>
                    <a:lstStyle/>
                    <a:p>
                      <a:pPr algn="l" fontAlgn="t"/>
                      <a:r>
                        <a:rPr lang="en-US" sz="2400" b="0" i="0" u="none" strike="noStrike">
                          <a:latin typeface="Times New Roman"/>
                        </a:rPr>
                        <a:t>still 0-0?</a:t>
                      </a:r>
                    </a:p>
                  </a:txBody>
                  <a:tcPr marL="12700" marR="12700" marT="12700" marB="0"/>
                </a:tc>
              </a:tr>
            </a:tbl>
          </a:graphicData>
        </a:graphic>
      </p:graphicFrame>
      <p:sp>
        <p:nvSpPr>
          <p:cNvPr id="7"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Low exploratory dialogue</a:t>
            </a:r>
          </a:p>
        </p:txBody>
      </p:sp>
      <p:sp>
        <p:nvSpPr>
          <p:cNvPr id="2" name="Rectangle 1"/>
          <p:cNvSpPr/>
          <p:nvPr/>
        </p:nvSpPr>
        <p:spPr>
          <a:xfrm>
            <a:off x="470541" y="935359"/>
            <a:ext cx="8498834" cy="369332"/>
          </a:xfrm>
          <a:prstGeom prst="rect">
            <a:avLst/>
          </a:prstGeom>
        </p:spPr>
        <p:txBody>
          <a:bodyPr wrap="square">
            <a:spAutoFit/>
          </a:bodyPr>
          <a:lstStyle/>
          <a:p>
            <a:r>
              <a:rPr lang="en-US" i="1" dirty="0"/>
              <a:t>(and text chat is often not well </a:t>
            </a:r>
            <a:r>
              <a:rPr lang="en-US" i="1" dirty="0" smtClean="0"/>
              <a:t>formed, </a:t>
            </a:r>
            <a:r>
              <a:rPr lang="en-US" i="1" dirty="0"/>
              <a:t>making it hard to </a:t>
            </a:r>
            <a:r>
              <a:rPr lang="en-US" i="1" dirty="0" smtClean="0"/>
              <a:t>analyse with </a:t>
            </a:r>
            <a:r>
              <a:rPr lang="en-US" i="1" dirty="0" err="1" smtClean="0"/>
              <a:t>CompLing</a:t>
            </a:r>
            <a:r>
              <a:rPr lang="en-US" i="1" dirty="0" smtClean="0"/>
              <a:t> tools)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5" name="TextBox 4"/>
          <p:cNvSpPr txBox="1"/>
          <p:nvPr/>
        </p:nvSpPr>
        <p:spPr>
          <a:xfrm>
            <a:off x="2451100" y="2260600"/>
            <a:ext cx="184666" cy="369332"/>
          </a:xfrm>
          <a:prstGeom prst="rect">
            <a:avLst/>
          </a:prstGeom>
          <a:noFill/>
        </p:spPr>
        <p:txBody>
          <a:bodyPr wrap="none" rtlCol="0">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26308292"/>
              </p:ext>
            </p:extLst>
          </p:nvPr>
        </p:nvGraphicFramePr>
        <p:xfrm>
          <a:off x="562616" y="1397001"/>
          <a:ext cx="7870183" cy="5272452"/>
        </p:xfrm>
        <a:graphic>
          <a:graphicData uri="http://schemas.openxmlformats.org/drawingml/2006/table">
            <a:tbl>
              <a:tblPr firstRow="1" bandRow="1">
                <a:tableStyleId>{5C22544A-7EE6-4342-B048-85BDC9FD1C3A}</a:tableStyleId>
              </a:tblPr>
              <a:tblGrid>
                <a:gridCol w="1012184"/>
                <a:gridCol w="6857999"/>
              </a:tblGrid>
              <a:tr h="257170">
                <a:tc>
                  <a:txBody>
                    <a:bodyPr/>
                    <a:lstStyle/>
                    <a:p>
                      <a:r>
                        <a:rPr lang="en-US" sz="2000"/>
                        <a:t>Time</a:t>
                      </a:r>
                    </a:p>
                  </a:txBody>
                  <a:tcPr/>
                </a:tc>
                <a:tc>
                  <a:txBody>
                    <a:bodyPr/>
                    <a:lstStyle/>
                    <a:p>
                      <a:r>
                        <a:rPr lang="en-US" sz="2000"/>
                        <a:t>Contribution</a:t>
                      </a:r>
                    </a:p>
                  </a:txBody>
                  <a:tcPr/>
                </a:tc>
              </a:tr>
              <a:tr h="418616">
                <a:tc>
                  <a:txBody>
                    <a:bodyPr/>
                    <a:lstStyle/>
                    <a:p>
                      <a:pPr algn="l" fontAlgn="t"/>
                      <a:r>
                        <a:rPr lang="en-US" sz="2000" b="0" i="0" u="none" strike="noStrike">
                          <a:latin typeface="Times New Roman"/>
                        </a:rPr>
                        <a:t>2:42 PM</a:t>
                      </a:r>
                    </a:p>
                  </a:txBody>
                  <a:tcPr marL="12700" marR="12700" marT="12700" marB="0"/>
                </a:tc>
                <a:tc>
                  <a:txBody>
                    <a:bodyPr/>
                    <a:lstStyle/>
                    <a:p>
                      <a:pPr algn="l" fontAlgn="t"/>
                      <a:r>
                        <a:rPr lang="en-US" sz="2000" b="0" i="0" u="none" strike="noStrike">
                          <a:latin typeface="Times New Roman"/>
                        </a:rPr>
                        <a:t>I hate talking.  :-P  My </a:t>
                      </a:r>
                      <a:r>
                        <a:rPr lang="en-US" sz="2000" b="1" i="0" u="none" strike="noStrike">
                          <a:solidFill>
                            <a:srgbClr val="DD0806"/>
                          </a:solidFill>
                          <a:latin typeface="Times New Roman"/>
                        </a:rPr>
                        <a:t>question</a:t>
                      </a:r>
                      <a:r>
                        <a:rPr lang="en-US" sz="2000" b="0" i="0" u="none" strike="noStrike">
                          <a:latin typeface="Times New Roman"/>
                        </a:rPr>
                        <a:t> was whether "gadgets" were just basically widgets and we could embed them in various web sites, like Netvibes, Google Desktop, etc.</a:t>
                      </a:r>
                    </a:p>
                  </a:txBody>
                  <a:tcPr marL="12700" marR="12700" marT="12700" marB="0"/>
                </a:tc>
              </a:tr>
              <a:tr h="418616">
                <a:tc>
                  <a:txBody>
                    <a:bodyPr/>
                    <a:lstStyle/>
                    <a:p>
                      <a:pPr algn="l" fontAlgn="t"/>
                      <a:r>
                        <a:rPr lang="en-US" sz="2000" b="0" i="0" u="none" strike="noStrike">
                          <a:latin typeface="Times New Roman"/>
                        </a:rPr>
                        <a:t>2:42 PM</a:t>
                      </a:r>
                    </a:p>
                  </a:txBody>
                  <a:tcPr marL="12700" marR="12700" marT="12700" marB="0"/>
                </a:tc>
                <a:tc>
                  <a:txBody>
                    <a:bodyPr/>
                    <a:lstStyle/>
                    <a:p>
                      <a:pPr algn="l" fontAlgn="t"/>
                      <a:r>
                        <a:rPr lang="en-US" sz="2000" b="0" i="0" u="none" strike="noStrike">
                          <a:latin typeface="Times New Roman"/>
                        </a:rPr>
                        <a:t>Thanks, that's great! I am sure I understood everything, but looks inspiring! </a:t>
                      </a: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0" i="0" u="none" strike="noStrike">
                          <a:latin typeface="Times New Roman"/>
                        </a:rPr>
                        <a:t>Yes </a:t>
                      </a:r>
                      <a:r>
                        <a:rPr lang="en-US" sz="2000" b="1" i="0" u="none" strike="noStrike">
                          <a:solidFill>
                            <a:srgbClr val="DD0806"/>
                          </a:solidFill>
                          <a:latin typeface="Times New Roman"/>
                        </a:rPr>
                        <a:t>why</a:t>
                      </a:r>
                      <a:r>
                        <a:rPr lang="en-US" sz="2000" b="0" i="0" u="none" strike="noStrike">
                          <a:latin typeface="Times New Roman"/>
                        </a:rPr>
                        <a:t> OU tools not generic tools?</a:t>
                      </a: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0" i="0" u="none" strike="noStrike">
                          <a:latin typeface="Times New Roman"/>
                        </a:rPr>
                        <a:t>Issues of interoperability</a:t>
                      </a: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0" i="0" u="none" strike="noStrike">
                          <a:latin typeface="Times New Roman"/>
                        </a:rPr>
                        <a:t>The "new" SocialLearn site looks a lot like a corkboard where you can add various widgets, similar to those existing web start pages.</a:t>
                      </a: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1" i="0" u="none" strike="noStrike">
                          <a:solidFill>
                            <a:srgbClr val="DD0806"/>
                          </a:solidFill>
                          <a:latin typeface="Times New Roman"/>
                        </a:rPr>
                        <a:t>What if</a:t>
                      </a:r>
                      <a:r>
                        <a:rPr lang="en-US" sz="2000" b="0" i="0" u="none" strike="noStrike">
                          <a:solidFill>
                            <a:srgbClr val="DD0806"/>
                          </a:solidFill>
                          <a:latin typeface="Times New Roman"/>
                        </a:rPr>
                        <a:t> </a:t>
                      </a:r>
                      <a:r>
                        <a:rPr lang="en-US" sz="2000" b="0" i="0" u="none" strike="noStrike">
                          <a:solidFill>
                            <a:schemeClr val="tx1"/>
                          </a:solidFill>
                          <a:latin typeface="Times New Roman"/>
                        </a:rPr>
                        <a:t>we end up with as many apps/gadgets as we have social networks and then we need a recommender for the apps!</a:t>
                      </a:r>
                      <a:endParaRPr lang="en-US" sz="2000" b="1" i="0" u="none" strike="noStrike">
                        <a:solidFill>
                          <a:schemeClr val="tx1"/>
                        </a:solidFill>
                        <a:latin typeface="Times New Roman"/>
                      </a:endParaRP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0" i="0" u="none" strike="noStrike">
                          <a:latin typeface="Times New Roman"/>
                        </a:rPr>
                        <a:t>My </a:t>
                      </a:r>
                      <a:r>
                        <a:rPr lang="en-US" sz="2000" b="1" i="0" u="none" strike="noStrike">
                          <a:solidFill>
                            <a:srgbClr val="DD0806"/>
                          </a:solidFill>
                          <a:latin typeface="Times New Roman"/>
                        </a:rPr>
                        <a:t>question</a:t>
                      </a:r>
                      <a:r>
                        <a:rPr lang="en-US" sz="2000" b="0" i="0" u="none" strike="noStrike">
                          <a:latin typeface="Times New Roman"/>
                        </a:rPr>
                        <a:t> was on the definition of the crowd in the wisdom of crowds we acsess in the service model?</a:t>
                      </a:r>
                    </a:p>
                  </a:txBody>
                  <a:tcPr marL="12700" marR="12700" marT="12700" marB="0"/>
                </a:tc>
              </a:tr>
              <a:tr h="418616">
                <a:tc>
                  <a:txBody>
                    <a:bodyPr/>
                    <a:lstStyle/>
                    <a:p>
                      <a:pPr algn="l" fontAlgn="t"/>
                      <a:r>
                        <a:rPr lang="en-US" sz="2000" b="0" i="0" u="none" strike="noStrike">
                          <a:latin typeface="Times New Roman"/>
                        </a:rPr>
                        <a:t>2:43 PM</a:t>
                      </a:r>
                    </a:p>
                  </a:txBody>
                  <a:tcPr marL="12700" marR="12700" marT="12700" marB="0"/>
                </a:tc>
                <a:tc>
                  <a:txBody>
                    <a:bodyPr/>
                    <a:lstStyle/>
                    <a:p>
                      <a:pPr algn="l" fontAlgn="t"/>
                      <a:r>
                        <a:rPr lang="en-US" sz="2000" b="0" i="0" u="none" strike="noStrike" dirty="0">
                          <a:latin typeface="Times New Roman"/>
                        </a:rPr>
                        <a:t>there are various different </a:t>
                      </a:r>
                      <a:r>
                        <a:rPr lang="en-US" sz="2000" b="0" i="0" u="none" strike="noStrike" dirty="0" err="1">
                          <a:latin typeface="Times New Roman"/>
                        </a:rPr>
                        <a:t>flavours</a:t>
                      </a:r>
                      <a:r>
                        <a:rPr lang="en-US" sz="2000" b="0" i="0" u="none" strike="noStrike" dirty="0">
                          <a:latin typeface="Times New Roman"/>
                        </a:rPr>
                        <a:t> of widget e.g. Google gadgets, W3C widgets etc. SocialLearn has gone for Google gadgets</a:t>
                      </a:r>
                    </a:p>
                  </a:txBody>
                  <a:tcPr marL="12700" marR="12700" marT="12700" marB="0"/>
                </a:tc>
              </a:tr>
            </a:tbl>
          </a:graphicData>
        </a:graphic>
      </p:graphicFrame>
      <p:sp>
        <p:nvSpPr>
          <p:cNvPr id="7"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Higher exploratory dialogue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graphicFrame>
        <p:nvGraphicFramePr>
          <p:cNvPr id="7" name="Table 6"/>
          <p:cNvGraphicFramePr>
            <a:graphicFrameLocks noGrp="1"/>
          </p:cNvGraphicFramePr>
          <p:nvPr>
            <p:extLst>
              <p:ext uri="{D42A27DB-BD31-4B8C-83A1-F6EECF244321}">
                <p14:modId xmlns:p14="http://schemas.microsoft.com/office/powerpoint/2010/main" val="78281464"/>
              </p:ext>
            </p:extLst>
          </p:nvPr>
        </p:nvGraphicFramePr>
        <p:xfrm>
          <a:off x="444497" y="1190625"/>
          <a:ext cx="8432802" cy="5585460"/>
        </p:xfrm>
        <a:graphic>
          <a:graphicData uri="http://schemas.openxmlformats.org/drawingml/2006/table">
            <a:tbl>
              <a:tblPr firstRow="1" bandRow="1">
                <a:tableStyleId>{5C22544A-7EE6-4342-B048-85BDC9FD1C3A}</a:tableStyleId>
              </a:tblPr>
              <a:tblGrid>
                <a:gridCol w="1204686"/>
                <a:gridCol w="1204686"/>
                <a:gridCol w="1204686"/>
                <a:gridCol w="1204686"/>
                <a:gridCol w="1204686"/>
                <a:gridCol w="1204686"/>
                <a:gridCol w="1204686"/>
              </a:tblGrid>
              <a:tr h="454660">
                <a:tc>
                  <a:txBody>
                    <a:bodyPr/>
                    <a:lstStyle/>
                    <a:p>
                      <a:endParaRPr lang="en-US" sz="2000">
                        <a:latin typeface="Calibri"/>
                        <a:cs typeface="Calibri"/>
                      </a:endParaRPr>
                    </a:p>
                  </a:txBody>
                  <a:tcPr/>
                </a:tc>
                <a:tc>
                  <a:txBody>
                    <a:bodyPr/>
                    <a:lstStyle/>
                    <a:p>
                      <a:r>
                        <a:rPr lang="en-US" sz="2000">
                          <a:latin typeface="Calibri"/>
                          <a:cs typeface="Calibri"/>
                        </a:rPr>
                        <a:t>Posts</a:t>
                      </a:r>
                    </a:p>
                    <a:p>
                      <a:r>
                        <a:rPr lang="en-US" sz="1600">
                          <a:latin typeface="Calibri"/>
                          <a:cs typeface="Calibri"/>
                        </a:rPr>
                        <a:t>Mean</a:t>
                      </a:r>
                      <a:r>
                        <a:rPr lang="en-US" sz="1600" baseline="0">
                          <a:latin typeface="Calibri"/>
                          <a:cs typeface="Calibri"/>
                        </a:rPr>
                        <a:t> = 5.4</a:t>
                      </a:r>
                      <a:endParaRPr lang="en-US" sz="1600">
                        <a:latin typeface="Calibri"/>
                        <a:cs typeface="Calibri"/>
                      </a:endParaRPr>
                    </a:p>
                  </a:txBody>
                  <a:tcPr/>
                </a:tc>
                <a:tc>
                  <a:txBody>
                    <a:bodyPr/>
                    <a:lstStyle/>
                    <a:p>
                      <a:r>
                        <a:rPr lang="en-US" sz="2000">
                          <a:latin typeface="Calibri"/>
                          <a:cs typeface="Calibri"/>
                        </a:rPr>
                        <a:t>Word</a:t>
                      </a:r>
                    </a:p>
                    <a:p>
                      <a:r>
                        <a:rPr lang="en-US" sz="1600">
                          <a:latin typeface="Calibri"/>
                          <a:cs typeface="Calibri"/>
                        </a:rPr>
                        <a:t>Mean = 47.3</a:t>
                      </a:r>
                    </a:p>
                  </a:txBody>
                  <a:tcPr/>
                </a:tc>
                <a:tc>
                  <a:txBody>
                    <a:bodyPr/>
                    <a:lstStyle/>
                    <a:p>
                      <a:r>
                        <a:rPr lang="en-US" sz="2000">
                          <a:latin typeface="Calibri"/>
                          <a:cs typeface="Calibri"/>
                        </a:rPr>
                        <a:t>Ex posts</a:t>
                      </a:r>
                    </a:p>
                    <a:p>
                      <a:r>
                        <a:rPr lang="en-US" sz="1600">
                          <a:latin typeface="Calibri"/>
                          <a:cs typeface="Calibri"/>
                        </a:rPr>
                        <a:t>Mean = 0.9</a:t>
                      </a:r>
                    </a:p>
                  </a:txBody>
                  <a:tcPr/>
                </a:tc>
                <a:tc>
                  <a:txBody>
                    <a:bodyPr/>
                    <a:lstStyle/>
                    <a:p>
                      <a:r>
                        <a:rPr lang="en-US" sz="2000">
                          <a:latin typeface="Calibri"/>
                          <a:cs typeface="Calibri"/>
                        </a:rPr>
                        <a:t>Ex words</a:t>
                      </a:r>
                    </a:p>
                    <a:p>
                      <a:r>
                        <a:rPr lang="en-US" sz="1600">
                          <a:latin typeface="Calibri"/>
                          <a:cs typeface="Calibri"/>
                        </a:rPr>
                        <a:t>Mean = 11.4</a:t>
                      </a:r>
                    </a:p>
                  </a:txBody>
                  <a:tcPr/>
                </a:tc>
                <a:tc>
                  <a:txBody>
                    <a:bodyPr/>
                    <a:lstStyle/>
                    <a:p>
                      <a:r>
                        <a:rPr lang="en-US" sz="2000">
                          <a:latin typeface="Calibri"/>
                          <a:cs typeface="Calibri"/>
                        </a:rPr>
                        <a:t>Ex as % of all</a:t>
                      </a:r>
                      <a:r>
                        <a:rPr lang="en-US" sz="2000" baseline="0">
                          <a:latin typeface="Calibri"/>
                          <a:cs typeface="Calibri"/>
                        </a:rPr>
                        <a:t> </a:t>
                      </a:r>
                      <a:r>
                        <a:rPr lang="en-US" sz="2000">
                          <a:latin typeface="Calibri"/>
                          <a:cs typeface="Calibri"/>
                        </a:rPr>
                        <a:t>posts</a:t>
                      </a:r>
                    </a:p>
                    <a:p>
                      <a:r>
                        <a:rPr lang="en-US" sz="1600">
                          <a:latin typeface="Calibri"/>
                          <a:cs typeface="Calibri"/>
                        </a:rPr>
                        <a:t>Overall  17%</a:t>
                      </a:r>
                    </a:p>
                  </a:txBody>
                  <a:tcPr/>
                </a:tc>
                <a:tc>
                  <a:txBody>
                    <a:bodyPr/>
                    <a:lstStyle/>
                    <a:p>
                      <a:r>
                        <a:rPr lang="en-US" sz="2000">
                          <a:latin typeface="Calibri"/>
                          <a:cs typeface="Calibri"/>
                        </a:rPr>
                        <a:t>Ex as % of all words </a:t>
                      </a:r>
                      <a:r>
                        <a:rPr lang="en-US" sz="1600">
                          <a:latin typeface="Calibri"/>
                          <a:cs typeface="Calibri"/>
                        </a:rPr>
                        <a:t>Overall  24%</a:t>
                      </a:r>
                    </a:p>
                  </a:txBody>
                  <a:tcPr/>
                </a:tc>
              </a:tr>
              <a:tr h="454660">
                <a:tc>
                  <a:txBody>
                    <a:bodyPr/>
                    <a:lstStyle/>
                    <a:p>
                      <a:pPr algn="l" fontAlgn="t"/>
                      <a:r>
                        <a:rPr lang="en-US" sz="2000" b="0" i="0" u="none" strike="noStrike">
                          <a:solidFill>
                            <a:srgbClr val="000000"/>
                          </a:solidFill>
                          <a:latin typeface="Calibri"/>
                          <a:cs typeface="Calibri"/>
                        </a:rPr>
                        <a:t>Alice</a:t>
                      </a:r>
                    </a:p>
                  </a:txBody>
                  <a:tcPr marL="12700" marR="12700" marT="12700" marB="0" anchor="ctr"/>
                </a:tc>
                <a:tc>
                  <a:txBody>
                    <a:bodyPr/>
                    <a:lstStyle/>
                    <a:p>
                      <a:pPr algn="r" fontAlgn="b"/>
                      <a:r>
                        <a:rPr lang="en-US" sz="2000" b="0" i="0" u="none" strike="noStrike">
                          <a:latin typeface="Calibri"/>
                          <a:cs typeface="Calibri"/>
                        </a:rPr>
                        <a:t>5</a:t>
                      </a:r>
                    </a:p>
                  </a:txBody>
                  <a:tcPr marL="12700" marR="12700" marT="12700" marB="0" anchor="ctr"/>
                </a:tc>
                <a:tc>
                  <a:txBody>
                    <a:bodyPr/>
                    <a:lstStyle/>
                    <a:p>
                      <a:pPr algn="r" fontAlgn="b"/>
                      <a:r>
                        <a:rPr lang="en-US" sz="2000" b="0" i="0" u="none" strike="noStrike">
                          <a:latin typeface="Calibri"/>
                          <a:cs typeface="Calibri"/>
                        </a:rPr>
                        <a:t>13</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Ben</a:t>
                      </a:r>
                    </a:p>
                  </a:txBody>
                  <a:tcPr marL="12700" marR="12700" marT="12700" marB="0" anchor="ctr"/>
                </a:tc>
                <a:tc>
                  <a:txBody>
                    <a:bodyPr/>
                    <a:lstStyle/>
                    <a:p>
                      <a:pPr algn="r" fontAlgn="b"/>
                      <a:r>
                        <a:rPr lang="en-US" sz="2000" b="0" i="0" u="none" strike="noStrike">
                          <a:latin typeface="Calibri"/>
                          <a:cs typeface="Calibri"/>
                        </a:rPr>
                        <a:t>5</a:t>
                      </a:r>
                    </a:p>
                  </a:txBody>
                  <a:tcPr marL="12700" marR="12700" marT="12700" marB="0" anchor="ctr"/>
                </a:tc>
                <a:tc>
                  <a:txBody>
                    <a:bodyPr/>
                    <a:lstStyle/>
                    <a:p>
                      <a:pPr algn="r" fontAlgn="b"/>
                      <a:r>
                        <a:rPr lang="en-US" sz="2000" b="0" i="0" u="none" strike="noStrike">
                          <a:latin typeface="Calibri"/>
                          <a:cs typeface="Calibri"/>
                        </a:rPr>
                        <a:t>36</a:t>
                      </a:r>
                    </a:p>
                  </a:txBody>
                  <a:tcPr marL="12700" marR="12700" marT="12700" marB="0" anchor="ctr"/>
                </a:tc>
                <a:tc>
                  <a:txBody>
                    <a:bodyPr/>
                    <a:lstStyle/>
                    <a:p>
                      <a:pPr algn="r" fontAlgn="b"/>
                      <a:r>
                        <a:rPr lang="en-US" sz="2000" b="0" i="0" u="none" strike="noStrike">
                          <a:solidFill>
                            <a:srgbClr val="3366FF"/>
                          </a:solidFill>
                          <a:latin typeface="Calibri"/>
                          <a:cs typeface="Calibri"/>
                        </a:rPr>
                        <a:t>1</a:t>
                      </a:r>
                    </a:p>
                  </a:txBody>
                  <a:tcPr marL="12700" marR="12700" marT="12700" marB="0" anchor="ctr"/>
                </a:tc>
                <a:tc>
                  <a:txBody>
                    <a:bodyPr/>
                    <a:lstStyle/>
                    <a:p>
                      <a:pPr algn="r" fontAlgn="b"/>
                      <a:r>
                        <a:rPr lang="en-US" sz="2000" b="0" i="0" u="none" strike="noStrike">
                          <a:latin typeface="Calibri"/>
                          <a:cs typeface="Calibri"/>
                        </a:rPr>
                        <a:t>2</a:t>
                      </a:r>
                    </a:p>
                  </a:txBody>
                  <a:tcPr marL="12700" marR="12700" marT="12700" marB="0" anchor="ctr"/>
                </a:tc>
                <a:tc>
                  <a:txBody>
                    <a:bodyPr/>
                    <a:lstStyle/>
                    <a:p>
                      <a:pPr algn="r" fontAlgn="b"/>
                      <a:r>
                        <a:rPr lang="en-US" sz="2000" b="0" i="0" u="none" strike="noStrike">
                          <a:solidFill>
                            <a:srgbClr val="3366FF"/>
                          </a:solidFill>
                          <a:latin typeface="Calibri"/>
                          <a:cs typeface="Calibri"/>
                        </a:rPr>
                        <a:t>20%</a:t>
                      </a:r>
                    </a:p>
                  </a:txBody>
                  <a:tcPr marL="12700" marR="12700" marT="12700" marB="0" anchor="ctr"/>
                </a:tc>
                <a:tc>
                  <a:txBody>
                    <a:bodyPr/>
                    <a:lstStyle/>
                    <a:p>
                      <a:pPr algn="r" fontAlgn="b"/>
                      <a:r>
                        <a:rPr lang="en-US" sz="2000" b="0" i="0" u="none" strike="noStrike">
                          <a:latin typeface="Calibri"/>
                          <a:cs typeface="Calibri"/>
                        </a:rPr>
                        <a:t>6%</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Chantelle</a:t>
                      </a:r>
                    </a:p>
                  </a:txBody>
                  <a:tcPr marL="12700" marR="12700" marT="12700" marB="0" anchor="ctr"/>
                </a:tc>
                <a:tc>
                  <a:txBody>
                    <a:bodyPr/>
                    <a:lstStyle/>
                    <a:p>
                      <a:pPr algn="r" fontAlgn="b"/>
                      <a:r>
                        <a:rPr lang="en-US" sz="2000" b="0" i="0" u="none" strike="noStrike">
                          <a:latin typeface="Calibri"/>
                          <a:cs typeface="Calibri"/>
                        </a:rPr>
                        <a:t>5</a:t>
                      </a:r>
                    </a:p>
                  </a:txBody>
                  <a:tcPr marL="12700" marR="12700" marT="12700" marB="0" anchor="ctr"/>
                </a:tc>
                <a:tc>
                  <a:txBody>
                    <a:bodyPr/>
                    <a:lstStyle/>
                    <a:p>
                      <a:pPr algn="r" fontAlgn="b"/>
                      <a:r>
                        <a:rPr lang="en-US" sz="2000" b="0" i="0" u="none" strike="noStrike">
                          <a:solidFill>
                            <a:srgbClr val="3366FF"/>
                          </a:solidFill>
                          <a:latin typeface="Calibri"/>
                          <a:cs typeface="Calibri"/>
                        </a:rPr>
                        <a:t>59</a:t>
                      </a:r>
                    </a:p>
                  </a:txBody>
                  <a:tcPr marL="12700" marR="12700" marT="12700" marB="0" anchor="ctr"/>
                </a:tc>
                <a:tc>
                  <a:txBody>
                    <a:bodyPr/>
                    <a:lstStyle/>
                    <a:p>
                      <a:pPr algn="r" fontAlgn="b"/>
                      <a:r>
                        <a:rPr lang="en-US" sz="2000" b="0" i="0" u="none" strike="noStrike">
                          <a:solidFill>
                            <a:srgbClr val="3366FF"/>
                          </a:solidFill>
                          <a:latin typeface="Calibri"/>
                          <a:cs typeface="Calibri"/>
                        </a:rPr>
                        <a:t>2</a:t>
                      </a:r>
                    </a:p>
                  </a:txBody>
                  <a:tcPr marL="12700" marR="12700" marT="12700" marB="0" anchor="ctr"/>
                </a:tc>
                <a:tc>
                  <a:txBody>
                    <a:bodyPr/>
                    <a:lstStyle/>
                    <a:p>
                      <a:pPr algn="r" fontAlgn="b"/>
                      <a:r>
                        <a:rPr lang="en-US" sz="2000" b="0" i="0" u="none" strike="noStrike">
                          <a:solidFill>
                            <a:srgbClr val="3366FF"/>
                          </a:solidFill>
                          <a:latin typeface="Calibri"/>
                          <a:cs typeface="Calibri"/>
                        </a:rPr>
                        <a:t>38</a:t>
                      </a:r>
                    </a:p>
                  </a:txBody>
                  <a:tcPr marL="12700" marR="12700" marT="12700" marB="0" anchor="ctr"/>
                </a:tc>
                <a:tc>
                  <a:txBody>
                    <a:bodyPr/>
                    <a:lstStyle/>
                    <a:p>
                      <a:pPr algn="r" fontAlgn="b"/>
                      <a:r>
                        <a:rPr lang="en-US" sz="2000" b="0" i="0" u="none" strike="noStrike">
                          <a:solidFill>
                            <a:srgbClr val="3366FF"/>
                          </a:solidFill>
                          <a:latin typeface="Calibri"/>
                          <a:cs typeface="Calibri"/>
                        </a:rPr>
                        <a:t>40%</a:t>
                      </a:r>
                    </a:p>
                  </a:txBody>
                  <a:tcPr marL="12700" marR="12700" marT="12700" marB="0" anchor="ctr"/>
                </a:tc>
                <a:tc>
                  <a:txBody>
                    <a:bodyPr/>
                    <a:lstStyle/>
                    <a:p>
                      <a:pPr algn="r" fontAlgn="b"/>
                      <a:r>
                        <a:rPr lang="en-US" sz="2000" b="0" i="0" u="none" strike="noStrike">
                          <a:solidFill>
                            <a:srgbClr val="3366FF"/>
                          </a:solidFill>
                          <a:latin typeface="Calibri"/>
                          <a:cs typeface="Calibri"/>
                        </a:rPr>
                        <a:t>64%</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Dennis</a:t>
                      </a:r>
                    </a:p>
                  </a:txBody>
                  <a:tcPr marL="12700" marR="12700" marT="12700" marB="0" anchor="ctr"/>
                </a:tc>
                <a:tc>
                  <a:txBody>
                    <a:bodyPr/>
                    <a:lstStyle/>
                    <a:p>
                      <a:pPr algn="r" fontAlgn="b"/>
                      <a:r>
                        <a:rPr lang="en-US" sz="2000" b="0" i="0" u="none" strike="noStrike">
                          <a:solidFill>
                            <a:srgbClr val="3366FF"/>
                          </a:solidFill>
                          <a:latin typeface="Calibri"/>
                          <a:cs typeface="Calibri"/>
                        </a:rPr>
                        <a:t>7</a:t>
                      </a:r>
                    </a:p>
                  </a:txBody>
                  <a:tcPr marL="12700" marR="12700" marT="12700" marB="0" anchor="ctr"/>
                </a:tc>
                <a:tc>
                  <a:txBody>
                    <a:bodyPr/>
                    <a:lstStyle/>
                    <a:p>
                      <a:pPr algn="r" fontAlgn="b"/>
                      <a:r>
                        <a:rPr lang="en-US" sz="2000" b="0" i="0" u="none" strike="noStrike">
                          <a:solidFill>
                            <a:srgbClr val="3366FF"/>
                          </a:solidFill>
                          <a:latin typeface="Calibri"/>
                          <a:cs typeface="Calibri"/>
                        </a:rPr>
                        <a:t>71</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c>
                  <a:txBody>
                    <a:bodyPr/>
                    <a:lstStyle/>
                    <a:p>
                      <a:pPr algn="r" fontAlgn="b"/>
                      <a:r>
                        <a:rPr lang="en-US" sz="2000" b="0" i="0" u="none" strike="noStrike">
                          <a:latin typeface="Calibri"/>
                          <a:cs typeface="Calibri"/>
                        </a:rPr>
                        <a:t>0%</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Eric</a:t>
                      </a:r>
                    </a:p>
                  </a:txBody>
                  <a:tcPr marL="12700" marR="12700" marT="12700" marB="0" anchor="ctr"/>
                </a:tc>
                <a:tc>
                  <a:txBody>
                    <a:bodyPr/>
                    <a:lstStyle/>
                    <a:p>
                      <a:pPr algn="r" fontAlgn="b"/>
                      <a:r>
                        <a:rPr lang="en-US" sz="2000" b="0" i="0" u="none" strike="noStrike">
                          <a:solidFill>
                            <a:srgbClr val="3366FF"/>
                          </a:solidFill>
                          <a:latin typeface="Calibri"/>
                          <a:cs typeface="Calibri"/>
                        </a:rPr>
                        <a:t>7</a:t>
                      </a:r>
                    </a:p>
                  </a:txBody>
                  <a:tcPr marL="12700" marR="12700" marT="12700" marB="0" anchor="ctr"/>
                </a:tc>
                <a:tc>
                  <a:txBody>
                    <a:bodyPr/>
                    <a:lstStyle/>
                    <a:p>
                      <a:pPr algn="r" fontAlgn="b"/>
                      <a:r>
                        <a:rPr lang="en-US" sz="2000" b="0" i="0" u="none" strike="noStrike">
                          <a:solidFill>
                            <a:srgbClr val="3366FF"/>
                          </a:solidFill>
                          <a:latin typeface="Calibri"/>
                          <a:cs typeface="Calibri"/>
                        </a:rPr>
                        <a:t>55</a:t>
                      </a:r>
                    </a:p>
                  </a:txBody>
                  <a:tcPr marL="12700" marR="12700" marT="12700" marB="0" anchor="ctr"/>
                </a:tc>
                <a:tc>
                  <a:txBody>
                    <a:bodyPr/>
                    <a:lstStyle/>
                    <a:p>
                      <a:pPr algn="r" fontAlgn="b"/>
                      <a:r>
                        <a:rPr lang="en-US" sz="2000" b="0" i="0" u="none" strike="noStrike">
                          <a:solidFill>
                            <a:srgbClr val="3366FF"/>
                          </a:solidFill>
                          <a:latin typeface="Calibri"/>
                          <a:cs typeface="Calibri"/>
                        </a:rPr>
                        <a:t>1</a:t>
                      </a:r>
                    </a:p>
                  </a:txBody>
                  <a:tcPr marL="12700" marR="12700" marT="12700" marB="0" anchor="ctr"/>
                </a:tc>
                <a:tc>
                  <a:txBody>
                    <a:bodyPr/>
                    <a:lstStyle/>
                    <a:p>
                      <a:pPr algn="r" fontAlgn="b"/>
                      <a:r>
                        <a:rPr lang="en-US" sz="2000" b="0" i="0" u="none" strike="noStrike">
                          <a:latin typeface="Calibri"/>
                          <a:cs typeface="Calibri"/>
                        </a:rPr>
                        <a:t>8</a:t>
                      </a:r>
                    </a:p>
                  </a:txBody>
                  <a:tcPr marL="12700" marR="12700" marT="12700" marB="0" anchor="ctr"/>
                </a:tc>
                <a:tc>
                  <a:txBody>
                    <a:bodyPr/>
                    <a:lstStyle/>
                    <a:p>
                      <a:pPr algn="r" fontAlgn="b"/>
                      <a:r>
                        <a:rPr lang="en-US" sz="2000" b="0" i="0" u="none" strike="noStrike">
                          <a:latin typeface="Calibri"/>
                          <a:cs typeface="Calibri"/>
                        </a:rPr>
                        <a:t>14%</a:t>
                      </a:r>
                    </a:p>
                  </a:txBody>
                  <a:tcPr marL="12700" marR="12700" marT="12700" marB="0" anchor="ctr"/>
                </a:tc>
                <a:tc>
                  <a:txBody>
                    <a:bodyPr/>
                    <a:lstStyle/>
                    <a:p>
                      <a:pPr algn="r" fontAlgn="b"/>
                      <a:r>
                        <a:rPr lang="en-US" sz="2000" b="0" i="0" u="none" strike="noStrike">
                          <a:latin typeface="Calibri"/>
                          <a:cs typeface="Calibri"/>
                        </a:rPr>
                        <a:t>15%</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Francesca</a:t>
                      </a:r>
                    </a:p>
                  </a:txBody>
                  <a:tcPr marL="12700" marR="12700" marT="12700" marB="0" anchor="ctr"/>
                </a:tc>
                <a:tc>
                  <a:txBody>
                    <a:bodyPr/>
                    <a:lstStyle/>
                    <a:p>
                      <a:pPr algn="r" fontAlgn="b"/>
                      <a:r>
                        <a:rPr lang="en-US" sz="2000" b="0" i="0" u="none" strike="noStrike">
                          <a:solidFill>
                            <a:srgbClr val="3366FF"/>
                          </a:solidFill>
                          <a:latin typeface="Calibri"/>
                          <a:cs typeface="Calibri"/>
                        </a:rPr>
                        <a:t>9</a:t>
                      </a:r>
                    </a:p>
                  </a:txBody>
                  <a:tcPr marL="12700" marR="12700" marT="12700" marB="0" anchor="ctr"/>
                </a:tc>
                <a:tc>
                  <a:txBody>
                    <a:bodyPr/>
                    <a:lstStyle/>
                    <a:p>
                      <a:pPr algn="r" fontAlgn="b"/>
                      <a:r>
                        <a:rPr lang="en-US" sz="2000" b="0" i="0" u="none" strike="noStrike">
                          <a:solidFill>
                            <a:srgbClr val="3366FF"/>
                          </a:solidFill>
                          <a:latin typeface="Calibri"/>
                          <a:cs typeface="Calibri"/>
                        </a:rPr>
                        <a:t>117</a:t>
                      </a:r>
                    </a:p>
                  </a:txBody>
                  <a:tcPr marL="12700" marR="12700" marT="12700" marB="0" anchor="ctr"/>
                </a:tc>
                <a:tc>
                  <a:txBody>
                    <a:bodyPr/>
                    <a:lstStyle/>
                    <a:p>
                      <a:pPr algn="r" fontAlgn="b"/>
                      <a:r>
                        <a:rPr lang="en-US" sz="2000" b="0" i="0" u="none" strike="noStrike">
                          <a:solidFill>
                            <a:srgbClr val="3366FF"/>
                          </a:solidFill>
                          <a:latin typeface="Calibri"/>
                          <a:cs typeface="Calibri"/>
                        </a:rPr>
                        <a:t>1</a:t>
                      </a:r>
                    </a:p>
                  </a:txBody>
                  <a:tcPr marL="12700" marR="12700" marT="12700" marB="0" anchor="ctr"/>
                </a:tc>
                <a:tc>
                  <a:txBody>
                    <a:bodyPr/>
                    <a:lstStyle/>
                    <a:p>
                      <a:pPr algn="r" fontAlgn="b"/>
                      <a:r>
                        <a:rPr lang="en-US" sz="2000" b="0" i="0" u="none" strike="noStrike">
                          <a:solidFill>
                            <a:srgbClr val="3366FF"/>
                          </a:solidFill>
                          <a:latin typeface="Calibri"/>
                          <a:cs typeface="Calibri"/>
                        </a:rPr>
                        <a:t>26</a:t>
                      </a:r>
                    </a:p>
                  </a:txBody>
                  <a:tcPr marL="12700" marR="12700" marT="12700" marB="0" anchor="ctr"/>
                </a:tc>
                <a:tc>
                  <a:txBody>
                    <a:bodyPr/>
                    <a:lstStyle/>
                    <a:p>
                      <a:pPr algn="r" fontAlgn="b"/>
                      <a:r>
                        <a:rPr lang="en-US" sz="2000" b="0" i="0" u="none" strike="noStrike">
                          <a:latin typeface="Calibri"/>
                          <a:cs typeface="Calibri"/>
                        </a:rPr>
                        <a:t>11%</a:t>
                      </a:r>
                    </a:p>
                  </a:txBody>
                  <a:tcPr marL="12700" marR="12700" marT="12700" marB="0" anchor="ctr"/>
                </a:tc>
                <a:tc>
                  <a:txBody>
                    <a:bodyPr/>
                    <a:lstStyle/>
                    <a:p>
                      <a:pPr algn="r" fontAlgn="b"/>
                      <a:r>
                        <a:rPr lang="en-US" sz="2000" b="0" i="0" u="none" strike="noStrike">
                          <a:latin typeface="Calibri"/>
                          <a:cs typeface="Calibri"/>
                        </a:rPr>
                        <a:t>22%</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Gill</a:t>
                      </a:r>
                    </a:p>
                  </a:txBody>
                  <a:tcPr marL="12700" marR="12700" marT="12700" marB="0" anchor="ctr"/>
                </a:tc>
                <a:tc>
                  <a:txBody>
                    <a:bodyPr/>
                    <a:lstStyle/>
                    <a:p>
                      <a:pPr algn="r" fontAlgn="b"/>
                      <a:r>
                        <a:rPr lang="en-US" sz="2000" b="0" i="0" u="none" strike="noStrike">
                          <a:solidFill>
                            <a:srgbClr val="3366FF"/>
                          </a:solidFill>
                          <a:latin typeface="Calibri"/>
                          <a:cs typeface="Calibri"/>
                        </a:rPr>
                        <a:t>12</a:t>
                      </a:r>
                    </a:p>
                  </a:txBody>
                  <a:tcPr marL="12700" marR="12700" marT="12700" marB="0" anchor="ctr"/>
                </a:tc>
                <a:tc>
                  <a:txBody>
                    <a:bodyPr/>
                    <a:lstStyle/>
                    <a:p>
                      <a:pPr algn="r" fontAlgn="b"/>
                      <a:r>
                        <a:rPr lang="en-US" sz="2000" b="0" i="0" u="none" strike="noStrike">
                          <a:solidFill>
                            <a:srgbClr val="3366FF"/>
                          </a:solidFill>
                          <a:latin typeface="Calibri"/>
                          <a:cs typeface="Calibri"/>
                        </a:rPr>
                        <a:t>91</a:t>
                      </a:r>
                    </a:p>
                  </a:txBody>
                  <a:tcPr marL="12700" marR="12700" marT="12700" marB="0" anchor="ctr"/>
                </a:tc>
                <a:tc>
                  <a:txBody>
                    <a:bodyPr/>
                    <a:lstStyle/>
                    <a:p>
                      <a:pPr algn="r" fontAlgn="b"/>
                      <a:r>
                        <a:rPr lang="en-US" sz="2000" b="0" i="0" u="none" strike="noStrike">
                          <a:solidFill>
                            <a:srgbClr val="3366FF"/>
                          </a:solidFill>
                          <a:latin typeface="Calibri"/>
                          <a:cs typeface="Calibri"/>
                        </a:rPr>
                        <a:t>2</a:t>
                      </a:r>
                    </a:p>
                  </a:txBody>
                  <a:tcPr marL="12700" marR="12700" marT="12700" marB="0" anchor="ctr"/>
                </a:tc>
                <a:tc>
                  <a:txBody>
                    <a:bodyPr/>
                    <a:lstStyle/>
                    <a:p>
                      <a:pPr algn="r" fontAlgn="b"/>
                      <a:r>
                        <a:rPr lang="en-US" sz="2000" b="0" i="0" u="none" strike="noStrike">
                          <a:latin typeface="Calibri"/>
                          <a:cs typeface="Calibri"/>
                        </a:rPr>
                        <a:t>9</a:t>
                      </a:r>
                    </a:p>
                  </a:txBody>
                  <a:tcPr marL="12700" marR="12700" marT="12700" marB="0" anchor="ctr"/>
                </a:tc>
                <a:tc>
                  <a:txBody>
                    <a:bodyPr/>
                    <a:lstStyle/>
                    <a:p>
                      <a:pPr algn="r" fontAlgn="b"/>
                      <a:r>
                        <a:rPr lang="en-US" sz="2000" b="0" i="0" u="none" strike="noStrike">
                          <a:latin typeface="Calibri"/>
                          <a:cs typeface="Calibri"/>
                        </a:rPr>
                        <a:t>17%</a:t>
                      </a:r>
                    </a:p>
                  </a:txBody>
                  <a:tcPr marL="12700" marR="12700" marT="12700" marB="0" anchor="ctr"/>
                </a:tc>
                <a:tc>
                  <a:txBody>
                    <a:bodyPr/>
                    <a:lstStyle/>
                    <a:p>
                      <a:pPr algn="r" fontAlgn="b"/>
                      <a:r>
                        <a:rPr lang="en-US" sz="2000" b="0" i="0" u="none" strike="noStrike">
                          <a:latin typeface="Calibri"/>
                          <a:cs typeface="Calibri"/>
                        </a:rPr>
                        <a:t>10%</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Harold</a:t>
                      </a:r>
                    </a:p>
                  </a:txBody>
                  <a:tcPr marL="12700" marR="12700" marT="12700" marB="0" anchor="ctr"/>
                </a:tc>
                <a:tc>
                  <a:txBody>
                    <a:bodyPr/>
                    <a:lstStyle/>
                    <a:p>
                      <a:pPr algn="r" fontAlgn="b"/>
                      <a:r>
                        <a:rPr lang="en-US" sz="2000" b="0" i="0" u="none" strike="noStrike">
                          <a:solidFill>
                            <a:srgbClr val="3366FF"/>
                          </a:solidFill>
                          <a:latin typeface="Calibri"/>
                          <a:cs typeface="Calibri"/>
                        </a:rPr>
                        <a:t>13</a:t>
                      </a:r>
                    </a:p>
                  </a:txBody>
                  <a:tcPr marL="12700" marR="12700" marT="12700" marB="0" anchor="ctr"/>
                </a:tc>
                <a:tc>
                  <a:txBody>
                    <a:bodyPr/>
                    <a:lstStyle/>
                    <a:p>
                      <a:pPr algn="r" fontAlgn="b"/>
                      <a:r>
                        <a:rPr lang="en-US" sz="2000" b="0" i="0" u="none" strike="noStrike">
                          <a:solidFill>
                            <a:srgbClr val="3366FF"/>
                          </a:solidFill>
                          <a:latin typeface="Calibri"/>
                          <a:cs typeface="Calibri"/>
                        </a:rPr>
                        <a:t>86</a:t>
                      </a:r>
                    </a:p>
                  </a:txBody>
                  <a:tcPr marL="12700" marR="12700" marT="12700" marB="0" anchor="ctr"/>
                </a:tc>
                <a:tc>
                  <a:txBody>
                    <a:bodyPr/>
                    <a:lstStyle/>
                    <a:p>
                      <a:pPr algn="r" fontAlgn="b"/>
                      <a:r>
                        <a:rPr lang="en-US" sz="2000" b="0" i="0" u="none" strike="noStrike">
                          <a:solidFill>
                            <a:srgbClr val="3366FF"/>
                          </a:solidFill>
                          <a:latin typeface="Calibri"/>
                          <a:cs typeface="Calibri"/>
                        </a:rPr>
                        <a:t>2</a:t>
                      </a:r>
                    </a:p>
                  </a:txBody>
                  <a:tcPr marL="12700" marR="12700" marT="12700" marB="0" anchor="ctr"/>
                </a:tc>
                <a:tc>
                  <a:txBody>
                    <a:bodyPr/>
                    <a:lstStyle/>
                    <a:p>
                      <a:pPr algn="r" fontAlgn="b"/>
                      <a:r>
                        <a:rPr lang="en-US" sz="2000" b="0" i="0" u="none" strike="noStrike">
                          <a:solidFill>
                            <a:srgbClr val="3366FF"/>
                          </a:solidFill>
                          <a:latin typeface="Calibri"/>
                          <a:cs typeface="Calibri"/>
                        </a:rPr>
                        <a:t>30</a:t>
                      </a:r>
                    </a:p>
                  </a:txBody>
                  <a:tcPr marL="12700" marR="12700" marT="12700" marB="0" anchor="ctr"/>
                </a:tc>
                <a:tc>
                  <a:txBody>
                    <a:bodyPr/>
                    <a:lstStyle/>
                    <a:p>
                      <a:pPr algn="r" fontAlgn="b"/>
                      <a:r>
                        <a:rPr lang="en-US" sz="2000" b="0" i="0" u="none" strike="noStrike">
                          <a:latin typeface="Calibri"/>
                          <a:cs typeface="Calibri"/>
                        </a:rPr>
                        <a:t>15%</a:t>
                      </a:r>
                    </a:p>
                  </a:txBody>
                  <a:tcPr marL="12700" marR="12700" marT="12700" marB="0" anchor="ctr"/>
                </a:tc>
                <a:tc>
                  <a:txBody>
                    <a:bodyPr/>
                    <a:lstStyle/>
                    <a:p>
                      <a:pPr algn="r" fontAlgn="b"/>
                      <a:r>
                        <a:rPr lang="en-US" sz="2000" b="0" i="0" u="none" strike="noStrike">
                          <a:solidFill>
                            <a:srgbClr val="3366FF"/>
                          </a:solidFill>
                          <a:latin typeface="Calibri"/>
                          <a:cs typeface="Calibri"/>
                        </a:rPr>
                        <a:t>35%</a:t>
                      </a:r>
                    </a:p>
                  </a:txBody>
                  <a:tcPr marL="12700" marR="12700" marT="12700" marB="0" anchor="ctr"/>
                </a:tc>
              </a:tr>
              <a:tr h="454660">
                <a:tc>
                  <a:txBody>
                    <a:bodyPr/>
                    <a:lstStyle/>
                    <a:p>
                      <a:pPr algn="l" fontAlgn="t"/>
                      <a:r>
                        <a:rPr lang="en-US" sz="2000" b="0" i="0" u="none" strike="noStrike">
                          <a:solidFill>
                            <a:srgbClr val="000000"/>
                          </a:solidFill>
                          <a:latin typeface="Calibri"/>
                          <a:cs typeface="Calibri"/>
                        </a:rPr>
                        <a:t>Moderator</a:t>
                      </a:r>
                    </a:p>
                  </a:txBody>
                  <a:tcPr marL="12700" marR="12700" marT="12700" marB="0" anchor="ctr"/>
                </a:tc>
                <a:tc>
                  <a:txBody>
                    <a:bodyPr/>
                    <a:lstStyle/>
                    <a:p>
                      <a:pPr algn="r" fontAlgn="b"/>
                      <a:r>
                        <a:rPr lang="en-US" sz="2000" b="0" i="0" u="none" strike="noStrike">
                          <a:solidFill>
                            <a:srgbClr val="3366FF"/>
                          </a:solidFill>
                          <a:latin typeface="Calibri"/>
                          <a:cs typeface="Calibri"/>
                        </a:rPr>
                        <a:t>42</a:t>
                      </a:r>
                    </a:p>
                  </a:txBody>
                  <a:tcPr marL="12700" marR="12700" marT="12700" marB="0" anchor="ctr"/>
                </a:tc>
                <a:tc>
                  <a:txBody>
                    <a:bodyPr/>
                    <a:lstStyle/>
                    <a:p>
                      <a:pPr algn="r" fontAlgn="b"/>
                      <a:r>
                        <a:rPr lang="en-US" sz="2000" b="0" i="0" u="none" strike="noStrike">
                          <a:solidFill>
                            <a:srgbClr val="3366FF"/>
                          </a:solidFill>
                          <a:latin typeface="Calibri"/>
                          <a:cs typeface="Calibri"/>
                        </a:rPr>
                        <a:t>337</a:t>
                      </a:r>
                    </a:p>
                  </a:txBody>
                  <a:tcPr marL="12700" marR="12700" marT="12700" marB="0" anchor="ctr"/>
                </a:tc>
                <a:tc>
                  <a:txBody>
                    <a:bodyPr/>
                    <a:lstStyle/>
                    <a:p>
                      <a:pPr algn="r" fontAlgn="b"/>
                      <a:r>
                        <a:rPr lang="en-US" sz="2000" b="0" i="0" u="none" strike="noStrike">
                          <a:solidFill>
                            <a:srgbClr val="3366FF"/>
                          </a:solidFill>
                          <a:latin typeface="Calibri"/>
                          <a:cs typeface="Calibri"/>
                        </a:rPr>
                        <a:t>7</a:t>
                      </a:r>
                    </a:p>
                  </a:txBody>
                  <a:tcPr marL="12700" marR="12700" marT="12700" marB="0" anchor="ctr"/>
                </a:tc>
                <a:tc>
                  <a:txBody>
                    <a:bodyPr/>
                    <a:lstStyle/>
                    <a:p>
                      <a:pPr algn="r" fontAlgn="b"/>
                      <a:r>
                        <a:rPr lang="en-US" sz="2000" b="0" i="0" u="none" strike="noStrike">
                          <a:solidFill>
                            <a:srgbClr val="3366FF"/>
                          </a:solidFill>
                          <a:latin typeface="Calibri"/>
                          <a:cs typeface="Calibri"/>
                        </a:rPr>
                        <a:t>84</a:t>
                      </a:r>
                    </a:p>
                  </a:txBody>
                  <a:tcPr marL="12700" marR="12700" marT="12700" marB="0" anchor="ctr"/>
                </a:tc>
                <a:tc>
                  <a:txBody>
                    <a:bodyPr/>
                    <a:lstStyle/>
                    <a:p>
                      <a:pPr algn="r" fontAlgn="b"/>
                      <a:r>
                        <a:rPr lang="en-US" sz="2000" b="0" i="0" u="none" strike="noStrike">
                          <a:latin typeface="Calibri"/>
                          <a:cs typeface="Calibri"/>
                        </a:rPr>
                        <a:t>17%</a:t>
                      </a:r>
                    </a:p>
                  </a:txBody>
                  <a:tcPr marL="12700" marR="12700" marT="12700" marB="0" anchor="ctr"/>
                </a:tc>
                <a:tc>
                  <a:txBody>
                    <a:bodyPr/>
                    <a:lstStyle/>
                    <a:p>
                      <a:pPr algn="r" fontAlgn="b"/>
                      <a:r>
                        <a:rPr lang="en-US" sz="2000" b="0" i="0" u="none" strike="noStrike" dirty="0">
                          <a:solidFill>
                            <a:srgbClr val="3366FF"/>
                          </a:solidFill>
                          <a:latin typeface="Calibri"/>
                          <a:cs typeface="Calibri"/>
                        </a:rPr>
                        <a:t>25%</a:t>
                      </a:r>
                    </a:p>
                  </a:txBody>
                  <a:tcPr marL="12700" marR="12700" marT="12700" marB="0" anchor="ctr"/>
                </a:tc>
              </a:tr>
            </a:tbl>
          </a:graphicData>
        </a:graphic>
      </p:graphicFrame>
      <p:sp>
        <p:nvSpPr>
          <p:cNvPr id="5" name="Title 1"/>
          <p:cNvSpPr txBox="1">
            <a:spLocks/>
          </p:cNvSpPr>
          <p:nvPr/>
        </p:nvSpPr>
        <p:spPr>
          <a:xfrm>
            <a:off x="457200" y="274638"/>
            <a:ext cx="852805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sz="3600" dirty="0"/>
              <a:t>Discriminating between </a:t>
            </a:r>
            <a:r>
              <a:rPr lang="en-US" sz="3600" dirty="0" smtClean="0"/>
              <a:t>participants </a:t>
            </a:r>
            <a:r>
              <a:rPr lang="en-US" sz="3200" dirty="0" smtClean="0"/>
              <a:t>(1 </a:t>
            </a:r>
            <a:r>
              <a:rPr lang="en-US" sz="3200" dirty="0" err="1" smtClean="0"/>
              <a:t>hr</a:t>
            </a:r>
            <a:r>
              <a:rPr lang="en-US" sz="3200" dirty="0" smtClean="0"/>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Discriminating between sessions</a:t>
            </a:r>
          </a:p>
        </p:txBody>
      </p:sp>
      <p:pic>
        <p:nvPicPr>
          <p:cNvPr id="2" name="Picture 1" descr="Screen shot 2011-03-01 at 07.24.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77" y="1111604"/>
            <a:ext cx="7414937" cy="5026826"/>
          </a:xfrm>
          <a:prstGeom prst="rect">
            <a:avLst/>
          </a:prstGeom>
          <a:ln>
            <a:solidFill>
              <a:srgbClr val="4F81BD"/>
            </a:solidFill>
          </a:ln>
        </p:spPr>
      </p:pic>
      <p:sp>
        <p:nvSpPr>
          <p:cNvPr id="9" name="TextBox 8"/>
          <p:cNvSpPr txBox="1"/>
          <p:nvPr/>
        </p:nvSpPr>
        <p:spPr>
          <a:xfrm>
            <a:off x="457200" y="6255299"/>
            <a:ext cx="6237605" cy="369332"/>
          </a:xfrm>
          <a:prstGeom prst="rect">
            <a:avLst/>
          </a:prstGeom>
          <a:noFill/>
        </p:spPr>
        <p:txBody>
          <a:bodyPr wrap="none" rtlCol="0">
            <a:spAutoFit/>
          </a:bodyPr>
          <a:lstStyle/>
          <a:p>
            <a:r>
              <a:rPr lang="en-US" dirty="0" smtClean="0"/>
              <a:t>Source data: webinar: </a:t>
            </a:r>
            <a:r>
              <a:rPr lang="en-US" dirty="0">
                <a:hlinkClick r:id="rId4"/>
              </a:rPr>
              <a:t>http://cloudworks.ac.uk/cloud/view/2994</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graphicFrame>
        <p:nvGraphicFramePr>
          <p:cNvPr id="5" name="Table 4"/>
          <p:cNvGraphicFramePr>
            <a:graphicFrameLocks noGrp="1"/>
          </p:cNvGraphicFramePr>
          <p:nvPr>
            <p:extLst>
              <p:ext uri="{D42A27DB-BD31-4B8C-83A1-F6EECF244321}">
                <p14:modId xmlns:p14="http://schemas.microsoft.com/office/powerpoint/2010/main" val="223082726"/>
              </p:ext>
            </p:extLst>
          </p:nvPr>
        </p:nvGraphicFramePr>
        <p:xfrm>
          <a:off x="840618" y="1397000"/>
          <a:ext cx="7440406" cy="3808550"/>
        </p:xfrm>
        <a:graphic>
          <a:graphicData uri="http://schemas.openxmlformats.org/drawingml/2006/table">
            <a:tbl>
              <a:tblPr firstRow="1" bandRow="1">
                <a:tableStyleId>{5C22544A-7EE6-4342-B048-85BDC9FD1C3A}</a:tableStyleId>
              </a:tblPr>
              <a:tblGrid>
                <a:gridCol w="1344342"/>
                <a:gridCol w="762008"/>
                <a:gridCol w="762008"/>
                <a:gridCol w="762008"/>
                <a:gridCol w="762008"/>
                <a:gridCol w="762008"/>
                <a:gridCol w="762008"/>
                <a:gridCol w="762008"/>
                <a:gridCol w="762008"/>
              </a:tblGrid>
              <a:tr h="761710">
                <a:tc>
                  <a:txBody>
                    <a:bodyPr/>
                    <a:lstStyle/>
                    <a:p>
                      <a:endParaRPr lang="en-US"/>
                    </a:p>
                  </a:txBody>
                  <a:tcPr/>
                </a:tc>
                <a:tc>
                  <a:txBody>
                    <a:bodyPr/>
                    <a:lstStyle/>
                    <a:p>
                      <a:pPr algn="ctr" fontAlgn="b"/>
                      <a:r>
                        <a:rPr lang="en-US" sz="1800" b="0" i="0" u="none" strike="noStrike">
                          <a:latin typeface="Verdana"/>
                        </a:rPr>
                        <a:t>APM</a:t>
                      </a:r>
                    </a:p>
                  </a:txBody>
                  <a:tcPr marL="12700" marR="12700" marT="12700" marB="0" anchor="ctr"/>
                </a:tc>
                <a:tc>
                  <a:txBody>
                    <a:bodyPr/>
                    <a:lstStyle/>
                    <a:p>
                      <a:pPr algn="ctr" fontAlgn="b"/>
                      <a:r>
                        <a:rPr lang="en-US" sz="1800" b="0" i="0" u="none" strike="noStrike">
                          <a:latin typeface="Verdana"/>
                        </a:rPr>
                        <a:t>AWM</a:t>
                      </a:r>
                    </a:p>
                  </a:txBody>
                  <a:tcPr marL="12700" marR="12700" marT="12700" marB="0" anchor="ctr"/>
                </a:tc>
                <a:tc>
                  <a:txBody>
                    <a:bodyPr/>
                    <a:lstStyle/>
                    <a:p>
                      <a:pPr algn="ctr" fontAlgn="b"/>
                      <a:r>
                        <a:rPr lang="en-US" sz="1800" b="0" i="0" u="none" strike="noStrike">
                          <a:latin typeface="Verdana"/>
                        </a:rPr>
                        <a:t>AXPM</a:t>
                      </a:r>
                    </a:p>
                  </a:txBody>
                  <a:tcPr marL="12700" marR="12700" marT="12700" marB="0" anchor="ctr"/>
                </a:tc>
                <a:tc>
                  <a:txBody>
                    <a:bodyPr/>
                    <a:lstStyle/>
                    <a:p>
                      <a:pPr algn="ctr" fontAlgn="b"/>
                      <a:r>
                        <a:rPr lang="en-US" sz="1800" b="0" i="0" u="none" strike="noStrike">
                          <a:latin typeface="Verdana"/>
                        </a:rPr>
                        <a:t>AXWM</a:t>
                      </a:r>
                    </a:p>
                  </a:txBody>
                  <a:tcPr marL="12700" marR="12700" marT="12700" marB="0" anchor="ctr">
                    <a:lnR w="38100" cap="flat" cmpd="sng" algn="ctr">
                      <a:solidFill>
                        <a:scrgbClr r="0" g="0" b="0"/>
                      </a:solidFill>
                      <a:prstDash val="solid"/>
                      <a:round/>
                      <a:headEnd type="none" w="med" len="med"/>
                      <a:tailEnd type="none" w="med" len="med"/>
                    </a:lnR>
                  </a:tcPr>
                </a:tc>
                <a:tc>
                  <a:txBody>
                    <a:bodyPr/>
                    <a:lstStyle/>
                    <a:p>
                      <a:pPr algn="ctr" fontAlgn="b"/>
                      <a:r>
                        <a:rPr lang="en-US" sz="1800" b="0" i="0" u="none" strike="noStrike">
                          <a:latin typeface="Verdana"/>
                        </a:rPr>
                        <a:t>APE</a:t>
                      </a:r>
                    </a:p>
                  </a:txBody>
                  <a:tcPr marL="12700" marR="12700" marT="12700" marB="0" anchor="ctr">
                    <a:lnL w="38100" cap="flat" cmpd="sng" algn="ctr">
                      <a:solidFill>
                        <a:scrgbClr r="0" g="0" b="0"/>
                      </a:solidFill>
                      <a:prstDash val="solid"/>
                      <a:round/>
                      <a:headEnd type="none" w="med" len="med"/>
                      <a:tailEnd type="none" w="med" len="med"/>
                    </a:lnL>
                  </a:tcPr>
                </a:tc>
                <a:tc>
                  <a:txBody>
                    <a:bodyPr/>
                    <a:lstStyle/>
                    <a:p>
                      <a:pPr algn="ctr" fontAlgn="b"/>
                      <a:r>
                        <a:rPr lang="en-US" sz="1800" b="0" i="0" u="none" strike="noStrike">
                          <a:latin typeface="Verdana"/>
                        </a:rPr>
                        <a:t>AWE</a:t>
                      </a:r>
                    </a:p>
                  </a:txBody>
                  <a:tcPr marL="12700" marR="12700" marT="12700" marB="0" anchor="ctr"/>
                </a:tc>
                <a:tc>
                  <a:txBody>
                    <a:bodyPr/>
                    <a:lstStyle/>
                    <a:p>
                      <a:pPr algn="ctr" fontAlgn="b"/>
                      <a:r>
                        <a:rPr lang="en-US" sz="1800" b="0" i="0" u="none" strike="noStrike">
                          <a:latin typeface="Verdana"/>
                        </a:rPr>
                        <a:t>AXPE</a:t>
                      </a:r>
                    </a:p>
                  </a:txBody>
                  <a:tcPr marL="12700" marR="12700" marT="12700" marB="0" anchor="ctr"/>
                </a:tc>
                <a:tc>
                  <a:txBody>
                    <a:bodyPr/>
                    <a:lstStyle/>
                    <a:p>
                      <a:pPr algn="ctr" fontAlgn="b"/>
                      <a:r>
                        <a:rPr lang="en-US" sz="1800" b="0" i="0" u="none" strike="noStrike">
                          <a:latin typeface="Verdana"/>
                        </a:rPr>
                        <a:t>AXWE</a:t>
                      </a:r>
                    </a:p>
                  </a:txBody>
                  <a:tcPr marL="12700" marR="12700" marT="12700" marB="0" anchor="ctr"/>
                </a:tc>
              </a:tr>
              <a:tr h="761710">
                <a:tc>
                  <a:txBody>
                    <a:bodyPr/>
                    <a:lstStyle/>
                    <a:p>
                      <a:pPr algn="l" fontAlgn="b"/>
                      <a:r>
                        <a:rPr lang="en-US" sz="1600" b="1" i="0" u="none" strike="noStrike">
                          <a:latin typeface="Verdana"/>
                        </a:rPr>
                        <a:t>OU Talks</a:t>
                      </a:r>
                    </a:p>
                    <a:p>
                      <a:pPr algn="l" fontAlgn="b"/>
                      <a:r>
                        <a:rPr lang="en-US" sz="1600" b="1" i="0" u="none" strike="noStrike">
                          <a:latin typeface="Verdana"/>
                        </a:rPr>
                        <a:t>(60 mins)</a:t>
                      </a:r>
                    </a:p>
                  </a:txBody>
                  <a:tcPr marL="12700" marR="12700" marT="12700" marB="0" anchor="b"/>
                </a:tc>
                <a:tc>
                  <a:txBody>
                    <a:bodyPr/>
                    <a:lstStyle/>
                    <a:p>
                      <a:pPr algn="ctr" fontAlgn="b"/>
                      <a:r>
                        <a:rPr lang="en-US" sz="1800" b="0" i="0" u="none" strike="noStrike">
                          <a:latin typeface="Verdana"/>
                        </a:rPr>
                        <a:t>2.4</a:t>
                      </a:r>
                    </a:p>
                  </a:txBody>
                  <a:tcPr marL="12700" marR="12700" marT="12700" marB="0" anchor="b"/>
                </a:tc>
                <a:tc>
                  <a:txBody>
                    <a:bodyPr/>
                    <a:lstStyle/>
                    <a:p>
                      <a:pPr algn="ctr" fontAlgn="b"/>
                      <a:r>
                        <a:rPr lang="en-US" sz="1800" b="0" i="0" u="none" strike="noStrike">
                          <a:latin typeface="Verdana"/>
                        </a:rPr>
                        <a:t>21.3</a:t>
                      </a:r>
                    </a:p>
                  </a:txBody>
                  <a:tcPr marL="12700" marR="12700" marT="12700" marB="0" anchor="b"/>
                </a:tc>
                <a:tc>
                  <a:txBody>
                    <a:bodyPr/>
                    <a:lstStyle/>
                    <a:p>
                      <a:pPr algn="ctr" fontAlgn="b"/>
                      <a:r>
                        <a:rPr lang="en-US" sz="1800" b="0" i="0" u="none" strike="noStrike">
                          <a:latin typeface="Verdana"/>
                        </a:rPr>
                        <a:t>0.4</a:t>
                      </a:r>
                    </a:p>
                  </a:txBody>
                  <a:tcPr marL="12700" marR="12700" marT="12700" marB="0" anchor="b"/>
                </a:tc>
                <a:tc>
                  <a:txBody>
                    <a:bodyPr/>
                    <a:lstStyle/>
                    <a:p>
                      <a:pPr algn="ctr" fontAlgn="b"/>
                      <a:r>
                        <a:rPr lang="en-US" sz="1800" b="0" i="0" u="none" strike="noStrike">
                          <a:latin typeface="Verdana"/>
                        </a:rPr>
                        <a:t>5.2</a:t>
                      </a:r>
                    </a:p>
                  </a:txBody>
                  <a:tcPr marL="12700" marR="12700" marT="12700" marB="0" anchor="b">
                    <a:lnR w="38100" cap="flat" cmpd="sng" algn="ctr">
                      <a:solidFill>
                        <a:scrgbClr r="0" g="0" b="0"/>
                      </a:solidFill>
                      <a:prstDash val="solid"/>
                      <a:round/>
                      <a:headEnd type="none" w="med" len="med"/>
                      <a:tailEnd type="none" w="med" len="med"/>
                    </a:lnR>
                  </a:tcPr>
                </a:tc>
                <a:tc>
                  <a:txBody>
                    <a:bodyPr/>
                    <a:lstStyle/>
                    <a:p>
                      <a:pPr algn="ctr" fontAlgn="b"/>
                      <a:r>
                        <a:rPr lang="en-US" sz="1800" b="0" i="0" u="none" strike="noStrike">
                          <a:latin typeface="Verdana"/>
                        </a:rPr>
                        <a:t>5.4</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ctr" fontAlgn="b"/>
                      <a:r>
                        <a:rPr lang="en-US" sz="1800" b="0" i="0" u="none" strike="noStrike">
                          <a:latin typeface="Verdana"/>
                        </a:rPr>
                        <a:t>47.3</a:t>
                      </a:r>
                    </a:p>
                  </a:txBody>
                  <a:tcPr marL="12700" marR="12700" marT="12700" marB="0" anchor="b"/>
                </a:tc>
                <a:tc>
                  <a:txBody>
                    <a:bodyPr/>
                    <a:lstStyle/>
                    <a:p>
                      <a:pPr algn="ctr" fontAlgn="b"/>
                      <a:r>
                        <a:rPr lang="en-US" sz="1800" b="0" i="0" u="none" strike="noStrike">
                          <a:latin typeface="Verdana"/>
                        </a:rPr>
                        <a:t>0.9</a:t>
                      </a:r>
                    </a:p>
                  </a:txBody>
                  <a:tcPr marL="12700" marR="12700" marT="12700" marB="0" anchor="b"/>
                </a:tc>
                <a:tc>
                  <a:txBody>
                    <a:bodyPr/>
                    <a:lstStyle/>
                    <a:p>
                      <a:pPr algn="ctr" fontAlgn="b"/>
                      <a:r>
                        <a:rPr lang="en-US" sz="1800" b="0" i="0" u="none" strike="noStrike">
                          <a:latin typeface="Verdana"/>
                        </a:rPr>
                        <a:t>11.4</a:t>
                      </a:r>
                    </a:p>
                  </a:txBody>
                  <a:tcPr marL="12700" marR="12700" marT="12700" marB="0" anchor="b"/>
                </a:tc>
              </a:tr>
              <a:tr h="761710">
                <a:tc>
                  <a:txBody>
                    <a:bodyPr/>
                    <a:lstStyle/>
                    <a:p>
                      <a:pPr algn="l" fontAlgn="b"/>
                      <a:r>
                        <a:rPr lang="en-US" sz="1600" b="1" i="0" u="none" strike="noStrike">
                          <a:latin typeface="Verdana"/>
                        </a:rPr>
                        <a:t>Discussion</a:t>
                      </a:r>
                    </a:p>
                    <a:p>
                      <a:pPr algn="l" fontAlgn="b"/>
                      <a:r>
                        <a:rPr lang="en-US" sz="1600" b="1" i="0" u="none" strike="noStrike">
                          <a:latin typeface="Verdana"/>
                        </a:rPr>
                        <a:t>(45 mins)</a:t>
                      </a:r>
                    </a:p>
                  </a:txBody>
                  <a:tcPr marL="12700" marR="12700" marT="12700" marB="0" anchor="b"/>
                </a:tc>
                <a:tc>
                  <a:txBody>
                    <a:bodyPr/>
                    <a:lstStyle/>
                    <a:p>
                      <a:pPr algn="ctr" fontAlgn="b"/>
                      <a:r>
                        <a:rPr lang="en-US" sz="1800" b="0" i="0" u="none" strike="noStrike">
                          <a:latin typeface="Verdana"/>
                        </a:rPr>
                        <a:t>4.6</a:t>
                      </a:r>
                    </a:p>
                  </a:txBody>
                  <a:tcPr marL="12700" marR="12700" marT="12700" marB="0" anchor="b"/>
                </a:tc>
                <a:tc>
                  <a:txBody>
                    <a:bodyPr/>
                    <a:lstStyle/>
                    <a:p>
                      <a:pPr algn="ctr" fontAlgn="b"/>
                      <a:r>
                        <a:rPr lang="en-US" sz="1800" b="0" i="0" u="none" strike="noStrike">
                          <a:latin typeface="Verdana"/>
                        </a:rPr>
                        <a:t>47.8</a:t>
                      </a:r>
                    </a:p>
                  </a:txBody>
                  <a:tcPr marL="12700" marR="12700" marT="12700" marB="0" anchor="b"/>
                </a:tc>
                <a:tc>
                  <a:txBody>
                    <a:bodyPr/>
                    <a:lstStyle/>
                    <a:p>
                      <a:pPr algn="ctr" fontAlgn="b"/>
                      <a:r>
                        <a:rPr lang="en-US" sz="1800" b="0" i="0" u="none" strike="noStrike">
                          <a:latin typeface="Verdana"/>
                        </a:rPr>
                        <a:t>1.2</a:t>
                      </a:r>
                    </a:p>
                  </a:txBody>
                  <a:tcPr marL="12700" marR="12700" marT="12700" marB="0" anchor="b"/>
                </a:tc>
                <a:tc>
                  <a:txBody>
                    <a:bodyPr/>
                    <a:lstStyle/>
                    <a:p>
                      <a:pPr algn="ctr" fontAlgn="b"/>
                      <a:r>
                        <a:rPr lang="en-US" sz="1800" b="0" i="0" u="none" strike="noStrike">
                          <a:latin typeface="Verdana"/>
                        </a:rPr>
                        <a:t>18.6</a:t>
                      </a:r>
                    </a:p>
                  </a:txBody>
                  <a:tcPr marL="12700" marR="12700" marT="12700" marB="0" anchor="b">
                    <a:lnR w="38100" cap="flat" cmpd="sng" algn="ctr">
                      <a:solidFill>
                        <a:scrgbClr r="0" g="0" b="0"/>
                      </a:solidFill>
                      <a:prstDash val="solid"/>
                      <a:round/>
                      <a:headEnd type="none" w="med" len="med"/>
                      <a:tailEnd type="none" w="med" len="med"/>
                    </a:lnR>
                  </a:tcPr>
                </a:tc>
                <a:tc>
                  <a:txBody>
                    <a:bodyPr/>
                    <a:lstStyle/>
                    <a:p>
                      <a:pPr algn="ctr" fontAlgn="b"/>
                      <a:r>
                        <a:rPr lang="en-US" sz="1800" b="0" i="0" u="none" strike="noStrike">
                          <a:latin typeface="Verdana"/>
                        </a:rPr>
                        <a:t>5.6</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ctr" fontAlgn="b"/>
                      <a:r>
                        <a:rPr lang="en-US" sz="1800" b="0" i="0" u="none" strike="noStrike">
                          <a:latin typeface="Verdana"/>
                        </a:rPr>
                        <a:t>58.2</a:t>
                      </a:r>
                    </a:p>
                  </a:txBody>
                  <a:tcPr marL="12700" marR="12700" marT="12700" marB="0" anchor="b"/>
                </a:tc>
                <a:tc>
                  <a:txBody>
                    <a:bodyPr/>
                    <a:lstStyle/>
                    <a:p>
                      <a:pPr algn="ctr" fontAlgn="b"/>
                      <a:r>
                        <a:rPr lang="en-US" sz="1800" b="0" i="0" u="none" strike="noStrike">
                          <a:latin typeface="Verdana"/>
                        </a:rPr>
                        <a:t>1.5</a:t>
                      </a:r>
                    </a:p>
                  </a:txBody>
                  <a:tcPr marL="12700" marR="12700" marT="12700" marB="0" anchor="b"/>
                </a:tc>
                <a:tc>
                  <a:txBody>
                    <a:bodyPr/>
                    <a:lstStyle/>
                    <a:p>
                      <a:pPr algn="ctr" fontAlgn="b"/>
                      <a:r>
                        <a:rPr lang="en-US" sz="1800" b="0" i="0" u="none" strike="noStrike">
                          <a:latin typeface="Verdana"/>
                        </a:rPr>
                        <a:t>22.6</a:t>
                      </a:r>
                    </a:p>
                  </a:txBody>
                  <a:tcPr marL="12700" marR="12700" marT="12700" marB="0" anchor="b"/>
                </a:tc>
              </a:tr>
              <a:tr h="761710">
                <a:tc>
                  <a:txBody>
                    <a:bodyPr/>
                    <a:lstStyle/>
                    <a:p>
                      <a:pPr algn="l" fontAlgn="b"/>
                      <a:r>
                        <a:rPr lang="en-US" sz="1600" b="1" i="0" u="none" strike="noStrike" dirty="0">
                          <a:latin typeface="Verdana"/>
                        </a:rPr>
                        <a:t>Keynote</a:t>
                      </a:r>
                    </a:p>
                    <a:p>
                      <a:pPr algn="l" fontAlgn="b"/>
                      <a:r>
                        <a:rPr lang="en-US" sz="1600" b="1" i="0" u="none" strike="noStrike" dirty="0" smtClean="0">
                          <a:latin typeface="Verdana"/>
                        </a:rPr>
                        <a:t>(75 </a:t>
                      </a:r>
                      <a:r>
                        <a:rPr lang="en-US" sz="1600" b="1" i="0" u="none" strike="noStrike" dirty="0" err="1">
                          <a:latin typeface="Verdana"/>
                        </a:rPr>
                        <a:t>mins</a:t>
                      </a:r>
                      <a:r>
                        <a:rPr lang="en-US" sz="1600" b="1" i="0" u="none" strike="noStrike" dirty="0">
                          <a:latin typeface="Verdana"/>
                        </a:rPr>
                        <a:t>)</a:t>
                      </a:r>
                    </a:p>
                  </a:txBody>
                  <a:tcPr marL="12700" marR="12700" marT="12700" marB="0" anchor="b"/>
                </a:tc>
                <a:tc>
                  <a:txBody>
                    <a:bodyPr/>
                    <a:lstStyle/>
                    <a:p>
                      <a:pPr algn="ctr" fontAlgn="b"/>
                      <a:r>
                        <a:rPr lang="en-US" sz="1800" b="0" i="0" u="none" strike="noStrike">
                          <a:latin typeface="Verdana"/>
                        </a:rPr>
                        <a:t>5.8</a:t>
                      </a:r>
                    </a:p>
                  </a:txBody>
                  <a:tcPr marL="12700" marR="12700" marT="12700" marB="0" anchor="b"/>
                </a:tc>
                <a:tc>
                  <a:txBody>
                    <a:bodyPr/>
                    <a:lstStyle/>
                    <a:p>
                      <a:pPr algn="ctr" fontAlgn="b"/>
                      <a:r>
                        <a:rPr lang="en-US" sz="1800" b="0" i="0" u="none" strike="noStrike">
                          <a:latin typeface="Verdana"/>
                        </a:rPr>
                        <a:t>67.5</a:t>
                      </a:r>
                    </a:p>
                  </a:txBody>
                  <a:tcPr marL="12700" marR="12700" marT="12700" marB="0" anchor="b"/>
                </a:tc>
                <a:tc>
                  <a:txBody>
                    <a:bodyPr/>
                    <a:lstStyle/>
                    <a:p>
                      <a:pPr algn="ctr" fontAlgn="b"/>
                      <a:r>
                        <a:rPr lang="en-US" sz="1800" b="0" i="0" u="none" strike="noStrike">
                          <a:latin typeface="Verdana"/>
                        </a:rPr>
                        <a:t>1.6</a:t>
                      </a:r>
                    </a:p>
                  </a:txBody>
                  <a:tcPr marL="12700" marR="12700" marT="12700" marB="0" anchor="b"/>
                </a:tc>
                <a:tc>
                  <a:txBody>
                    <a:bodyPr/>
                    <a:lstStyle/>
                    <a:p>
                      <a:pPr algn="ctr" fontAlgn="b"/>
                      <a:r>
                        <a:rPr lang="en-US" sz="1800" b="0" i="0" u="none" strike="noStrike">
                          <a:latin typeface="Verdana"/>
                        </a:rPr>
                        <a:t>31.1</a:t>
                      </a:r>
                    </a:p>
                  </a:txBody>
                  <a:tcPr marL="12700" marR="12700" marT="12700" marB="0" anchor="b">
                    <a:lnR w="38100" cap="flat" cmpd="sng" algn="ctr">
                      <a:solidFill>
                        <a:scrgbClr r="0" g="0" b="0"/>
                      </a:solidFill>
                      <a:prstDash val="solid"/>
                      <a:round/>
                      <a:headEnd type="none" w="med" len="med"/>
                      <a:tailEnd type="none" w="med" len="med"/>
                    </a:lnR>
                  </a:tcPr>
                </a:tc>
                <a:tc>
                  <a:txBody>
                    <a:bodyPr/>
                    <a:lstStyle/>
                    <a:p>
                      <a:pPr algn="ctr" fontAlgn="b"/>
                      <a:r>
                        <a:rPr lang="en-US" sz="1800" b="0" i="0" u="none" strike="noStrike">
                          <a:latin typeface="Verdana"/>
                        </a:rPr>
                        <a:t>10.1</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ctr" fontAlgn="b"/>
                      <a:r>
                        <a:rPr lang="en-US" sz="1800" b="0" i="0" u="none" strike="noStrike">
                          <a:latin typeface="Verdana"/>
                        </a:rPr>
                        <a:t>117.7</a:t>
                      </a:r>
                    </a:p>
                  </a:txBody>
                  <a:tcPr marL="12700" marR="12700" marT="12700" marB="0" anchor="b"/>
                </a:tc>
                <a:tc>
                  <a:txBody>
                    <a:bodyPr/>
                    <a:lstStyle/>
                    <a:p>
                      <a:pPr algn="ctr" fontAlgn="b"/>
                      <a:r>
                        <a:rPr lang="en-US" sz="1800" b="0" i="0" u="none" strike="noStrike">
                          <a:latin typeface="Verdana"/>
                        </a:rPr>
                        <a:t>2.8</a:t>
                      </a:r>
                    </a:p>
                  </a:txBody>
                  <a:tcPr marL="12700" marR="12700" marT="12700" marB="0" anchor="b"/>
                </a:tc>
                <a:tc>
                  <a:txBody>
                    <a:bodyPr/>
                    <a:lstStyle/>
                    <a:p>
                      <a:pPr algn="ctr" fontAlgn="b"/>
                      <a:r>
                        <a:rPr lang="en-US" sz="1800" b="0" i="0" u="none" strike="noStrike">
                          <a:latin typeface="Verdana"/>
                        </a:rPr>
                        <a:t>54.2</a:t>
                      </a:r>
                    </a:p>
                  </a:txBody>
                  <a:tcPr marL="12700" marR="12700" marT="12700" marB="0" anchor="b"/>
                </a:tc>
              </a:tr>
              <a:tr h="761710">
                <a:tc>
                  <a:txBody>
                    <a:bodyPr/>
                    <a:lstStyle/>
                    <a:p>
                      <a:pPr algn="l" fontAlgn="b"/>
                      <a:r>
                        <a:rPr lang="en-US" sz="1600" b="1" i="0" u="none" strike="noStrike">
                          <a:latin typeface="Verdana"/>
                        </a:rPr>
                        <a:t>Chat</a:t>
                      </a:r>
                    </a:p>
                    <a:p>
                      <a:pPr algn="l" fontAlgn="b"/>
                      <a:r>
                        <a:rPr lang="en-US" sz="1600" b="1" i="0" u="none" strike="noStrike">
                          <a:latin typeface="Verdana"/>
                        </a:rPr>
                        <a:t>(8 mins)</a:t>
                      </a:r>
                    </a:p>
                  </a:txBody>
                  <a:tcPr marL="12700" marR="12700" marT="12700" marB="0" anchor="b"/>
                </a:tc>
                <a:tc>
                  <a:txBody>
                    <a:bodyPr/>
                    <a:lstStyle/>
                    <a:p>
                      <a:pPr algn="ctr" fontAlgn="b"/>
                      <a:r>
                        <a:rPr lang="en-US" sz="1800" b="0" i="0" u="none" strike="noStrike" dirty="0" smtClean="0">
                          <a:latin typeface="Verdana"/>
                        </a:rPr>
                        <a:t>8.8</a:t>
                      </a:r>
                      <a:endParaRPr lang="en-US" sz="1800" b="0" i="0" u="none" strike="noStrike" dirty="0">
                        <a:latin typeface="Verdana"/>
                      </a:endParaRPr>
                    </a:p>
                  </a:txBody>
                  <a:tcPr marL="12700" marR="12700" marT="12700" marB="0" anchor="b"/>
                </a:tc>
                <a:tc>
                  <a:txBody>
                    <a:bodyPr/>
                    <a:lstStyle/>
                    <a:p>
                      <a:pPr algn="ctr" fontAlgn="b"/>
                      <a:r>
                        <a:rPr lang="en-US" sz="1800" b="0" i="0" u="none" strike="noStrike">
                          <a:latin typeface="Verdana"/>
                        </a:rPr>
                        <a:t>57.6</a:t>
                      </a:r>
                    </a:p>
                  </a:txBody>
                  <a:tcPr marL="12700" marR="12700" marT="12700" marB="0" anchor="b"/>
                </a:tc>
                <a:tc>
                  <a:txBody>
                    <a:bodyPr/>
                    <a:lstStyle/>
                    <a:p>
                      <a:pPr algn="ctr" fontAlgn="b"/>
                      <a:r>
                        <a:rPr lang="en-US" sz="1800" b="0" i="0" u="none" strike="noStrike">
                          <a:latin typeface="Verdana"/>
                        </a:rPr>
                        <a:t>0.9</a:t>
                      </a:r>
                    </a:p>
                  </a:txBody>
                  <a:tcPr marL="12700" marR="12700" marT="12700" marB="0" anchor="b"/>
                </a:tc>
                <a:tc>
                  <a:txBody>
                    <a:bodyPr/>
                    <a:lstStyle/>
                    <a:p>
                      <a:pPr algn="ctr" fontAlgn="b"/>
                      <a:r>
                        <a:rPr lang="en-US" sz="1800" b="0" i="0" u="none" strike="noStrike">
                          <a:latin typeface="Verdana"/>
                        </a:rPr>
                        <a:t>11.8</a:t>
                      </a:r>
                    </a:p>
                  </a:txBody>
                  <a:tcPr marL="12700" marR="12700" marT="12700" marB="0" anchor="b">
                    <a:lnR w="38100" cap="flat" cmpd="sng" algn="ctr">
                      <a:solidFill>
                        <a:scrgbClr r="0" g="0" b="0"/>
                      </a:solidFill>
                      <a:prstDash val="solid"/>
                      <a:round/>
                      <a:headEnd type="none" w="med" len="med"/>
                      <a:tailEnd type="none" w="med" len="med"/>
                    </a:lnR>
                  </a:tcPr>
                </a:tc>
                <a:tc>
                  <a:txBody>
                    <a:bodyPr/>
                    <a:lstStyle/>
                    <a:p>
                      <a:pPr algn="ctr" fontAlgn="b"/>
                      <a:r>
                        <a:rPr lang="en-US" sz="1800" b="0" i="0" u="none" strike="noStrike">
                          <a:latin typeface="Verdana"/>
                        </a:rPr>
                        <a:t>3.3</a:t>
                      </a:r>
                    </a:p>
                  </a:txBody>
                  <a:tcPr marL="12700" marR="12700" marT="12700" marB="0" anchor="b">
                    <a:lnL w="38100" cap="flat" cmpd="sng" algn="ctr">
                      <a:solidFill>
                        <a:scrgbClr r="0" g="0" b="0"/>
                      </a:solidFill>
                      <a:prstDash val="solid"/>
                      <a:round/>
                      <a:headEnd type="none" w="med" len="med"/>
                      <a:tailEnd type="none" w="med" len="med"/>
                    </a:lnL>
                  </a:tcPr>
                </a:tc>
                <a:tc>
                  <a:txBody>
                    <a:bodyPr/>
                    <a:lstStyle/>
                    <a:p>
                      <a:pPr algn="ctr" fontAlgn="b"/>
                      <a:r>
                        <a:rPr lang="en-US" sz="1800" b="0" i="0" u="none" strike="noStrike">
                          <a:latin typeface="Verdana"/>
                        </a:rPr>
                        <a:t>22.0</a:t>
                      </a:r>
                    </a:p>
                  </a:txBody>
                  <a:tcPr marL="12700" marR="12700" marT="12700" marB="0" anchor="b"/>
                </a:tc>
                <a:tc>
                  <a:txBody>
                    <a:bodyPr/>
                    <a:lstStyle/>
                    <a:p>
                      <a:pPr algn="ctr" fontAlgn="b"/>
                      <a:r>
                        <a:rPr lang="en-US" sz="1800" b="0" i="0" u="none" strike="noStrike">
                          <a:latin typeface="Verdana"/>
                        </a:rPr>
                        <a:t>0.3</a:t>
                      </a:r>
                    </a:p>
                  </a:txBody>
                  <a:tcPr marL="12700" marR="12700" marT="12700" marB="0" anchor="b"/>
                </a:tc>
                <a:tc>
                  <a:txBody>
                    <a:bodyPr/>
                    <a:lstStyle/>
                    <a:p>
                      <a:pPr algn="ctr" fontAlgn="b"/>
                      <a:r>
                        <a:rPr lang="en-US" sz="1800" b="0" i="0" u="none" strike="noStrike" dirty="0">
                          <a:latin typeface="Verdana"/>
                        </a:rPr>
                        <a:t>4.5</a:t>
                      </a:r>
                    </a:p>
                  </a:txBody>
                  <a:tcPr marL="12700" marR="12700" marT="12700" marB="0" anchor="b"/>
                </a:tc>
              </a:tr>
            </a:tbl>
          </a:graphicData>
        </a:graphic>
      </p:graphicFrame>
      <p:sp>
        <p:nvSpPr>
          <p:cNvPr id="6" name="TextBox 5"/>
          <p:cNvSpPr txBox="1"/>
          <p:nvPr/>
        </p:nvSpPr>
        <p:spPr>
          <a:xfrm>
            <a:off x="1645473" y="5581209"/>
            <a:ext cx="6199271" cy="369332"/>
          </a:xfrm>
          <a:prstGeom prst="rect">
            <a:avLst/>
          </a:prstGeom>
          <a:noFill/>
        </p:spPr>
        <p:txBody>
          <a:bodyPr wrap="none" rtlCol="0">
            <a:spAutoFit/>
          </a:bodyPr>
          <a:lstStyle/>
          <a:p>
            <a:r>
              <a:rPr lang="en-US" b="1" smtClean="0">
                <a:solidFill>
                  <a:srgbClr val="000000"/>
                </a:solidFill>
                <a:latin typeface="Verdana"/>
                <a:ea typeface="Verdana"/>
                <a:cs typeface="Verdana"/>
              </a:rPr>
              <a:t>Key: A</a:t>
            </a:r>
            <a:r>
              <a:rPr lang="en-US" smtClean="0">
                <a:solidFill>
                  <a:srgbClr val="000000"/>
                </a:solidFill>
                <a:latin typeface="Verdana"/>
                <a:ea typeface="Verdana"/>
                <a:cs typeface="Verdana"/>
              </a:rPr>
              <a:t>verage </a:t>
            </a:r>
            <a:r>
              <a:rPr lang="en-US" b="1" smtClean="0">
                <a:solidFill>
                  <a:srgbClr val="000000"/>
                </a:solidFill>
                <a:latin typeface="Verdana"/>
                <a:ea typeface="Verdana"/>
                <a:cs typeface="Verdana"/>
              </a:rPr>
              <a:t>X</a:t>
            </a:r>
            <a:r>
              <a:rPr lang="en-US" smtClean="0">
                <a:solidFill>
                  <a:srgbClr val="000000"/>
                </a:solidFill>
                <a:latin typeface="Verdana"/>
                <a:ea typeface="Verdana"/>
                <a:cs typeface="Verdana"/>
              </a:rPr>
              <a:t>ploratory </a:t>
            </a:r>
            <a:r>
              <a:rPr lang="en-US" b="1" smtClean="0">
                <a:solidFill>
                  <a:srgbClr val="000000"/>
                </a:solidFill>
                <a:latin typeface="Verdana"/>
                <a:ea typeface="Verdana"/>
                <a:cs typeface="Verdana"/>
              </a:rPr>
              <a:t>W</a:t>
            </a:r>
            <a:r>
              <a:rPr lang="en-US" smtClean="0">
                <a:solidFill>
                  <a:srgbClr val="000000"/>
                </a:solidFill>
                <a:latin typeface="Verdana"/>
                <a:ea typeface="Verdana"/>
                <a:cs typeface="Verdana"/>
              </a:rPr>
              <a:t>ords</a:t>
            </a:r>
            <a:r>
              <a:rPr lang="en-US" b="1" smtClean="0">
                <a:solidFill>
                  <a:srgbClr val="000000"/>
                </a:solidFill>
                <a:latin typeface="Verdana"/>
                <a:ea typeface="Verdana"/>
                <a:cs typeface="Verdana"/>
              </a:rPr>
              <a:t> M</a:t>
            </a:r>
            <a:r>
              <a:rPr lang="en-US" smtClean="0">
                <a:solidFill>
                  <a:srgbClr val="000000"/>
                </a:solidFill>
                <a:latin typeface="Verdana"/>
                <a:ea typeface="Verdana"/>
                <a:cs typeface="Verdana"/>
              </a:rPr>
              <a:t>inute </a:t>
            </a:r>
            <a:r>
              <a:rPr lang="en-US" b="1" smtClean="0">
                <a:solidFill>
                  <a:srgbClr val="000000"/>
                </a:solidFill>
                <a:latin typeface="Verdana"/>
                <a:ea typeface="Verdana"/>
                <a:cs typeface="Verdana"/>
              </a:rPr>
              <a:t>P</a:t>
            </a:r>
            <a:r>
              <a:rPr lang="en-US" smtClean="0">
                <a:solidFill>
                  <a:srgbClr val="000000"/>
                </a:solidFill>
                <a:latin typeface="Verdana"/>
                <a:ea typeface="Verdana"/>
                <a:cs typeface="Verdana"/>
              </a:rPr>
              <a:t>osts </a:t>
            </a:r>
            <a:r>
              <a:rPr lang="en-US" b="1" smtClean="0">
                <a:solidFill>
                  <a:srgbClr val="000000"/>
                </a:solidFill>
                <a:latin typeface="Verdana"/>
                <a:ea typeface="Verdana"/>
                <a:cs typeface="Verdana"/>
              </a:rPr>
              <a:t>E</a:t>
            </a:r>
            <a:r>
              <a:rPr lang="en-US" smtClean="0">
                <a:solidFill>
                  <a:srgbClr val="000000"/>
                </a:solidFill>
                <a:latin typeface="Verdana"/>
                <a:ea typeface="Verdana"/>
                <a:cs typeface="Verdana"/>
              </a:rPr>
              <a:t>ach</a:t>
            </a:r>
            <a:endParaRPr lang="en-US"/>
          </a:p>
        </p:txBody>
      </p:sp>
      <p:sp>
        <p:nvSpPr>
          <p:cNvPr id="7"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Discriminating between sessions</a:t>
            </a:r>
          </a:p>
        </p:txBody>
      </p:sp>
      <p:sp>
        <p:nvSpPr>
          <p:cNvPr id="8" name="TextBox 7"/>
          <p:cNvSpPr txBox="1"/>
          <p:nvPr/>
        </p:nvSpPr>
        <p:spPr>
          <a:xfrm>
            <a:off x="457200" y="6255299"/>
            <a:ext cx="6237605" cy="369332"/>
          </a:xfrm>
          <a:prstGeom prst="rect">
            <a:avLst/>
          </a:prstGeom>
          <a:noFill/>
        </p:spPr>
        <p:txBody>
          <a:bodyPr wrap="none" rtlCol="0">
            <a:spAutoFit/>
          </a:bodyPr>
          <a:lstStyle/>
          <a:p>
            <a:r>
              <a:rPr lang="en-US" dirty="0" smtClean="0"/>
              <a:t>Source data: webinar: </a:t>
            </a:r>
            <a:r>
              <a:rPr lang="en-US" dirty="0">
                <a:hlinkClick r:id="rId3"/>
              </a:rPr>
              <a:t>http://cloudworks.ac.uk/cloud/view/2994</a:t>
            </a:r>
            <a:r>
              <a:rPr lang="en-US" dirty="0"/>
              <a:t> </a:t>
            </a:r>
          </a:p>
        </p:txBody>
      </p:sp>
    </p:spTree>
    <p:extLst>
      <p:ext uri="{BB962C8B-B14F-4D97-AF65-F5344CB8AC3E}">
        <p14:creationId xmlns:p14="http://schemas.microsoft.com/office/powerpoint/2010/main" val="34993029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2" name="TextBox 1"/>
          <p:cNvSpPr txBox="1"/>
          <p:nvPr/>
        </p:nvSpPr>
        <p:spPr>
          <a:xfrm>
            <a:off x="571194" y="1599351"/>
            <a:ext cx="8302273" cy="4431983"/>
          </a:xfrm>
          <a:prstGeom prst="rect">
            <a:avLst/>
          </a:prstGeom>
          <a:noFill/>
        </p:spPr>
        <p:txBody>
          <a:bodyPr wrap="none" rtlCol="0">
            <a:spAutoFit/>
          </a:bodyPr>
          <a:lstStyle/>
          <a:p>
            <a:pPr marL="285750" indent="-285750">
              <a:lnSpc>
                <a:spcPct val="200000"/>
              </a:lnSpc>
              <a:buFont typeface="Arial"/>
              <a:buChar char="•"/>
            </a:pPr>
            <a:r>
              <a:rPr lang="en-US" sz="3600" dirty="0" smtClean="0"/>
              <a:t>More nuanced than generic analytics</a:t>
            </a:r>
          </a:p>
          <a:p>
            <a:pPr marL="285750" indent="-285750">
              <a:lnSpc>
                <a:spcPct val="200000"/>
              </a:lnSpc>
              <a:buFont typeface="Arial"/>
              <a:buChar char="•"/>
            </a:pPr>
            <a:r>
              <a:rPr lang="en-US" sz="3600" dirty="0" smtClean="0"/>
              <a:t>More nuanced than conference timetable</a:t>
            </a:r>
          </a:p>
          <a:p>
            <a:pPr marL="285750" indent="-285750">
              <a:lnSpc>
                <a:spcPct val="200000"/>
              </a:lnSpc>
              <a:buFont typeface="Arial"/>
              <a:buChar char="•"/>
            </a:pPr>
            <a:r>
              <a:rPr lang="en-US" sz="3600" dirty="0" smtClean="0"/>
              <a:t>Importance of context</a:t>
            </a:r>
          </a:p>
          <a:p>
            <a:pPr marL="285750" indent="-285750">
              <a:lnSpc>
                <a:spcPct val="200000"/>
              </a:lnSpc>
              <a:buFont typeface="Arial"/>
              <a:buChar char="•"/>
            </a:pPr>
            <a:r>
              <a:rPr lang="en-US" sz="3600" dirty="0" smtClean="0"/>
              <a:t>Different types of learning</a:t>
            </a:r>
          </a:p>
        </p:txBody>
      </p:sp>
      <p:sp>
        <p:nvSpPr>
          <p:cNvPr id="5"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Summary</a:t>
            </a:r>
          </a:p>
        </p:txBody>
      </p:sp>
    </p:spTree>
    <p:extLst>
      <p:ext uri="{BB962C8B-B14F-4D97-AF65-F5344CB8AC3E}">
        <p14:creationId xmlns:p14="http://schemas.microsoft.com/office/powerpoint/2010/main" val="21073622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2" name="TextBox 1"/>
          <p:cNvSpPr txBox="1"/>
          <p:nvPr/>
        </p:nvSpPr>
        <p:spPr>
          <a:xfrm>
            <a:off x="486600" y="1395734"/>
            <a:ext cx="8465941" cy="5186035"/>
          </a:xfrm>
          <a:prstGeom prst="rect">
            <a:avLst/>
          </a:prstGeom>
          <a:noFill/>
        </p:spPr>
        <p:txBody>
          <a:bodyPr wrap="square" rtlCol="0">
            <a:spAutoFit/>
          </a:bodyPr>
          <a:lstStyle/>
          <a:p>
            <a:pPr marL="285750" indent="-285750">
              <a:spcAft>
                <a:spcPts val="1800"/>
              </a:spcAft>
              <a:buFont typeface="Arial"/>
              <a:buChar char="•"/>
            </a:pPr>
            <a:r>
              <a:rPr lang="en-US" sz="3200" dirty="0" smtClean="0"/>
              <a:t>Check reliability of this form of analysis</a:t>
            </a:r>
          </a:p>
          <a:p>
            <a:pPr marL="285750" indent="-285750">
              <a:spcAft>
                <a:spcPts val="1800"/>
              </a:spcAft>
              <a:buFont typeface="Arial"/>
              <a:buChar char="•"/>
            </a:pPr>
            <a:r>
              <a:rPr lang="en-US" sz="3200" dirty="0" smtClean="0"/>
              <a:t>Check validity of this form of </a:t>
            </a:r>
            <a:r>
              <a:rPr lang="en-US" sz="3200" dirty="0" smtClean="0"/>
              <a:t>analysis</a:t>
            </a:r>
          </a:p>
          <a:p>
            <a:pPr marL="285750" indent="-285750">
              <a:spcAft>
                <a:spcPts val="1800"/>
              </a:spcAft>
              <a:buFont typeface="Arial"/>
              <a:buChar char="•"/>
            </a:pPr>
            <a:r>
              <a:rPr lang="en-US" sz="3200" dirty="0" smtClean="0"/>
              <a:t>Differentiate exploratory talk about content, tools, process, people</a:t>
            </a:r>
            <a:endParaRPr lang="en-US" sz="3200" dirty="0" smtClean="0"/>
          </a:p>
          <a:p>
            <a:pPr marL="285750" indent="-285750">
              <a:spcAft>
                <a:spcPts val="1800"/>
              </a:spcAft>
              <a:buFont typeface="Arial"/>
              <a:buChar char="•"/>
            </a:pPr>
            <a:r>
              <a:rPr lang="en-US" sz="3200" dirty="0" smtClean="0"/>
              <a:t>Investigate relationship between chat </a:t>
            </a:r>
            <a:r>
              <a:rPr lang="en-US" sz="3200" dirty="0" smtClean="0"/>
              <a:t>and audio</a:t>
            </a:r>
            <a:r>
              <a:rPr lang="en-US" sz="3200" dirty="0" smtClean="0"/>
              <a:t>/video</a:t>
            </a:r>
          </a:p>
          <a:p>
            <a:pPr marL="285750" indent="-285750">
              <a:spcAft>
                <a:spcPts val="1800"/>
              </a:spcAft>
              <a:buFont typeface="Arial"/>
              <a:buChar char="•"/>
            </a:pPr>
            <a:r>
              <a:rPr lang="en-US" sz="3200" dirty="0" smtClean="0"/>
              <a:t>Automate process of </a:t>
            </a:r>
            <a:r>
              <a:rPr lang="en-US" sz="3200" dirty="0" smtClean="0"/>
              <a:t>analysis</a:t>
            </a:r>
          </a:p>
          <a:p>
            <a:pPr marL="285750" indent="-285750">
              <a:spcAft>
                <a:spcPts val="1800"/>
              </a:spcAft>
              <a:buFont typeface="Arial"/>
              <a:buChar char="•"/>
            </a:pPr>
            <a:r>
              <a:rPr lang="en-US" sz="3200" dirty="0" smtClean="0"/>
              <a:t>Add more sophisticated text analysis</a:t>
            </a:r>
            <a:endParaRPr lang="en-US" sz="3200" dirty="0" smtClean="0"/>
          </a:p>
        </p:txBody>
      </p:sp>
      <p:sp>
        <p:nvSpPr>
          <p:cNvPr id="6"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Future research needed in order to…</a:t>
            </a:r>
          </a:p>
        </p:txBody>
      </p:sp>
    </p:spTree>
    <p:extLst>
      <p:ext uri="{BB962C8B-B14F-4D97-AF65-F5344CB8AC3E}">
        <p14:creationId xmlns:p14="http://schemas.microsoft.com/office/powerpoint/2010/main" val="2920831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More sophisticated discourse analysis on longer texts</a:t>
            </a:r>
            <a:endParaRPr lang="en-US" sz="2800" dirty="0"/>
          </a:p>
        </p:txBody>
      </p:sp>
      <p:pic>
        <p:nvPicPr>
          <p:cNvPr id="4" name="Picture 3" descr="Screen shot 2011-03-01 at 07.02.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1598410"/>
            <a:ext cx="8107048" cy="4973840"/>
          </a:xfrm>
          <a:prstGeom prst="rect">
            <a:avLst/>
          </a:prstGeom>
        </p:spPr>
      </p:pic>
      <p:sp>
        <p:nvSpPr>
          <p:cNvPr id="5" name="TextBox 4"/>
          <p:cNvSpPr txBox="1"/>
          <p:nvPr/>
        </p:nvSpPr>
        <p:spPr>
          <a:xfrm>
            <a:off x="476250" y="1143000"/>
            <a:ext cx="5950404" cy="369332"/>
          </a:xfrm>
          <a:prstGeom prst="rect">
            <a:avLst/>
          </a:prstGeom>
          <a:noFill/>
        </p:spPr>
        <p:txBody>
          <a:bodyPr wrap="none" rtlCol="0">
            <a:spAutoFit/>
          </a:bodyPr>
          <a:lstStyle/>
          <a:p>
            <a:r>
              <a:rPr lang="en-US" dirty="0" smtClean="0"/>
              <a:t>OLnet Project: KMi seminar </a:t>
            </a:r>
            <a:r>
              <a:rPr lang="en-US" dirty="0"/>
              <a:t>replay: </a:t>
            </a:r>
            <a:r>
              <a:rPr lang="en-US" dirty="0">
                <a:hlinkClick r:id="rId3"/>
              </a:rPr>
              <a:t>http://olnet.org/node/</a:t>
            </a:r>
            <a:r>
              <a:rPr lang="en-US" dirty="0" smtClean="0">
                <a:hlinkClick r:id="rId3"/>
              </a:rPr>
              <a:t>512</a:t>
            </a:r>
            <a:r>
              <a:rPr lang="en-US" dirty="0" smtClean="0"/>
              <a:t> </a:t>
            </a:r>
            <a:endParaRPr lang="en-US" dirty="0"/>
          </a:p>
        </p:txBody>
      </p:sp>
    </p:spTree>
    <p:extLst>
      <p:ext uri="{BB962C8B-B14F-4D97-AF65-F5344CB8AC3E}">
        <p14:creationId xmlns:p14="http://schemas.microsoft.com/office/powerpoint/2010/main" val="26736006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2" name="TextBox 1"/>
          <p:cNvSpPr txBox="1"/>
          <p:nvPr/>
        </p:nvSpPr>
        <p:spPr>
          <a:xfrm>
            <a:off x="486600" y="1395734"/>
            <a:ext cx="8465941" cy="5186035"/>
          </a:xfrm>
          <a:prstGeom prst="rect">
            <a:avLst/>
          </a:prstGeom>
          <a:noFill/>
        </p:spPr>
        <p:txBody>
          <a:bodyPr wrap="square" rtlCol="0">
            <a:spAutoFit/>
          </a:bodyPr>
          <a:lstStyle/>
          <a:p>
            <a:pPr marL="285750" indent="-285750">
              <a:spcAft>
                <a:spcPts val="1800"/>
              </a:spcAft>
              <a:buFont typeface="Arial"/>
              <a:buChar char="•"/>
            </a:pPr>
            <a:r>
              <a:rPr lang="en-US" sz="3200" dirty="0" smtClean="0"/>
              <a:t>Check reliability of this form of analysis</a:t>
            </a:r>
          </a:p>
          <a:p>
            <a:pPr marL="285750" indent="-285750">
              <a:spcAft>
                <a:spcPts val="1800"/>
              </a:spcAft>
              <a:buFont typeface="Arial"/>
              <a:buChar char="•"/>
            </a:pPr>
            <a:r>
              <a:rPr lang="en-US" sz="3200" dirty="0" smtClean="0"/>
              <a:t>Check validity of this form of </a:t>
            </a:r>
            <a:r>
              <a:rPr lang="en-US" sz="3200" dirty="0" smtClean="0"/>
              <a:t>analysis</a:t>
            </a:r>
          </a:p>
          <a:p>
            <a:pPr marL="285750" indent="-285750">
              <a:spcAft>
                <a:spcPts val="1800"/>
              </a:spcAft>
              <a:buFont typeface="Arial"/>
              <a:buChar char="•"/>
            </a:pPr>
            <a:r>
              <a:rPr lang="en-US" sz="3200" dirty="0" smtClean="0"/>
              <a:t>Differentiate exploratory talk about content, tools, process, people</a:t>
            </a:r>
            <a:endParaRPr lang="en-US" sz="3200" dirty="0" smtClean="0"/>
          </a:p>
          <a:p>
            <a:pPr marL="285750" indent="-285750">
              <a:spcAft>
                <a:spcPts val="1800"/>
              </a:spcAft>
              <a:buFont typeface="Arial"/>
              <a:buChar char="•"/>
            </a:pPr>
            <a:r>
              <a:rPr lang="en-US" sz="3200" dirty="0" smtClean="0"/>
              <a:t>Investigate relationship between chat </a:t>
            </a:r>
            <a:r>
              <a:rPr lang="en-US" sz="3200" dirty="0" smtClean="0"/>
              <a:t>and audio</a:t>
            </a:r>
            <a:r>
              <a:rPr lang="en-US" sz="3200" dirty="0" smtClean="0"/>
              <a:t>/video</a:t>
            </a:r>
          </a:p>
          <a:p>
            <a:pPr marL="285750" indent="-285750">
              <a:spcAft>
                <a:spcPts val="1800"/>
              </a:spcAft>
              <a:buFont typeface="Arial"/>
              <a:buChar char="•"/>
            </a:pPr>
            <a:r>
              <a:rPr lang="en-US" sz="3200" dirty="0" smtClean="0"/>
              <a:t>Automate process of </a:t>
            </a:r>
            <a:r>
              <a:rPr lang="en-US" sz="3200" dirty="0" smtClean="0"/>
              <a:t>analysis</a:t>
            </a:r>
          </a:p>
          <a:p>
            <a:pPr marL="285750" indent="-285750">
              <a:spcAft>
                <a:spcPts val="1800"/>
              </a:spcAft>
              <a:buFont typeface="Arial"/>
              <a:buChar char="•"/>
            </a:pPr>
            <a:r>
              <a:rPr lang="en-US" sz="3200" dirty="0" smtClean="0"/>
              <a:t>Add more sophisticated text analysis</a:t>
            </a:r>
            <a:endParaRPr lang="en-US" sz="3200" dirty="0" smtClean="0"/>
          </a:p>
        </p:txBody>
      </p:sp>
      <p:sp>
        <p:nvSpPr>
          <p:cNvPr id="6" name="Title 1"/>
          <p:cNvSpPr txBox="1">
            <a:spLocks/>
          </p:cNvSpPr>
          <p:nvPr/>
        </p:nvSpPr>
        <p:spPr>
          <a:xfrm>
            <a:off x="457200" y="274638"/>
            <a:ext cx="8229600" cy="77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Future research needed in order to…</a:t>
            </a:r>
          </a:p>
        </p:txBody>
      </p:sp>
    </p:spTree>
    <p:extLst>
      <p:ext uri="{BB962C8B-B14F-4D97-AF65-F5344CB8AC3E}">
        <p14:creationId xmlns:p14="http://schemas.microsoft.com/office/powerpoint/2010/main" val="3798945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6" name="TextBox 5"/>
          <p:cNvSpPr txBox="1"/>
          <p:nvPr/>
        </p:nvSpPr>
        <p:spPr>
          <a:xfrm>
            <a:off x="1619249" y="1397068"/>
            <a:ext cx="6417353" cy="5093701"/>
          </a:xfrm>
          <a:prstGeom prst="rect">
            <a:avLst/>
          </a:prstGeom>
          <a:noFill/>
        </p:spPr>
        <p:txBody>
          <a:bodyPr wrap="square" rtlCol="0">
            <a:spAutoFit/>
          </a:bodyPr>
          <a:lstStyle/>
          <a:p>
            <a:pPr algn="ctr"/>
            <a:r>
              <a:rPr lang="en-US" sz="2800" b="1" dirty="0"/>
              <a:t>Rebecca </a:t>
            </a:r>
            <a:r>
              <a:rPr lang="en-US" sz="2800" b="1" dirty="0" smtClean="0"/>
              <a:t>Ferguson</a:t>
            </a:r>
          </a:p>
          <a:p>
            <a:pPr algn="ctr"/>
            <a:r>
              <a:rPr lang="en-US" sz="2400" dirty="0"/>
              <a:t>The Open University, </a:t>
            </a:r>
            <a:r>
              <a:rPr lang="en-US" sz="2400" dirty="0" smtClean="0"/>
              <a:t>UK</a:t>
            </a:r>
            <a:endParaRPr lang="en-US" sz="2400" dirty="0" smtClean="0"/>
          </a:p>
          <a:p>
            <a:pPr algn="ctr"/>
            <a:r>
              <a:rPr lang="en-US" sz="2400" dirty="0">
                <a:hlinkClick r:id="rId3"/>
              </a:rPr>
              <a:t>http://oro.open.ac.uk/view/person/rf2656.</a:t>
            </a:r>
            <a:r>
              <a:rPr lang="en-US" sz="2400" dirty="0" smtClean="0">
                <a:hlinkClick r:id="rId3"/>
              </a:rPr>
              <a:t>html</a:t>
            </a:r>
            <a:endParaRPr lang="en-US" sz="2400" dirty="0" smtClean="0"/>
          </a:p>
          <a:p>
            <a:pPr algn="ctr"/>
            <a:r>
              <a:rPr lang="en-US" sz="2400" dirty="0">
                <a:hlinkClick r:id="rId4"/>
              </a:rPr>
              <a:t>http://www.slideshare.net/</a:t>
            </a:r>
            <a:r>
              <a:rPr lang="en-US" sz="2400" dirty="0" smtClean="0">
                <a:hlinkClick r:id="rId4"/>
              </a:rPr>
              <a:t>R3beccaF</a:t>
            </a:r>
            <a:endParaRPr lang="en-US" sz="2400" dirty="0" smtClean="0"/>
          </a:p>
          <a:p>
            <a:pPr algn="ctr"/>
            <a:endParaRPr lang="en-US" sz="2400" dirty="0"/>
          </a:p>
          <a:p>
            <a:pPr algn="ctr"/>
            <a:endParaRPr lang="en-US" sz="2400" dirty="0" smtClean="0"/>
          </a:p>
          <a:p>
            <a:pPr algn="ctr"/>
            <a:endParaRPr lang="en-US" sz="2400" dirty="0" smtClean="0"/>
          </a:p>
          <a:p>
            <a:pPr algn="ctr">
              <a:spcAft>
                <a:spcPts val="600"/>
              </a:spcAft>
            </a:pPr>
            <a:r>
              <a:rPr lang="en-US" sz="2800" b="1" dirty="0" smtClean="0"/>
              <a:t>Simon Buckingham Shum</a:t>
            </a:r>
          </a:p>
          <a:p>
            <a:pPr algn="ctr"/>
            <a:r>
              <a:rPr lang="en-US" sz="2400" dirty="0" smtClean="0"/>
              <a:t>The Open University, UK</a:t>
            </a:r>
          </a:p>
          <a:p>
            <a:pPr algn="ctr"/>
            <a:r>
              <a:rPr lang="en-US" sz="2400" dirty="0">
                <a:hlinkClick r:id="rId5"/>
              </a:rPr>
              <a:t>http://oro.open.ac.uk/view/person/sjb72.</a:t>
            </a:r>
            <a:r>
              <a:rPr lang="en-US" sz="2400" dirty="0" smtClean="0">
                <a:hlinkClick r:id="rId5"/>
              </a:rPr>
              <a:t>html</a:t>
            </a:r>
            <a:endParaRPr lang="en-US" sz="2400" dirty="0" smtClean="0"/>
          </a:p>
          <a:p>
            <a:pPr algn="ctr"/>
            <a:r>
              <a:rPr lang="en-US" sz="2400" dirty="0">
                <a:hlinkClick r:id="rId6"/>
              </a:rPr>
              <a:t>http://www.slideshare.net/</a:t>
            </a:r>
            <a:r>
              <a:rPr lang="en-US" sz="2400" dirty="0" smtClean="0">
                <a:hlinkClick r:id="rId6"/>
              </a:rPr>
              <a:t>sbs</a:t>
            </a:r>
            <a:endParaRPr lang="en-US" sz="2400" dirty="0" smtClean="0"/>
          </a:p>
          <a:p>
            <a:pPr algn="ctr"/>
            <a:endParaRPr lang="en-US" sz="2400" dirty="0" smtClean="0"/>
          </a:p>
          <a:p>
            <a:pPr algn="ctr"/>
            <a:endParaRPr lang="en-US" sz="2400" dirty="0"/>
          </a:p>
        </p:txBody>
      </p:sp>
    </p:spTree>
    <p:extLst>
      <p:ext uri="{BB962C8B-B14F-4D97-AF65-F5344CB8AC3E}">
        <p14:creationId xmlns:p14="http://schemas.microsoft.com/office/powerpoint/2010/main" val="25715336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024x768_with_splodge.jpg"/>
          <p:cNvPicPr>
            <a:picLocks noChangeAspect="1"/>
          </p:cNvPicPr>
          <p:nvPr/>
        </p:nvPicPr>
        <p:blipFill>
          <a:blip r:embed="rId3"/>
          <a:stretch>
            <a:fillRect/>
          </a:stretch>
        </p:blipFill>
        <p:spPr>
          <a:xfrm>
            <a:off x="22041" y="701076"/>
            <a:ext cx="4058291" cy="3043718"/>
          </a:xfrm>
          <a:prstGeom prst="rect">
            <a:avLst/>
          </a:prstGeom>
        </p:spPr>
      </p:pic>
      <p:sp>
        <p:nvSpPr>
          <p:cNvPr id="26" name="Rectangle 25"/>
          <p:cNvSpPr/>
          <p:nvPr/>
        </p:nvSpPr>
        <p:spPr>
          <a:xfrm>
            <a:off x="451484" y="2830729"/>
            <a:ext cx="3358391" cy="369332"/>
          </a:xfrm>
          <a:prstGeom prst="rect">
            <a:avLst/>
          </a:prstGeom>
        </p:spPr>
        <p:txBody>
          <a:bodyPr wrap="square">
            <a:spAutoFit/>
          </a:bodyPr>
          <a:lstStyle/>
          <a:p>
            <a:pPr algn="r" eaLnBrk="0" hangingPunct="0">
              <a:defRPr/>
            </a:pPr>
            <a:r>
              <a:rPr lang="en-US" dirty="0" smtClean="0">
                <a:solidFill>
                  <a:srgbClr val="000000"/>
                </a:solidFill>
              </a:rPr>
              <a:t>www.open.ac.uk/sociallearn</a:t>
            </a:r>
          </a:p>
        </p:txBody>
      </p:sp>
      <p:sp>
        <p:nvSpPr>
          <p:cNvPr id="5" name="TextBox 4"/>
          <p:cNvSpPr txBox="1"/>
          <p:nvPr/>
        </p:nvSpPr>
        <p:spPr>
          <a:xfrm>
            <a:off x="721941" y="3448198"/>
            <a:ext cx="7731125" cy="3139321"/>
          </a:xfrm>
          <a:prstGeom prst="rect">
            <a:avLst/>
          </a:prstGeom>
          <a:noFill/>
        </p:spPr>
        <p:txBody>
          <a:bodyPr wrap="square" rtlCol="0">
            <a:spAutoFit/>
          </a:bodyPr>
          <a:lstStyle/>
          <a:p>
            <a:pPr>
              <a:spcAft>
                <a:spcPts val="600"/>
              </a:spcAft>
            </a:pPr>
            <a:r>
              <a:rPr lang="en-US" sz="2400" b="1" dirty="0" smtClean="0"/>
              <a:t>Learning space tuned for enquiry and sensemaking:</a:t>
            </a:r>
          </a:p>
          <a:p>
            <a:pPr marL="342900" indent="-342900">
              <a:spcAft>
                <a:spcPts val="600"/>
              </a:spcAft>
              <a:buFont typeface="Arial"/>
              <a:buChar char="•"/>
            </a:pPr>
            <a:r>
              <a:rPr lang="en-US" sz="2400" b="1" dirty="0" smtClean="0"/>
              <a:t>Social networking</a:t>
            </a:r>
          </a:p>
          <a:p>
            <a:pPr marL="342900" indent="-342900">
              <a:spcAft>
                <a:spcPts val="600"/>
              </a:spcAft>
              <a:buFont typeface="Arial"/>
              <a:buChar char="•"/>
            </a:pPr>
            <a:r>
              <a:rPr lang="en-US" sz="2400" b="1" dirty="0" smtClean="0"/>
              <a:t>Google gadgets</a:t>
            </a:r>
          </a:p>
          <a:p>
            <a:pPr marL="342900" indent="-342900">
              <a:spcAft>
                <a:spcPts val="600"/>
              </a:spcAft>
              <a:buFont typeface="Arial"/>
              <a:buChar char="•"/>
            </a:pPr>
            <a:r>
              <a:rPr lang="en-US" sz="2400" b="1" dirty="0" smtClean="0"/>
              <a:t>Mentoring</a:t>
            </a:r>
          </a:p>
          <a:p>
            <a:pPr marL="342900" indent="-342900">
              <a:spcAft>
                <a:spcPts val="600"/>
              </a:spcAft>
              <a:buFont typeface="Arial"/>
              <a:buChar char="•"/>
            </a:pPr>
            <a:r>
              <a:rPr lang="en-US" sz="2400" b="1" dirty="0" smtClean="0"/>
              <a:t>Open educational resource pathways</a:t>
            </a:r>
          </a:p>
          <a:p>
            <a:pPr marL="342900" indent="-342900">
              <a:spcAft>
                <a:spcPts val="600"/>
              </a:spcAft>
              <a:buFont typeface="Arial"/>
              <a:buChar char="•"/>
            </a:pPr>
            <a:r>
              <a:rPr lang="en-US" sz="2400" b="1" dirty="0" smtClean="0"/>
              <a:t>Analytics</a:t>
            </a:r>
          </a:p>
          <a:p>
            <a:pPr marL="342900" indent="-342900">
              <a:spcAft>
                <a:spcPts val="600"/>
              </a:spcAft>
              <a:buFont typeface="Arial"/>
              <a:buChar char="•"/>
            </a:pPr>
            <a:r>
              <a:rPr lang="en-US" sz="2400" b="1" dirty="0" smtClean="0"/>
              <a:t>Recommendation engine</a:t>
            </a:r>
            <a:endParaRPr lang="en-US" sz="2400" b="1" dirty="0" smtClean="0"/>
          </a:p>
        </p:txBody>
      </p:sp>
      <p:sp>
        <p:nvSpPr>
          <p:cNvPr id="8" name="Title 1"/>
          <p:cNvSpPr txBox="1">
            <a:spLocks/>
          </p:cNvSpPr>
          <p:nvPr/>
        </p:nvSpPr>
        <p:spPr>
          <a:xfrm>
            <a:off x="457200" y="274638"/>
            <a:ext cx="8229600" cy="115829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Context of this research</a:t>
            </a:r>
            <a:endParaRPr lang="en-US" dirty="0"/>
          </a:p>
        </p:txBody>
      </p:sp>
    </p:spTree>
    <p:extLst>
      <p:ext uri="{BB962C8B-B14F-4D97-AF65-F5344CB8AC3E}">
        <p14:creationId xmlns:p14="http://schemas.microsoft.com/office/powerpoint/2010/main" val="40170336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58296"/>
          </a:xfrm>
        </p:spPr>
        <p:txBody>
          <a:bodyPr>
            <a:noAutofit/>
          </a:bodyPr>
          <a:lstStyle/>
          <a:p>
            <a:r>
              <a:rPr lang="en-US" sz="3600" dirty="0" smtClean="0"/>
              <a:t>Hours of material…can LA help spot the critical, knowledge-building discourse?...</a:t>
            </a:r>
            <a:endParaRPr lang="en-US" sz="3600" dirty="0"/>
          </a:p>
        </p:txBody>
      </p:sp>
      <p:pic>
        <p:nvPicPr>
          <p:cNvPr id="8" name="Picture 7" descr="Screen shot 2011-03-01 at 07.0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 y="1305934"/>
            <a:ext cx="4273317" cy="5478200"/>
          </a:xfrm>
          <a:prstGeom prst="rect">
            <a:avLst/>
          </a:prstGeom>
          <a:ln>
            <a:solidFill>
              <a:schemeClr val="accent1"/>
            </a:solidFill>
          </a:ln>
        </p:spPr>
      </p:pic>
      <p:pic>
        <p:nvPicPr>
          <p:cNvPr id="6" name="Picture 5" descr="Screen shot 2011-03-01 at 07.01.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816" y="2410442"/>
            <a:ext cx="5218984" cy="2652803"/>
          </a:xfrm>
          <a:prstGeom prst="rect">
            <a:avLst/>
          </a:prstGeom>
          <a:ln>
            <a:solidFill>
              <a:srgbClr val="4F81BD"/>
            </a:solidFill>
          </a:ln>
        </p:spPr>
      </p:pic>
    </p:spTree>
    <p:extLst>
      <p:ext uri="{BB962C8B-B14F-4D97-AF65-F5344CB8AC3E}">
        <p14:creationId xmlns:p14="http://schemas.microsoft.com/office/powerpoint/2010/main" val="604423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0-10-11 at 11.49.05.png"/>
          <p:cNvPicPr>
            <a:picLocks noChangeAspect="1"/>
          </p:cNvPicPr>
          <p:nvPr/>
        </p:nvPicPr>
        <p:blipFill>
          <a:blip r:embed="rId3"/>
          <a:stretch>
            <a:fillRect/>
          </a:stretch>
        </p:blipFill>
        <p:spPr>
          <a:xfrm>
            <a:off x="527626" y="1538538"/>
            <a:ext cx="8322227" cy="4770832"/>
          </a:xfrm>
          <a:prstGeom prst="rect">
            <a:avLst/>
          </a:prstGeom>
          <a:ln>
            <a:solidFill>
              <a:schemeClr val="tx1"/>
            </a:solidFill>
          </a:ln>
        </p:spPr>
      </p:pic>
      <p:sp>
        <p:nvSpPr>
          <p:cNvPr id="2" name="Title 1"/>
          <p:cNvSpPr>
            <a:spLocks noGrp="1"/>
          </p:cNvSpPr>
          <p:nvPr>
            <p:ph type="title"/>
          </p:nvPr>
        </p:nvSpPr>
        <p:spPr>
          <a:xfrm>
            <a:off x="457200" y="274638"/>
            <a:ext cx="8229600" cy="1158296"/>
          </a:xfrm>
        </p:spPr>
        <p:txBody>
          <a:bodyPr>
            <a:normAutofit fontScale="90000"/>
          </a:bodyPr>
          <a:lstStyle/>
          <a:p>
            <a:r>
              <a:rPr lang="en-US" dirty="0" smtClean="0"/>
              <a:t>How many points in the webinar triggered learning/knowledge-building?</a:t>
            </a:r>
            <a:endParaRPr lang="en-US" dirty="0"/>
          </a:p>
        </p:txBody>
      </p:sp>
      <p:sp>
        <p:nvSpPr>
          <p:cNvPr id="8" name="Donut 7"/>
          <p:cNvSpPr/>
          <p:nvPr/>
        </p:nvSpPr>
        <p:spPr>
          <a:xfrm>
            <a:off x="2460625" y="1845684"/>
            <a:ext cx="2254249" cy="4250316"/>
          </a:xfrm>
          <a:prstGeom prst="donut">
            <a:avLst>
              <a:gd name="adj" fmla="val 1990"/>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333375" y="6486963"/>
            <a:ext cx="8802227" cy="276999"/>
          </a:xfrm>
          <a:prstGeom prst="rect">
            <a:avLst/>
          </a:prstGeom>
        </p:spPr>
        <p:txBody>
          <a:bodyPr wrap="square">
            <a:spAutoFit/>
          </a:bodyPr>
          <a:lstStyle/>
          <a:p>
            <a:r>
              <a:rPr lang="en-GB" sz="1200" b="1" dirty="0" smtClean="0"/>
              <a:t>Data in this study taken from a 2 day OU conference in </a:t>
            </a:r>
            <a:r>
              <a:rPr lang="en-GB" sz="1200" b="1" dirty="0" err="1" smtClean="0"/>
              <a:t>Elluminate</a:t>
            </a:r>
            <a:r>
              <a:rPr lang="en-GB" sz="1200" b="1" dirty="0" smtClean="0"/>
              <a:t> &amp; Cloudworks: </a:t>
            </a:r>
            <a:r>
              <a:rPr lang="en-GB" sz="1200" b="1" dirty="0">
                <a:hlinkClick r:id="rId4"/>
              </a:rPr>
              <a:t>http://cloudworks.ac.uk/cloudscape/view/</a:t>
            </a:r>
            <a:r>
              <a:rPr lang="en-GB" sz="1200" b="1" dirty="0" smtClean="0">
                <a:hlinkClick r:id="rId4"/>
              </a:rPr>
              <a:t>2012</a:t>
            </a:r>
            <a:r>
              <a:rPr lang="en-GB" sz="1200" b="1" dirty="0" smtClean="0"/>
              <a:t> </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 OU online conference </a:t>
            </a:r>
            <a:endParaRPr lang="en-US" dirty="0"/>
          </a:p>
        </p:txBody>
      </p:sp>
      <p:sp>
        <p:nvSpPr>
          <p:cNvPr id="5" name="Rectangle 4"/>
          <p:cNvSpPr/>
          <p:nvPr/>
        </p:nvSpPr>
        <p:spPr>
          <a:xfrm>
            <a:off x="333375" y="6486963"/>
            <a:ext cx="8802227" cy="276999"/>
          </a:xfrm>
          <a:prstGeom prst="rect">
            <a:avLst/>
          </a:prstGeom>
        </p:spPr>
        <p:txBody>
          <a:bodyPr wrap="square">
            <a:spAutoFit/>
          </a:bodyPr>
          <a:lstStyle/>
          <a:p>
            <a:r>
              <a:rPr lang="en-GB" sz="1200" b="1" dirty="0" smtClean="0"/>
              <a:t>Data in this study taken from a 2 day OU conference in </a:t>
            </a:r>
            <a:r>
              <a:rPr lang="en-GB" sz="1200" b="1" dirty="0" err="1" smtClean="0"/>
              <a:t>Elluminate</a:t>
            </a:r>
            <a:r>
              <a:rPr lang="en-GB" sz="1200" b="1" dirty="0" smtClean="0"/>
              <a:t> &amp; Cloudworks: </a:t>
            </a:r>
            <a:r>
              <a:rPr lang="en-GB" sz="1200" b="1" dirty="0">
                <a:hlinkClick r:id="rId2"/>
              </a:rPr>
              <a:t>http://cloudworks.ac.uk/cloudscape/view/</a:t>
            </a:r>
            <a:r>
              <a:rPr lang="en-GB" sz="1200" b="1" dirty="0" smtClean="0">
                <a:hlinkClick r:id="rId2"/>
              </a:rPr>
              <a:t>2012</a:t>
            </a:r>
            <a:r>
              <a:rPr lang="en-GB" sz="1200" b="1" dirty="0" smtClean="0"/>
              <a:t> </a:t>
            </a:r>
            <a:endParaRPr lang="en-US" sz="1200" b="1" dirty="0"/>
          </a:p>
        </p:txBody>
      </p:sp>
      <p:pic>
        <p:nvPicPr>
          <p:cNvPr id="7" name="Picture 6" descr="Screen shot 2011-03-01 at 07.0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555" y="1227053"/>
            <a:ext cx="5193980" cy="4878418"/>
          </a:xfrm>
          <a:prstGeom prst="rect">
            <a:avLst/>
          </a:prstGeom>
          <a:ln>
            <a:solidFill>
              <a:srgbClr val="4F81BD"/>
            </a:solidFill>
          </a:ln>
        </p:spPr>
      </p:pic>
    </p:spTree>
    <p:extLst>
      <p:ext uri="{BB962C8B-B14F-4D97-AF65-F5344CB8AC3E}">
        <p14:creationId xmlns:p14="http://schemas.microsoft.com/office/powerpoint/2010/main" val="4828384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231" y="981075"/>
            <a:ext cx="8545170" cy="4893647"/>
          </a:xfrm>
          <a:prstGeom prst="rect">
            <a:avLst/>
          </a:prstGeom>
          <a:noFill/>
        </p:spPr>
        <p:txBody>
          <a:bodyPr wrap="square" rtlCol="0">
            <a:spAutoFit/>
          </a:bodyPr>
          <a:lstStyle/>
          <a:p>
            <a:endParaRPr lang="en-US" sz="2400" dirty="0"/>
          </a:p>
          <a:p>
            <a:r>
              <a:rPr lang="en-US" sz="2400" b="1" i="1" dirty="0" err="1" smtClean="0"/>
              <a:t>Disputational</a:t>
            </a:r>
            <a:r>
              <a:rPr lang="en-US" sz="2400" b="1" i="1" dirty="0" smtClean="0"/>
              <a:t> talk</a:t>
            </a:r>
            <a:endParaRPr lang="en-US" sz="2400" i="1" dirty="0"/>
          </a:p>
          <a:p>
            <a:r>
              <a:rPr lang="en-US" sz="2400" i="1" dirty="0" err="1" smtClean="0"/>
              <a:t>characterised</a:t>
            </a:r>
            <a:r>
              <a:rPr lang="en-US" sz="2400" i="1" dirty="0" smtClean="0"/>
              <a:t> </a:t>
            </a:r>
            <a:r>
              <a:rPr lang="en-US" sz="2400" i="1" dirty="0"/>
              <a:t>by </a:t>
            </a:r>
            <a:r>
              <a:rPr lang="en-US" sz="2400" i="1" dirty="0">
                <a:solidFill>
                  <a:schemeClr val="tx2">
                    <a:lumMod val="60000"/>
                    <a:lumOff val="40000"/>
                  </a:schemeClr>
                </a:solidFill>
              </a:rPr>
              <a:t>disagreement and </a:t>
            </a:r>
            <a:r>
              <a:rPr lang="en-US" sz="2400" i="1" dirty="0" err="1">
                <a:solidFill>
                  <a:schemeClr val="tx2">
                    <a:lumMod val="60000"/>
                    <a:lumOff val="40000"/>
                  </a:schemeClr>
                </a:solidFill>
              </a:rPr>
              <a:t>individualised</a:t>
            </a:r>
            <a:r>
              <a:rPr lang="en-US" sz="2400" i="1" dirty="0">
                <a:solidFill>
                  <a:schemeClr val="tx2">
                    <a:lumMod val="60000"/>
                    <a:lumOff val="40000"/>
                  </a:schemeClr>
                </a:solidFill>
              </a:rPr>
              <a:t> decision making</a:t>
            </a:r>
            <a:r>
              <a:rPr lang="en-US" sz="2400" i="1" dirty="0"/>
              <a:t>. </a:t>
            </a:r>
            <a:r>
              <a:rPr lang="en-US" sz="2400" i="1" dirty="0">
                <a:solidFill>
                  <a:srgbClr val="558ED5"/>
                </a:solidFill>
              </a:rPr>
              <a:t>Few attempts to pool resources, to offer constructive criticism or make suggestions</a:t>
            </a:r>
            <a:r>
              <a:rPr lang="en-US" sz="2400" i="1" dirty="0"/>
              <a:t>. </a:t>
            </a:r>
            <a:r>
              <a:rPr lang="en-US" sz="2400" i="1" dirty="0" err="1"/>
              <a:t>Disputational</a:t>
            </a:r>
            <a:r>
              <a:rPr lang="en-US" sz="2400" i="1" dirty="0"/>
              <a:t> talk also has some characteristic discourse features - short exchanges consisting of assertions and challenges or counter assertions ('Yes, it is.' 'No it's not!').</a:t>
            </a:r>
          </a:p>
          <a:p>
            <a:endParaRPr lang="en-US" sz="2400" i="1" dirty="0"/>
          </a:p>
          <a:p>
            <a:r>
              <a:rPr lang="en-US" sz="2400" b="1" i="1" dirty="0" smtClean="0"/>
              <a:t>Cumulative talk</a:t>
            </a:r>
            <a:endParaRPr lang="en-US" sz="2400" i="1" dirty="0"/>
          </a:p>
          <a:p>
            <a:r>
              <a:rPr lang="en-US" sz="2400" i="1" dirty="0" smtClean="0"/>
              <a:t>in </a:t>
            </a:r>
            <a:r>
              <a:rPr lang="en-US" sz="2400" i="1" dirty="0"/>
              <a:t>which speakers </a:t>
            </a:r>
            <a:r>
              <a:rPr lang="en-US" sz="2400" i="1" dirty="0">
                <a:solidFill>
                  <a:srgbClr val="558ED5"/>
                </a:solidFill>
              </a:rPr>
              <a:t>build positively but uncritically on what the others have said</a:t>
            </a:r>
            <a:r>
              <a:rPr lang="en-US" sz="2400" i="1" dirty="0"/>
              <a:t>. Partners use talk to construct a 'common knowledge' by accumulation. Cumulative discourse is </a:t>
            </a:r>
            <a:r>
              <a:rPr lang="en-US" sz="2400" i="1" dirty="0" err="1"/>
              <a:t>characterised</a:t>
            </a:r>
            <a:r>
              <a:rPr lang="en-US" sz="2400" i="1" dirty="0"/>
              <a:t> by </a:t>
            </a:r>
            <a:r>
              <a:rPr lang="en-US" sz="2400" i="1" dirty="0">
                <a:solidFill>
                  <a:srgbClr val="558ED5"/>
                </a:solidFill>
              </a:rPr>
              <a:t>repetitions, confirmations and elaborations</a:t>
            </a:r>
            <a:r>
              <a:rPr lang="en-US" sz="2400" i="1" dirty="0"/>
              <a:t>.</a:t>
            </a:r>
          </a:p>
        </p:txBody>
      </p:sp>
      <p:sp>
        <p:nvSpPr>
          <p:cNvPr id="6" name="TextBox 5"/>
          <p:cNvSpPr txBox="1"/>
          <p:nvPr/>
        </p:nvSpPr>
        <p:spPr>
          <a:xfrm>
            <a:off x="457200" y="6115804"/>
            <a:ext cx="5704207" cy="523220"/>
          </a:xfrm>
          <a:prstGeom prst="rect">
            <a:avLst/>
          </a:prstGeom>
          <a:noFill/>
        </p:spPr>
        <p:txBody>
          <a:bodyPr wrap="square" rtlCol="0">
            <a:spAutoFit/>
          </a:bodyPr>
          <a:lstStyle/>
          <a:p>
            <a:r>
              <a:rPr lang="en-US" sz="1400"/>
              <a:t>Mercer, N. (2004). Sociocultural discourse analysis: analysing classroom talk as a social mode of thinking. </a:t>
            </a:r>
            <a:r>
              <a:rPr lang="en-US" sz="1400" i="1"/>
              <a:t>Journal of Applied Linguistics, 1(2), 137-168.</a:t>
            </a:r>
            <a:endParaRPr lang="en-US" sz="1400"/>
          </a:p>
        </p:txBody>
      </p:sp>
      <p:sp>
        <p:nvSpPr>
          <p:cNvPr id="7" name="Title 1"/>
          <p:cNvSpPr txBox="1">
            <a:spLocks/>
          </p:cNvSpPr>
          <p:nvPr/>
        </p:nvSpPr>
        <p:spPr>
          <a:xfrm>
            <a:off x="457200" y="274638"/>
            <a:ext cx="8229600" cy="771846"/>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err="1" smtClean="0"/>
              <a:t>Disputational</a:t>
            </a:r>
            <a:r>
              <a:rPr lang="en-US" dirty="0" smtClean="0"/>
              <a:t>/Cumulative/Exploratory talk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231" y="1077465"/>
            <a:ext cx="8545170" cy="4985980"/>
          </a:xfrm>
          <a:prstGeom prst="rect">
            <a:avLst/>
          </a:prstGeom>
          <a:noFill/>
          <a:ln w="41275" cap="flat" cmpd="sng" algn="ctr">
            <a:solidFill>
              <a:srgbClr val="FFFFFF"/>
            </a:solidFill>
            <a:prstDash val="solid"/>
            <a:round/>
            <a:headEnd type="none" w="med" len="med"/>
            <a:tailEnd type="none" w="med" len="med"/>
          </a:ln>
        </p:spPr>
        <p:txBody>
          <a:bodyPr wrap="square" rtlCol="0">
            <a:spAutoFit/>
          </a:bodyPr>
          <a:lstStyle/>
          <a:p>
            <a:pPr>
              <a:spcAft>
                <a:spcPts val="1200"/>
              </a:spcAft>
            </a:pPr>
            <a:r>
              <a:rPr lang="en-US" sz="2800" b="1" i="1" dirty="0" smtClean="0"/>
              <a:t>Exploratory talk</a:t>
            </a:r>
            <a:endParaRPr lang="en-US" sz="2800" i="1" dirty="0"/>
          </a:p>
          <a:p>
            <a:pPr marL="457200" indent="-457200">
              <a:spcAft>
                <a:spcPts val="1200"/>
              </a:spcAft>
              <a:buFont typeface="Arial"/>
              <a:buChar char="•"/>
            </a:pPr>
            <a:r>
              <a:rPr lang="en-US" sz="2400" i="1" dirty="0" smtClean="0"/>
              <a:t>Partners </a:t>
            </a:r>
            <a:r>
              <a:rPr lang="en-US" sz="2400" i="1" dirty="0">
                <a:solidFill>
                  <a:srgbClr val="558ED5"/>
                </a:solidFill>
              </a:rPr>
              <a:t>engage critically but constructively </a:t>
            </a:r>
            <a:r>
              <a:rPr lang="en-US" sz="2400" i="1" dirty="0"/>
              <a:t>with each other's ideas. </a:t>
            </a:r>
            <a:endParaRPr lang="en-US" sz="2400" i="1" dirty="0" smtClean="0"/>
          </a:p>
          <a:p>
            <a:pPr marL="457200" indent="-457200">
              <a:spcAft>
                <a:spcPts val="1200"/>
              </a:spcAft>
              <a:buFont typeface="Arial"/>
              <a:buChar char="•"/>
            </a:pPr>
            <a:r>
              <a:rPr lang="en-US" sz="2400" i="1" dirty="0" smtClean="0"/>
              <a:t>Statements </a:t>
            </a:r>
            <a:r>
              <a:rPr lang="en-US" sz="2400" i="1" dirty="0"/>
              <a:t>and suggestions are offered for </a:t>
            </a:r>
            <a:r>
              <a:rPr lang="en-US" sz="2400" i="1" dirty="0">
                <a:solidFill>
                  <a:srgbClr val="558ED5"/>
                </a:solidFill>
              </a:rPr>
              <a:t>joint consideration</a:t>
            </a:r>
            <a:r>
              <a:rPr lang="en-US" sz="2400" i="1" dirty="0"/>
              <a:t>. </a:t>
            </a:r>
            <a:endParaRPr lang="en-US" sz="2400" i="1" dirty="0" smtClean="0"/>
          </a:p>
          <a:p>
            <a:pPr marL="457200" indent="-457200">
              <a:spcAft>
                <a:spcPts val="1200"/>
              </a:spcAft>
              <a:buFont typeface="Arial"/>
              <a:buChar char="•"/>
            </a:pPr>
            <a:r>
              <a:rPr lang="en-US" sz="2400" i="1" dirty="0" smtClean="0"/>
              <a:t>These </a:t>
            </a:r>
            <a:r>
              <a:rPr lang="en-US" sz="2400" i="1" dirty="0"/>
              <a:t>may be challenged and counter-challenged, but </a:t>
            </a:r>
            <a:r>
              <a:rPr lang="en-US" sz="2400" i="1" dirty="0">
                <a:solidFill>
                  <a:srgbClr val="558ED5"/>
                </a:solidFill>
              </a:rPr>
              <a:t>challenges are justified and alternative hypotheses are offered</a:t>
            </a:r>
            <a:r>
              <a:rPr lang="en-US" sz="2400" i="1" dirty="0"/>
              <a:t>. </a:t>
            </a:r>
            <a:endParaRPr lang="en-US" sz="2400" i="1" dirty="0" smtClean="0"/>
          </a:p>
          <a:p>
            <a:pPr marL="457200" indent="-457200">
              <a:spcAft>
                <a:spcPts val="1200"/>
              </a:spcAft>
              <a:buFont typeface="Arial"/>
              <a:buChar char="•"/>
            </a:pPr>
            <a:r>
              <a:rPr lang="en-US" sz="2400" i="1" dirty="0" smtClean="0">
                <a:solidFill>
                  <a:srgbClr val="558ED5"/>
                </a:solidFill>
              </a:rPr>
              <a:t>Partners </a:t>
            </a:r>
            <a:r>
              <a:rPr lang="en-US" sz="2400" i="1" dirty="0">
                <a:solidFill>
                  <a:srgbClr val="558ED5"/>
                </a:solidFill>
              </a:rPr>
              <a:t>all actively participate and opinions are sought and considered </a:t>
            </a:r>
            <a:r>
              <a:rPr lang="en-US" sz="2400" i="1" dirty="0"/>
              <a:t>before decisions are jointly made. </a:t>
            </a:r>
            <a:endParaRPr lang="en-US" sz="2400" i="1" dirty="0" smtClean="0"/>
          </a:p>
          <a:p>
            <a:pPr marL="457200" indent="-457200">
              <a:spcAft>
                <a:spcPts val="1200"/>
              </a:spcAft>
              <a:buFont typeface="Arial"/>
              <a:buChar char="•"/>
            </a:pPr>
            <a:r>
              <a:rPr lang="en-US" sz="2400" i="1" dirty="0" smtClean="0"/>
              <a:t>Compared </a:t>
            </a:r>
            <a:r>
              <a:rPr lang="en-US" sz="2400" i="1" dirty="0"/>
              <a:t>with the other two types, in Exploratory talk </a:t>
            </a:r>
            <a:r>
              <a:rPr lang="en-US" sz="2400" b="1" i="1" dirty="0">
                <a:solidFill>
                  <a:srgbClr val="558ED5"/>
                </a:solidFill>
              </a:rPr>
              <a:t>knowledge is made more publicly accountable and reasoning</a:t>
            </a:r>
            <a:r>
              <a:rPr lang="en-US" sz="2000" b="1" i="1" dirty="0">
                <a:solidFill>
                  <a:srgbClr val="558ED5"/>
                </a:solidFill>
              </a:rPr>
              <a:t> </a:t>
            </a:r>
            <a:r>
              <a:rPr lang="en-US" sz="2400" b="1" i="1" dirty="0">
                <a:solidFill>
                  <a:srgbClr val="558ED5"/>
                </a:solidFill>
              </a:rPr>
              <a:t>is more visible in the talk</a:t>
            </a:r>
            <a:r>
              <a:rPr lang="en-US" sz="2400" i="1" dirty="0"/>
              <a:t>.</a:t>
            </a:r>
            <a:endParaRPr lang="en-US" sz="2400" dirty="0"/>
          </a:p>
        </p:txBody>
      </p:sp>
      <p:sp>
        <p:nvSpPr>
          <p:cNvPr id="7" name="Title 1"/>
          <p:cNvSpPr txBox="1">
            <a:spLocks/>
          </p:cNvSpPr>
          <p:nvPr/>
        </p:nvSpPr>
        <p:spPr>
          <a:xfrm>
            <a:off x="457200" y="274638"/>
            <a:ext cx="8229600" cy="771846"/>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err="1" smtClean="0"/>
              <a:t>Disputational</a:t>
            </a:r>
            <a:r>
              <a:rPr lang="en-US" dirty="0" smtClean="0"/>
              <a:t>/Cumulative/Exploratory talk</a:t>
            </a:r>
            <a:endParaRPr lang="en-US" dirty="0"/>
          </a:p>
        </p:txBody>
      </p:sp>
      <p:sp>
        <p:nvSpPr>
          <p:cNvPr id="8" name="TextBox 7"/>
          <p:cNvSpPr txBox="1"/>
          <p:nvPr/>
        </p:nvSpPr>
        <p:spPr>
          <a:xfrm>
            <a:off x="457200" y="6115804"/>
            <a:ext cx="5704207" cy="523220"/>
          </a:xfrm>
          <a:prstGeom prst="rect">
            <a:avLst/>
          </a:prstGeom>
          <a:noFill/>
        </p:spPr>
        <p:txBody>
          <a:bodyPr wrap="square" rtlCol="0">
            <a:spAutoFit/>
          </a:bodyPr>
          <a:lstStyle/>
          <a:p>
            <a:r>
              <a:rPr lang="en-US" sz="1400"/>
              <a:t>Mercer, N. (2004). Sociocultural discourse analysis: analysing classroom talk as a social mode of thinking. </a:t>
            </a:r>
            <a:r>
              <a:rPr lang="en-US" sz="1400" i="1"/>
              <a:t>Journal of Applied Linguistics, 1(2), 137-168.</a:t>
            </a:r>
            <a:endParaRPr lang="en-US" sz="1400"/>
          </a:p>
        </p:txBody>
      </p:sp>
    </p:spTree>
    <p:extLst>
      <p:ext uri="{BB962C8B-B14F-4D97-AF65-F5344CB8AC3E}">
        <p14:creationId xmlns:p14="http://schemas.microsoft.com/office/powerpoint/2010/main" val="37699772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1339" y="2116834"/>
            <a:ext cx="184666" cy="369332"/>
          </a:xfrm>
          <a:prstGeom prst="rect">
            <a:avLst/>
          </a:prstGeom>
          <a:noFill/>
        </p:spPr>
        <p:txBody>
          <a:bodyPr wrap="none" rtlCol="0">
            <a:spAutoFit/>
          </a:bodyPr>
          <a:lstStyle/>
          <a:p>
            <a:r>
              <a:rPr lang="en-US"/>
              <a:t>                 </a:t>
            </a:r>
          </a:p>
        </p:txBody>
      </p:sp>
      <p:sp>
        <p:nvSpPr>
          <p:cNvPr id="5" name="TextBox 4"/>
          <p:cNvSpPr txBox="1"/>
          <p:nvPr/>
        </p:nvSpPr>
        <p:spPr>
          <a:xfrm>
            <a:off x="531896" y="1367801"/>
            <a:ext cx="8173832" cy="5262980"/>
          </a:xfrm>
          <a:prstGeom prst="rect">
            <a:avLst/>
          </a:prstGeom>
          <a:noFill/>
        </p:spPr>
        <p:txBody>
          <a:bodyPr wrap="square" rtlCol="0">
            <a:spAutoFit/>
          </a:bodyPr>
          <a:lstStyle/>
          <a:p>
            <a:r>
              <a:rPr lang="en-GB" sz="1600" b="1" dirty="0"/>
              <a:t>George</a:t>
            </a:r>
            <a:r>
              <a:rPr lang="en-GB" sz="1600" dirty="0"/>
              <a:t>	I think she should be saying 'Did you steal my money from me?’</a:t>
            </a:r>
          </a:p>
          <a:p>
            <a:r>
              <a:rPr lang="en-GB" sz="1600" b="1" dirty="0"/>
              <a:t>Tina</a:t>
            </a:r>
            <a:r>
              <a:rPr lang="en-GB" sz="1600" dirty="0"/>
              <a:t>		Your go.</a:t>
            </a:r>
          </a:p>
          <a:p>
            <a:r>
              <a:rPr lang="en-GB" sz="1600" b="1" dirty="0"/>
              <a:t>Sophie</a:t>
            </a:r>
            <a:r>
              <a:rPr lang="en-GB" sz="1600" dirty="0"/>
              <a:t>	I think we should put 'I thought that my money's gone missing and I thought it was</a:t>
            </a:r>
          </a:p>
          <a:p>
            <a:r>
              <a:rPr lang="en-GB" sz="1600" dirty="0"/>
              <a:t>		 you'.</a:t>
            </a:r>
          </a:p>
          <a:p>
            <a:r>
              <a:rPr lang="en-GB" sz="1600" b="1" dirty="0"/>
              <a:t>George</a:t>
            </a:r>
            <a:r>
              <a:rPr lang="en-GB" sz="1600" dirty="0"/>
              <a:t>	'I think it was you'. </a:t>
            </a:r>
          </a:p>
          <a:p>
            <a:r>
              <a:rPr lang="en-GB" sz="1600" b="1" dirty="0"/>
              <a:t>Sophie</a:t>
            </a:r>
            <a:r>
              <a:rPr lang="en-GB" sz="1600" dirty="0"/>
              <a:t>	Which one? </a:t>
            </a:r>
          </a:p>
          <a:p>
            <a:r>
              <a:rPr lang="en-GB" sz="1600" b="1" dirty="0"/>
              <a:t>Tina</a:t>
            </a:r>
            <a:r>
              <a:rPr lang="en-GB" sz="1600" dirty="0"/>
              <a:t>		Now what was it I was going to say, Um, um</a:t>
            </a:r>
          </a:p>
          <a:p>
            <a:r>
              <a:rPr lang="en-GB" sz="1600" b="1" dirty="0"/>
              <a:t>George</a:t>
            </a:r>
            <a:r>
              <a:rPr lang="en-GB" sz="1600" dirty="0"/>
              <a:t>	</a:t>
            </a:r>
            <a:r>
              <a:rPr lang="en-GB" sz="1600" dirty="0">
                <a:ln>
                  <a:solidFill>
                    <a:srgbClr val="FF0000"/>
                  </a:solidFill>
                </a:ln>
              </a:rPr>
              <a:t>No because</a:t>
            </a:r>
            <a:r>
              <a:rPr lang="en-GB" sz="1600" dirty="0"/>
              <a:t> she's </a:t>
            </a:r>
            <a:r>
              <a:rPr lang="en-GB" sz="1600" i="1" dirty="0"/>
              <a:t>thinking,</a:t>
            </a:r>
            <a:r>
              <a:rPr lang="en-GB" sz="1600" dirty="0"/>
              <a:t> so we need to do a thought. So we could write her saying</a:t>
            </a:r>
          </a:p>
          <a:p>
            <a:r>
              <a:rPr lang="en-GB" sz="1600" b="1" dirty="0"/>
              <a:t>Sophie</a:t>
            </a:r>
            <a:r>
              <a:rPr lang="en-GB" sz="1600" dirty="0"/>
              <a:t>	'My money's gone missing so’</a:t>
            </a:r>
          </a:p>
          <a:p>
            <a:r>
              <a:rPr lang="en-GB" sz="1600" b="1" dirty="0"/>
              <a:t>Tina</a:t>
            </a:r>
            <a:r>
              <a:rPr lang="en-GB" sz="1600" dirty="0"/>
              <a:t>		I was going to say if we're doing the one where she's saying, this is </a:t>
            </a:r>
            <a:r>
              <a:rPr lang="en-GB" sz="1600" i="1" dirty="0"/>
              <a:t>saying</a:t>
            </a:r>
            <a:r>
              <a:rPr lang="en-GB" sz="1600" dirty="0"/>
              <a:t> not thinking</a:t>
            </a:r>
          </a:p>
          <a:p>
            <a:r>
              <a:rPr lang="en-GB" sz="1600" b="1" dirty="0"/>
              <a:t>Sophie</a:t>
            </a:r>
            <a:r>
              <a:rPr lang="en-GB" sz="1600" dirty="0"/>
              <a:t>	'My money's gone do you know where it is?' </a:t>
            </a:r>
          </a:p>
          <a:p>
            <a:r>
              <a:rPr lang="en-GB" sz="1600" b="1" dirty="0"/>
              <a:t>Tina</a:t>
            </a:r>
            <a:r>
              <a:rPr lang="en-GB" sz="1600" dirty="0"/>
              <a:t>		No, on the saying one she could say</a:t>
            </a:r>
          </a:p>
          <a:p>
            <a:r>
              <a:rPr lang="en-GB" sz="1600" b="1" dirty="0"/>
              <a:t>George</a:t>
            </a:r>
            <a:r>
              <a:rPr lang="en-GB" sz="1600" dirty="0"/>
              <a:t>	You should be saying </a:t>
            </a:r>
          </a:p>
          <a:p>
            <a:r>
              <a:rPr lang="en-GB" sz="1600" b="1" dirty="0"/>
              <a:t>Tina</a:t>
            </a:r>
            <a:r>
              <a:rPr lang="en-GB" sz="1600" dirty="0"/>
              <a:t>		Like she could be thinking to say to Robert, she could be saying 'Do you know where's</a:t>
            </a:r>
          </a:p>
          <a:p>
            <a:r>
              <a:rPr lang="en-GB" sz="1600" dirty="0"/>
              <a:t>		 my money?’ ‘Do you know anything about my money going missing?’</a:t>
            </a:r>
          </a:p>
          <a:p>
            <a:r>
              <a:rPr lang="en-GB" sz="1600" b="1" dirty="0"/>
              <a:t>George</a:t>
            </a:r>
            <a:r>
              <a:rPr lang="en-GB" sz="1600" dirty="0"/>
              <a:t>	</a:t>
            </a:r>
            <a:r>
              <a:rPr lang="en-GB" sz="1600" dirty="0">
                <a:ln>
                  <a:solidFill>
                    <a:srgbClr val="FF0000"/>
                  </a:solidFill>
                </a:ln>
              </a:rPr>
              <a:t>Yeah, what, yeah that's good.</a:t>
            </a:r>
            <a:r>
              <a:rPr lang="en-GB" sz="1600" dirty="0"/>
              <a:t> When she's thinking </a:t>
            </a:r>
            <a:r>
              <a:rPr lang="en-GB" sz="1600" dirty="0" err="1"/>
              <a:t>i</a:t>
            </a:r>
            <a:r>
              <a:rPr lang="en-GB" sz="1600" dirty="0"/>
              <a:t> think she should be thinking 'Oh</a:t>
            </a:r>
          </a:p>
          <a:p>
            <a:r>
              <a:rPr lang="en-GB" sz="1600" dirty="0"/>
              <a:t>		my money's gone missing and its definitely Robert.</a:t>
            </a:r>
          </a:p>
          <a:p>
            <a:r>
              <a:rPr lang="en-GB" sz="1600" b="1" dirty="0"/>
              <a:t>Tina</a:t>
            </a:r>
            <a:r>
              <a:rPr lang="en-GB" sz="1600" dirty="0"/>
              <a:t>		Yeah</a:t>
            </a:r>
          </a:p>
          <a:p>
            <a:r>
              <a:rPr lang="en-GB" sz="1600" b="1" dirty="0"/>
              <a:t>Sophie</a:t>
            </a:r>
            <a:r>
              <a:rPr lang="en-GB" sz="1600" dirty="0"/>
              <a:t>	</a:t>
            </a:r>
            <a:r>
              <a:rPr lang="en-GB" sz="1600" dirty="0">
                <a:ln>
                  <a:solidFill>
                    <a:srgbClr val="FF0000"/>
                  </a:solidFill>
                </a:ln>
              </a:rPr>
              <a:t>No '</a:t>
            </a:r>
            <a:r>
              <a:rPr lang="en-GB" sz="1600" dirty="0" err="1">
                <a:ln>
                  <a:solidFill>
                    <a:srgbClr val="FF0000"/>
                  </a:solidFill>
                </a:ln>
              </a:rPr>
              <a:t>cos</a:t>
            </a:r>
            <a:r>
              <a:rPr lang="en-GB" sz="1600" dirty="0"/>
              <a:t> she's </a:t>
            </a:r>
            <a:r>
              <a:rPr lang="en-GB" sz="1600" i="1" dirty="0"/>
              <a:t>saying it to him isn't she? </a:t>
            </a:r>
            <a:endParaRPr lang="en-GB" sz="1600" dirty="0"/>
          </a:p>
          <a:p>
            <a:r>
              <a:rPr lang="en-GB" sz="1600" b="1" dirty="0"/>
              <a:t>Tina</a:t>
            </a:r>
            <a:r>
              <a:rPr lang="en-GB" sz="1600" dirty="0"/>
              <a:t>		No she's thinking at the moment.</a:t>
            </a:r>
          </a:p>
          <a:p>
            <a:r>
              <a:rPr lang="en-US" sz="1600" dirty="0"/>
              <a:t> </a:t>
            </a:r>
            <a:endParaRPr lang="en-GB" sz="1600" dirty="0"/>
          </a:p>
        </p:txBody>
      </p:sp>
      <p:sp>
        <p:nvSpPr>
          <p:cNvPr id="6" name="TextBox 5"/>
          <p:cNvSpPr txBox="1"/>
          <p:nvPr/>
        </p:nvSpPr>
        <p:spPr>
          <a:xfrm>
            <a:off x="7416800" y="6291907"/>
            <a:ext cx="1520518" cy="461665"/>
          </a:xfrm>
          <a:prstGeom prst="rect">
            <a:avLst/>
          </a:prstGeom>
          <a:noFill/>
        </p:spPr>
        <p:txBody>
          <a:bodyPr wrap="none" rtlCol="0">
            <a:spAutoFit/>
          </a:bodyPr>
          <a:lstStyle/>
          <a:p>
            <a:r>
              <a:rPr lang="en-US" sz="2400" b="1">
                <a:ln>
                  <a:solidFill>
                    <a:srgbClr val="0000FF"/>
                  </a:solidFill>
                </a:ln>
              </a:rPr>
              <a:t>Evaluation</a:t>
            </a:r>
          </a:p>
        </p:txBody>
      </p:sp>
      <p:sp>
        <p:nvSpPr>
          <p:cNvPr id="7" name="TextBox 6"/>
          <p:cNvSpPr txBox="1"/>
          <p:nvPr/>
        </p:nvSpPr>
        <p:spPr>
          <a:xfrm>
            <a:off x="5638800" y="6291907"/>
            <a:ext cx="1433505" cy="461665"/>
          </a:xfrm>
          <a:prstGeom prst="rect">
            <a:avLst/>
          </a:prstGeom>
          <a:noFill/>
        </p:spPr>
        <p:txBody>
          <a:bodyPr wrap="none" rtlCol="0">
            <a:spAutoFit/>
          </a:bodyPr>
          <a:lstStyle/>
          <a:p>
            <a:r>
              <a:rPr lang="en-US" sz="2400" b="1">
                <a:ln>
                  <a:solidFill>
                    <a:srgbClr val="0000FF"/>
                  </a:solidFill>
                </a:ln>
              </a:rPr>
              <a:t>Challenge</a:t>
            </a:r>
          </a:p>
        </p:txBody>
      </p:sp>
      <p:sp>
        <p:nvSpPr>
          <p:cNvPr id="8" name="TextBox 7"/>
          <p:cNvSpPr txBox="1"/>
          <p:nvPr/>
        </p:nvSpPr>
        <p:spPr>
          <a:xfrm>
            <a:off x="6565363" y="5941367"/>
            <a:ext cx="2426115" cy="461665"/>
          </a:xfrm>
          <a:prstGeom prst="rect">
            <a:avLst/>
          </a:prstGeom>
          <a:noFill/>
        </p:spPr>
        <p:txBody>
          <a:bodyPr wrap="none" rtlCol="0">
            <a:spAutoFit/>
          </a:bodyPr>
          <a:lstStyle/>
          <a:p>
            <a:r>
              <a:rPr lang="en-US" sz="2400" b="1" dirty="0">
                <a:ln>
                  <a:solidFill>
                    <a:srgbClr val="0000FF"/>
                  </a:solidFill>
                </a:ln>
              </a:rPr>
              <a:t>Explicit reasoning</a:t>
            </a:r>
          </a:p>
        </p:txBody>
      </p:sp>
      <p:sp>
        <p:nvSpPr>
          <p:cNvPr id="9" name="Title 1"/>
          <p:cNvSpPr txBox="1">
            <a:spLocks/>
          </p:cNvSpPr>
          <p:nvPr/>
        </p:nvSpPr>
        <p:spPr>
          <a:xfrm>
            <a:off x="457200" y="274638"/>
            <a:ext cx="8229600" cy="7718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Example from Mercer </a:t>
            </a:r>
            <a:r>
              <a:rPr lang="en-US" sz="2600" dirty="0" smtClean="0"/>
              <a:t>(classroom discussion)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049" y="2464212"/>
            <a:ext cx="184666" cy="369332"/>
          </a:xfrm>
          <a:prstGeom prst="rect">
            <a:avLst/>
          </a:prstGeom>
          <a:noFill/>
        </p:spPr>
        <p:txBody>
          <a:bodyPr wrap="none" rtlCol="0">
            <a:spAutoFit/>
          </a:bodyPr>
          <a:lstStyle/>
          <a:p>
            <a:r>
              <a:rPr lang="en-US"/>
              <a:t>   </a:t>
            </a:r>
          </a:p>
        </p:txBody>
      </p:sp>
      <p:graphicFrame>
        <p:nvGraphicFramePr>
          <p:cNvPr id="6" name="Table 5"/>
          <p:cNvGraphicFramePr>
            <a:graphicFrameLocks noGrp="1"/>
          </p:cNvGraphicFramePr>
          <p:nvPr>
            <p:extLst>
              <p:ext uri="{D42A27DB-BD31-4B8C-83A1-F6EECF244321}">
                <p14:modId xmlns:p14="http://schemas.microsoft.com/office/powerpoint/2010/main" val="1182422819"/>
              </p:ext>
            </p:extLst>
          </p:nvPr>
        </p:nvGraphicFramePr>
        <p:xfrm>
          <a:off x="536574" y="1635125"/>
          <a:ext cx="8150225" cy="4480560"/>
        </p:xfrm>
        <a:graphic>
          <a:graphicData uri="http://schemas.openxmlformats.org/drawingml/2006/table">
            <a:tbl>
              <a:tblPr firstRow="1" bandRow="1">
                <a:tableStyleId>{5C22544A-7EE6-4342-B048-85BDC9FD1C3A}</a:tableStyleId>
              </a:tblPr>
              <a:tblGrid>
                <a:gridCol w="3228743"/>
                <a:gridCol w="4921482"/>
              </a:tblGrid>
              <a:tr h="453015">
                <a:tc>
                  <a:txBody>
                    <a:bodyPr/>
                    <a:lstStyle/>
                    <a:p>
                      <a:pPr>
                        <a:spcAft>
                          <a:spcPts val="0"/>
                        </a:spcAft>
                      </a:pPr>
                      <a:r>
                        <a:rPr lang="en-GB" sz="2400" dirty="0">
                          <a:latin typeface="Calibri"/>
                          <a:ea typeface="Cambria"/>
                          <a:cs typeface="Calibri"/>
                        </a:rPr>
                        <a:t>Category</a:t>
                      </a:r>
                    </a:p>
                  </a:txBody>
                  <a:tcPr marL="68580" marR="68580" marT="0" marB="0"/>
                </a:tc>
                <a:tc>
                  <a:txBody>
                    <a:bodyPr/>
                    <a:lstStyle/>
                    <a:p>
                      <a:r>
                        <a:rPr lang="en-US" sz="2400" dirty="0"/>
                        <a:t>Indicator</a:t>
                      </a:r>
                    </a:p>
                  </a:txBody>
                  <a:tcPr/>
                </a:tc>
              </a:tr>
              <a:tr h="453015">
                <a:tc>
                  <a:txBody>
                    <a:bodyPr/>
                    <a:lstStyle/>
                    <a:p>
                      <a:pPr>
                        <a:spcAft>
                          <a:spcPts val="0"/>
                        </a:spcAft>
                      </a:pPr>
                      <a:r>
                        <a:rPr lang="en-US" sz="2400">
                          <a:latin typeface="Calibri"/>
                          <a:ea typeface="Cambria"/>
                          <a:cs typeface="Calibri"/>
                        </a:rPr>
                        <a:t>Challenge</a:t>
                      </a:r>
                      <a:endParaRPr lang="en-GB" sz="2400">
                        <a:latin typeface="Calibri"/>
                        <a:ea typeface="Cambria"/>
                        <a:cs typeface="Calibri"/>
                      </a:endParaRPr>
                    </a:p>
                  </a:txBody>
                  <a:tcPr marL="68580" marR="68580" marT="0" marB="0"/>
                </a:tc>
                <a:tc>
                  <a:txBody>
                    <a:bodyPr/>
                    <a:lstStyle/>
                    <a:p>
                      <a:r>
                        <a:rPr lang="en-US" sz="2400"/>
                        <a:t>But if,</a:t>
                      </a:r>
                      <a:r>
                        <a:rPr lang="en-US" sz="2400" baseline="0"/>
                        <a:t> have to respond, </a:t>
                      </a:r>
                      <a:r>
                        <a:rPr lang="en-US" sz="2400"/>
                        <a:t>my view</a:t>
                      </a:r>
                    </a:p>
                  </a:txBody>
                  <a:tcPr/>
                </a:tc>
              </a:tr>
              <a:tr h="453015">
                <a:tc>
                  <a:txBody>
                    <a:bodyPr/>
                    <a:lstStyle/>
                    <a:p>
                      <a:pPr>
                        <a:spcAft>
                          <a:spcPts val="0"/>
                        </a:spcAft>
                      </a:pPr>
                      <a:r>
                        <a:rPr lang="en-US" sz="2400">
                          <a:latin typeface="Calibri"/>
                          <a:ea typeface="Cambria"/>
                          <a:cs typeface="Calibri"/>
                        </a:rPr>
                        <a:t>Critique</a:t>
                      </a:r>
                      <a:endParaRPr lang="en-GB" sz="2400">
                        <a:latin typeface="Calibri"/>
                        <a:ea typeface="Cambria"/>
                        <a:cs typeface="Calibri"/>
                      </a:endParaRPr>
                    </a:p>
                  </a:txBody>
                  <a:tcPr marL="68580" marR="68580" marT="0" marB="0"/>
                </a:tc>
                <a:tc>
                  <a:txBody>
                    <a:bodyPr/>
                    <a:lstStyle/>
                    <a:p>
                      <a:r>
                        <a:rPr lang="en-US" sz="2400"/>
                        <a:t>However, I’m not sure, maybe</a:t>
                      </a:r>
                    </a:p>
                  </a:txBody>
                  <a:tcPr/>
                </a:tc>
              </a:tr>
              <a:tr h="453015">
                <a:tc>
                  <a:txBody>
                    <a:bodyPr/>
                    <a:lstStyle/>
                    <a:p>
                      <a:pPr>
                        <a:spcAft>
                          <a:spcPts val="0"/>
                        </a:spcAft>
                      </a:pPr>
                      <a:r>
                        <a:rPr lang="en-US" sz="2400">
                          <a:latin typeface="Calibri"/>
                          <a:ea typeface="Cambria"/>
                          <a:cs typeface="Calibri"/>
                        </a:rPr>
                        <a:t>Discussion of resources</a:t>
                      </a:r>
                      <a:endParaRPr lang="en-GB" sz="2400">
                        <a:latin typeface="Calibri"/>
                        <a:ea typeface="Cambria"/>
                        <a:cs typeface="Calibri"/>
                      </a:endParaRPr>
                    </a:p>
                  </a:txBody>
                  <a:tcPr marL="68580" marR="68580" marT="0" marB="0"/>
                </a:tc>
                <a:tc>
                  <a:txBody>
                    <a:bodyPr/>
                    <a:lstStyle/>
                    <a:p>
                      <a:r>
                        <a:rPr lang="en-US" sz="2400"/>
                        <a:t>Have</a:t>
                      </a:r>
                      <a:r>
                        <a:rPr lang="en-US" sz="2400" baseline="0"/>
                        <a:t> you read, m</a:t>
                      </a:r>
                      <a:r>
                        <a:rPr lang="en-US" sz="2400"/>
                        <a:t>ore links</a:t>
                      </a:r>
                    </a:p>
                  </a:txBody>
                  <a:tcPr/>
                </a:tc>
              </a:tr>
              <a:tr h="453015">
                <a:tc>
                  <a:txBody>
                    <a:bodyPr/>
                    <a:lstStyle/>
                    <a:p>
                      <a:pPr>
                        <a:spcAft>
                          <a:spcPts val="0"/>
                        </a:spcAft>
                      </a:pPr>
                      <a:r>
                        <a:rPr lang="en-GB" sz="2400">
                          <a:latin typeface="Calibri"/>
                          <a:ea typeface="Cambria"/>
                          <a:cs typeface="Calibri"/>
                        </a:rPr>
                        <a:t>Evaluation</a:t>
                      </a:r>
                    </a:p>
                  </a:txBody>
                  <a:tcPr marL="68580" marR="68580" marT="0" marB="0"/>
                </a:tc>
                <a:tc>
                  <a:txBody>
                    <a:bodyPr/>
                    <a:lstStyle/>
                    <a:p>
                      <a:r>
                        <a:rPr lang="en-US" sz="2400" dirty="0"/>
                        <a:t>Good example, good point</a:t>
                      </a:r>
                    </a:p>
                  </a:txBody>
                  <a:tcPr/>
                </a:tc>
              </a:tr>
              <a:tr h="453015">
                <a:tc>
                  <a:txBody>
                    <a:bodyPr/>
                    <a:lstStyle/>
                    <a:p>
                      <a:pPr>
                        <a:spcAft>
                          <a:spcPts val="0"/>
                        </a:spcAft>
                      </a:pPr>
                      <a:r>
                        <a:rPr lang="en-US" sz="2400">
                          <a:latin typeface="Calibri"/>
                          <a:ea typeface="Cambria"/>
                          <a:cs typeface="Calibri"/>
                        </a:rPr>
                        <a:t>Explanation</a:t>
                      </a:r>
                      <a:endParaRPr lang="en-GB" sz="2400">
                        <a:latin typeface="Calibri"/>
                        <a:ea typeface="Cambria"/>
                        <a:cs typeface="Calibri"/>
                      </a:endParaRPr>
                    </a:p>
                  </a:txBody>
                  <a:tcPr marL="68580" marR="68580" marT="0" marB="0"/>
                </a:tc>
                <a:tc>
                  <a:txBody>
                    <a:bodyPr/>
                    <a:lstStyle/>
                    <a:p>
                      <a:r>
                        <a:rPr lang="en-US" sz="2400" dirty="0"/>
                        <a:t>Means that, our goals</a:t>
                      </a:r>
                    </a:p>
                  </a:txBody>
                  <a:tcPr/>
                </a:tc>
              </a:tr>
              <a:tr h="453015">
                <a:tc>
                  <a:txBody>
                    <a:bodyPr/>
                    <a:lstStyle/>
                    <a:p>
                      <a:pPr>
                        <a:spcAft>
                          <a:spcPts val="0"/>
                        </a:spcAft>
                      </a:pPr>
                      <a:r>
                        <a:rPr lang="en-US" sz="2400">
                          <a:latin typeface="Calibri"/>
                          <a:ea typeface="Cambria"/>
                          <a:cs typeface="Calibri"/>
                        </a:rPr>
                        <a:t>Explicit reasoning</a:t>
                      </a:r>
                      <a:endParaRPr lang="en-GB" sz="2400">
                        <a:latin typeface="Calibri"/>
                        <a:ea typeface="Cambria"/>
                        <a:cs typeface="Calibri"/>
                      </a:endParaRPr>
                    </a:p>
                  </a:txBody>
                  <a:tcPr marL="68580" marR="68580" marT="0" marB="0"/>
                </a:tc>
                <a:tc>
                  <a:txBody>
                    <a:bodyPr/>
                    <a:lstStyle/>
                    <a:p>
                      <a:r>
                        <a:rPr lang="en-US" sz="2400" dirty="0"/>
                        <a:t>Next step, relates to, that’s why</a:t>
                      </a:r>
                    </a:p>
                  </a:txBody>
                  <a:tcPr/>
                </a:tc>
              </a:tr>
              <a:tr h="453015">
                <a:tc>
                  <a:txBody>
                    <a:bodyPr/>
                    <a:lstStyle/>
                    <a:p>
                      <a:pPr>
                        <a:spcAft>
                          <a:spcPts val="0"/>
                        </a:spcAft>
                      </a:pPr>
                      <a:r>
                        <a:rPr lang="en-US" sz="2400">
                          <a:latin typeface="Calibri"/>
                          <a:ea typeface="Cambria"/>
                          <a:cs typeface="Calibri"/>
                        </a:rPr>
                        <a:t>Justification</a:t>
                      </a:r>
                      <a:endParaRPr lang="en-GB" sz="2400">
                        <a:latin typeface="Calibri"/>
                        <a:ea typeface="Cambria"/>
                        <a:cs typeface="Calibri"/>
                      </a:endParaRPr>
                    </a:p>
                  </a:txBody>
                  <a:tcPr marL="68580" marR="68580" marT="0" marB="0"/>
                </a:tc>
                <a:tc>
                  <a:txBody>
                    <a:bodyPr/>
                    <a:lstStyle/>
                    <a:p>
                      <a:r>
                        <a:rPr lang="en-US" sz="2400" dirty="0"/>
                        <a:t>I mean, we learned, we observed</a:t>
                      </a:r>
                    </a:p>
                  </a:txBody>
                  <a:tcPr/>
                </a:tc>
              </a:tr>
              <a:tr h="744682">
                <a:tc>
                  <a:txBody>
                    <a:bodyPr/>
                    <a:lstStyle/>
                    <a:p>
                      <a:pPr>
                        <a:spcAft>
                          <a:spcPts val="0"/>
                        </a:spcAft>
                      </a:pPr>
                      <a:r>
                        <a:rPr lang="en-US" sz="2400">
                          <a:latin typeface="Calibri"/>
                          <a:ea typeface="Cambria"/>
                          <a:cs typeface="Calibri"/>
                        </a:rPr>
                        <a:t>Reflections of </a:t>
                      </a:r>
                      <a:br>
                        <a:rPr lang="en-US" sz="2400">
                          <a:latin typeface="Calibri"/>
                          <a:ea typeface="Cambria"/>
                          <a:cs typeface="Calibri"/>
                        </a:rPr>
                      </a:br>
                      <a:r>
                        <a:rPr lang="en-US" sz="2400">
                          <a:latin typeface="Calibri"/>
                          <a:ea typeface="Cambria"/>
                          <a:cs typeface="Calibri"/>
                        </a:rPr>
                        <a:t>perspectives of others</a:t>
                      </a:r>
                      <a:endParaRPr lang="en-GB" sz="2400">
                        <a:latin typeface="Calibri"/>
                        <a:ea typeface="Cambria"/>
                        <a:cs typeface="Calibri"/>
                      </a:endParaRPr>
                    </a:p>
                  </a:txBody>
                  <a:tcPr marL="68580" marR="68580" marT="0" marB="0"/>
                </a:tc>
                <a:tc>
                  <a:txBody>
                    <a:bodyPr/>
                    <a:lstStyle/>
                    <a:p>
                      <a:r>
                        <a:rPr lang="en-US" sz="2400" dirty="0"/>
                        <a:t>Agree, here is another, makes the point, take your point, your view</a:t>
                      </a:r>
                    </a:p>
                  </a:txBody>
                  <a:tcPr/>
                </a:tc>
              </a:tr>
            </a:tbl>
          </a:graphicData>
        </a:graphic>
      </p:graphicFrame>
      <p:sp>
        <p:nvSpPr>
          <p:cNvPr id="7" name="Title 1"/>
          <p:cNvSpPr txBox="1">
            <a:spLocks/>
          </p:cNvSpPr>
          <p:nvPr/>
        </p:nvSpPr>
        <p:spPr>
          <a:xfrm>
            <a:off x="457200" y="274638"/>
            <a:ext cx="8229600" cy="7718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dirty="0" smtClean="0"/>
              <a:t>Indicators of exploratory talk?</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2579</TotalTime>
  <Words>3318</Words>
  <Application>Microsoft Macintosh PowerPoint</Application>
  <PresentationFormat>On-screen Show (4:3)</PresentationFormat>
  <Paragraphs>392</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Hours of material…can LA help spot the critical, knowledge-building discourse?...</vt:lpstr>
      <vt:lpstr>How many points in the webinar triggered learning/knowledge-building?</vt:lpstr>
      <vt:lpstr>Data source: OU online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sophisticated discourse analysis on longer texts</vt:lpstr>
      <vt:lpstr>PowerPoint Presentation</vt:lpstr>
      <vt:lpstr>PowerPoint Presentation</vt:lpstr>
    </vt:vector>
  </TitlesOfParts>
  <Company>KMi, 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Ferguson</dc:creator>
  <cp:lastModifiedBy>SBS</cp:lastModifiedBy>
  <cp:revision>62</cp:revision>
  <cp:lastPrinted>2011-03-01T14:28:49Z</cp:lastPrinted>
  <dcterms:created xsi:type="dcterms:W3CDTF">2010-10-12T08:07:00Z</dcterms:created>
  <dcterms:modified xsi:type="dcterms:W3CDTF">2011-03-01T18:12:24Z</dcterms:modified>
</cp:coreProperties>
</file>