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84" r:id="rId2"/>
    <p:sldMasterId id="2147483696" r:id="rId3"/>
  </p:sldMasterIdLst>
  <p:notesMasterIdLst>
    <p:notesMasterId r:id="rId96"/>
  </p:notesMasterIdLst>
  <p:handoutMasterIdLst>
    <p:handoutMasterId r:id="rId97"/>
  </p:handoutMasterIdLst>
  <p:sldIdLst>
    <p:sldId id="469" r:id="rId4"/>
    <p:sldId id="385" r:id="rId5"/>
    <p:sldId id="336" r:id="rId6"/>
    <p:sldId id="337" r:id="rId7"/>
    <p:sldId id="339" r:id="rId8"/>
    <p:sldId id="342" r:id="rId9"/>
    <p:sldId id="375" r:id="rId10"/>
    <p:sldId id="338" r:id="rId11"/>
    <p:sldId id="462" r:id="rId12"/>
    <p:sldId id="258" r:id="rId13"/>
    <p:sldId id="463" r:id="rId14"/>
    <p:sldId id="259" r:id="rId15"/>
    <p:sldId id="340" r:id="rId16"/>
    <p:sldId id="427" r:id="rId17"/>
    <p:sldId id="387" r:id="rId18"/>
    <p:sldId id="428" r:id="rId19"/>
    <p:sldId id="388" r:id="rId20"/>
    <p:sldId id="424" r:id="rId21"/>
    <p:sldId id="425" r:id="rId22"/>
    <p:sldId id="426" r:id="rId23"/>
    <p:sldId id="405" r:id="rId24"/>
    <p:sldId id="381" r:id="rId25"/>
    <p:sldId id="406" r:id="rId26"/>
    <p:sldId id="459" r:id="rId27"/>
    <p:sldId id="460" r:id="rId28"/>
    <p:sldId id="461" r:id="rId29"/>
    <p:sldId id="364" r:id="rId30"/>
    <p:sldId id="414" r:id="rId31"/>
    <p:sldId id="415" r:id="rId32"/>
    <p:sldId id="257" r:id="rId33"/>
    <p:sldId id="446" r:id="rId34"/>
    <p:sldId id="341" r:id="rId35"/>
    <p:sldId id="260" r:id="rId36"/>
    <p:sldId id="262" r:id="rId37"/>
    <p:sldId id="261" r:id="rId38"/>
    <p:sldId id="264" r:id="rId39"/>
    <p:sldId id="402" r:id="rId40"/>
    <p:sldId id="263" r:id="rId41"/>
    <p:sldId id="351" r:id="rId42"/>
    <p:sldId id="354" r:id="rId43"/>
    <p:sldId id="413" r:id="rId44"/>
    <p:sldId id="355" r:id="rId45"/>
    <p:sldId id="456" r:id="rId46"/>
    <p:sldId id="455" r:id="rId47"/>
    <p:sldId id="457" r:id="rId48"/>
    <p:sldId id="458" r:id="rId49"/>
    <p:sldId id="265" r:id="rId50"/>
    <p:sldId id="349" r:id="rId51"/>
    <p:sldId id="350" r:id="rId52"/>
    <p:sldId id="348" r:id="rId53"/>
    <p:sldId id="357" r:id="rId54"/>
    <p:sldId id="311" r:id="rId55"/>
    <p:sldId id="430" r:id="rId56"/>
    <p:sldId id="372" r:id="rId57"/>
    <p:sldId id="376" r:id="rId58"/>
    <p:sldId id="322" r:id="rId59"/>
    <p:sldId id="321" r:id="rId60"/>
    <p:sldId id="326" r:id="rId61"/>
    <p:sldId id="436" r:id="rId62"/>
    <p:sldId id="437" r:id="rId63"/>
    <p:sldId id="327" r:id="rId64"/>
    <p:sldId id="328" r:id="rId65"/>
    <p:sldId id="332" r:id="rId66"/>
    <p:sldId id="329" r:id="rId67"/>
    <p:sldId id="435" r:id="rId68"/>
    <p:sldId id="438" r:id="rId69"/>
    <p:sldId id="317" r:id="rId70"/>
    <p:sldId id="318" r:id="rId71"/>
    <p:sldId id="319" r:id="rId72"/>
    <p:sldId id="273" r:id="rId73"/>
    <p:sldId id="439" r:id="rId74"/>
    <p:sldId id="440" r:id="rId75"/>
    <p:sldId id="280" r:id="rId76"/>
    <p:sldId id="275" r:id="rId77"/>
    <p:sldId id="412" r:id="rId78"/>
    <p:sldId id="448" r:id="rId79"/>
    <p:sldId id="450" r:id="rId80"/>
    <p:sldId id="451" r:id="rId81"/>
    <p:sldId id="452" r:id="rId82"/>
    <p:sldId id="453" r:id="rId83"/>
    <p:sldId id="454" r:id="rId84"/>
    <p:sldId id="449" r:id="rId85"/>
    <p:sldId id="346" r:id="rId86"/>
    <p:sldId id="417" r:id="rId87"/>
    <p:sldId id="468" r:id="rId88"/>
    <p:sldId id="467" r:id="rId89"/>
    <p:sldId id="466" r:id="rId90"/>
    <p:sldId id="429" r:id="rId91"/>
    <p:sldId id="416" r:id="rId92"/>
    <p:sldId id="379" r:id="rId93"/>
    <p:sldId id="411" r:id="rId94"/>
    <p:sldId id="432" r:id="rId95"/>
  </p:sldIdLst>
  <p:sldSz cx="9144000" cy="6858000" type="screen4x3"/>
  <p:notesSz cx="9918700" cy="6807200"/>
  <p:defaultTextStyle>
    <a:defPPr>
      <a:defRPr lang="en-US"/>
    </a:defPPr>
    <a:lvl1pPr algn="l" rtl="0" fontAlgn="base">
      <a:spcBef>
        <a:spcPct val="0"/>
      </a:spcBef>
      <a:spcAft>
        <a:spcPct val="0"/>
      </a:spcAft>
      <a:defRPr sz="3600" b="1" kern="1200">
        <a:solidFill>
          <a:schemeClr val="tx1"/>
        </a:solidFill>
        <a:latin typeface="Arial" charset="0"/>
        <a:ea typeface="ＭＳ Ｐゴシック" charset="-128"/>
        <a:cs typeface="ＭＳ Ｐゴシック" charset="-128"/>
      </a:defRPr>
    </a:lvl1pPr>
    <a:lvl2pPr marL="456952" algn="l" rtl="0" fontAlgn="base">
      <a:spcBef>
        <a:spcPct val="0"/>
      </a:spcBef>
      <a:spcAft>
        <a:spcPct val="0"/>
      </a:spcAft>
      <a:defRPr sz="3600" b="1" kern="1200">
        <a:solidFill>
          <a:schemeClr val="tx1"/>
        </a:solidFill>
        <a:latin typeface="Arial" charset="0"/>
        <a:ea typeface="ＭＳ Ｐゴシック" charset="-128"/>
        <a:cs typeface="ＭＳ Ｐゴシック" charset="-128"/>
      </a:defRPr>
    </a:lvl2pPr>
    <a:lvl3pPr marL="913904" algn="l" rtl="0" fontAlgn="base">
      <a:spcBef>
        <a:spcPct val="0"/>
      </a:spcBef>
      <a:spcAft>
        <a:spcPct val="0"/>
      </a:spcAft>
      <a:defRPr sz="3600" b="1" kern="1200">
        <a:solidFill>
          <a:schemeClr val="tx1"/>
        </a:solidFill>
        <a:latin typeface="Arial" charset="0"/>
        <a:ea typeface="ＭＳ Ｐゴシック" charset="-128"/>
        <a:cs typeface="ＭＳ Ｐゴシック" charset="-128"/>
      </a:defRPr>
    </a:lvl3pPr>
    <a:lvl4pPr marL="1370855" algn="l" rtl="0" fontAlgn="base">
      <a:spcBef>
        <a:spcPct val="0"/>
      </a:spcBef>
      <a:spcAft>
        <a:spcPct val="0"/>
      </a:spcAft>
      <a:defRPr sz="3600" b="1" kern="1200">
        <a:solidFill>
          <a:schemeClr val="tx1"/>
        </a:solidFill>
        <a:latin typeface="Arial" charset="0"/>
        <a:ea typeface="ＭＳ Ｐゴシック" charset="-128"/>
        <a:cs typeface="ＭＳ Ｐゴシック" charset="-128"/>
      </a:defRPr>
    </a:lvl4pPr>
    <a:lvl5pPr marL="1827807" algn="l" rtl="0" fontAlgn="base">
      <a:spcBef>
        <a:spcPct val="0"/>
      </a:spcBef>
      <a:spcAft>
        <a:spcPct val="0"/>
      </a:spcAft>
      <a:defRPr sz="3600" b="1" kern="1200">
        <a:solidFill>
          <a:schemeClr val="tx1"/>
        </a:solidFill>
        <a:latin typeface="Arial" charset="0"/>
        <a:ea typeface="ＭＳ Ｐゴシック" charset="-128"/>
        <a:cs typeface="ＭＳ Ｐゴシック" charset="-128"/>
      </a:defRPr>
    </a:lvl5pPr>
    <a:lvl6pPr marL="2284758" algn="l" defTabSz="456952" rtl="0" eaLnBrk="1" latinLnBrk="0" hangingPunct="1">
      <a:defRPr sz="3600" b="1" kern="1200">
        <a:solidFill>
          <a:schemeClr val="tx1"/>
        </a:solidFill>
        <a:latin typeface="Arial" charset="0"/>
        <a:ea typeface="ＭＳ Ｐゴシック" charset="-128"/>
        <a:cs typeface="ＭＳ Ｐゴシック" charset="-128"/>
      </a:defRPr>
    </a:lvl6pPr>
    <a:lvl7pPr marL="2741712" algn="l" defTabSz="456952" rtl="0" eaLnBrk="1" latinLnBrk="0" hangingPunct="1">
      <a:defRPr sz="3600" b="1" kern="1200">
        <a:solidFill>
          <a:schemeClr val="tx1"/>
        </a:solidFill>
        <a:latin typeface="Arial" charset="0"/>
        <a:ea typeface="ＭＳ Ｐゴシック" charset="-128"/>
        <a:cs typeface="ＭＳ Ｐゴシック" charset="-128"/>
      </a:defRPr>
    </a:lvl7pPr>
    <a:lvl8pPr marL="3198662" algn="l" defTabSz="456952" rtl="0" eaLnBrk="1" latinLnBrk="0" hangingPunct="1">
      <a:defRPr sz="3600" b="1" kern="1200">
        <a:solidFill>
          <a:schemeClr val="tx1"/>
        </a:solidFill>
        <a:latin typeface="Arial" charset="0"/>
        <a:ea typeface="ＭＳ Ｐゴシック" charset="-128"/>
        <a:cs typeface="ＭＳ Ｐゴシック" charset="-128"/>
      </a:defRPr>
    </a:lvl8pPr>
    <a:lvl9pPr marL="3655613" algn="l" defTabSz="456952" rtl="0" eaLnBrk="1" latinLnBrk="0" hangingPunct="1">
      <a:defRPr sz="3600" b="1"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970CD"/>
    <a:srgbClr val="F918AE"/>
    <a:srgbClr val="8BDFD2"/>
    <a:srgbClr val="FFFFFF"/>
    <a:srgbClr val="FFF8F1"/>
    <a:srgbClr val="FFD710"/>
    <a:srgbClr val="0C1AB8"/>
    <a:srgbClr val="000000"/>
    <a:srgbClr val="F5DF11"/>
    <a:srgbClr val="FFD2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182" autoAdjust="0"/>
    <p:restoredTop sz="98323" autoAdjust="0"/>
  </p:normalViewPr>
  <p:slideViewPr>
    <p:cSldViewPr>
      <p:cViewPr varScale="1">
        <p:scale>
          <a:sx n="110" d="100"/>
          <a:sy n="110" d="100"/>
        </p:scale>
        <p:origin x="-1344" y="-9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p:scale>
        <a:sx n="80" d="100"/>
        <a:sy n="80" d="100"/>
      </p:scale>
      <p:origin x="0" y="0"/>
    </p:cViewPr>
  </p:sorterViewPr>
  <p:notesViewPr>
    <p:cSldViewPr>
      <p:cViewPr>
        <p:scale>
          <a:sx n="100" d="100"/>
          <a:sy n="100" d="100"/>
        </p:scale>
        <p:origin x="-882" y="-72"/>
      </p:cViewPr>
      <p:guideLst>
        <p:guide orient="horz" pos="2144"/>
        <p:guide pos="3124"/>
      </p:guideLst>
    </p:cSldViewPr>
  </p:notes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theme" Target="theme/theme1.xml"/><Relationship Id="rId10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90" Type="http://schemas.openxmlformats.org/officeDocument/2006/relationships/slide" Target="slides/slide87.xml"/><Relationship Id="rId91" Type="http://schemas.openxmlformats.org/officeDocument/2006/relationships/slide" Target="slides/slide88.xml"/><Relationship Id="rId92" Type="http://schemas.openxmlformats.org/officeDocument/2006/relationships/slide" Target="slides/slide89.xml"/><Relationship Id="rId93" Type="http://schemas.openxmlformats.org/officeDocument/2006/relationships/slide" Target="slides/slide90.xml"/><Relationship Id="rId94" Type="http://schemas.openxmlformats.org/officeDocument/2006/relationships/slide" Target="slides/slide91.xml"/><Relationship Id="rId95" Type="http://schemas.openxmlformats.org/officeDocument/2006/relationships/slide" Target="slides/slide92.xml"/><Relationship Id="rId96" Type="http://schemas.openxmlformats.org/officeDocument/2006/relationships/notesMaster" Target="notesMasters/notesMaster1.xml"/><Relationship Id="rId97" Type="http://schemas.openxmlformats.org/officeDocument/2006/relationships/handoutMaster" Target="handoutMasters/handoutMaster1.xml"/><Relationship Id="rId98" Type="http://schemas.openxmlformats.org/officeDocument/2006/relationships/printerSettings" Target="printerSettings/printerSettings1.bin"/><Relationship Id="rId99" Type="http://schemas.openxmlformats.org/officeDocument/2006/relationships/presProps" Target="presProp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100" Type="http://schemas.openxmlformats.org/officeDocument/2006/relationships/viewProps" Target="viewProps.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slide" Target="slides/slide80.xml"/><Relationship Id="rId84" Type="http://schemas.openxmlformats.org/officeDocument/2006/relationships/slide" Target="slides/slide81.xml"/><Relationship Id="rId85" Type="http://schemas.openxmlformats.org/officeDocument/2006/relationships/slide" Target="slides/slide82.xml"/><Relationship Id="rId86" Type="http://schemas.openxmlformats.org/officeDocument/2006/relationships/slide" Target="slides/slide83.xml"/><Relationship Id="rId87" Type="http://schemas.openxmlformats.org/officeDocument/2006/relationships/slide" Target="slides/slide84.xml"/><Relationship Id="rId88" Type="http://schemas.openxmlformats.org/officeDocument/2006/relationships/slide" Target="slides/slide85.xml"/><Relationship Id="rId89" Type="http://schemas.openxmlformats.org/officeDocument/2006/relationships/slide" Target="slides/slide86.xml"/></Relationships>
</file>

<file path=ppt/_rels/viewProps.xml.rels><?xml version="1.0" encoding="UTF-8" standalone="yes"?>
<Relationships xmlns="http://schemas.openxmlformats.org/package/2006/relationships"><Relationship Id="rId3" Type="http://schemas.openxmlformats.org/officeDocument/2006/relationships/slide" Target="slides/slide61.xml"/><Relationship Id="rId4" Type="http://schemas.openxmlformats.org/officeDocument/2006/relationships/slide" Target="slides/slide62.xml"/><Relationship Id="rId1" Type="http://schemas.openxmlformats.org/officeDocument/2006/relationships/slide" Target="slides/slide57.xml"/><Relationship Id="rId2"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77058" name="Rectangle 2"/>
          <p:cNvSpPr>
            <a:spLocks noGrp="1" noChangeArrowheads="1"/>
          </p:cNvSpPr>
          <p:nvPr>
            <p:ph type="hdr" sz="quarter"/>
          </p:nvPr>
        </p:nvSpPr>
        <p:spPr bwMode="auto">
          <a:xfrm>
            <a:off x="0" y="0"/>
            <a:ext cx="4330700" cy="366713"/>
          </a:xfrm>
          <a:prstGeom prst="rect">
            <a:avLst/>
          </a:prstGeom>
          <a:noFill/>
          <a:ln w="12700">
            <a:noFill/>
            <a:miter lim="800000"/>
            <a:headEnd/>
            <a:tailEnd type="none" w="lg" len="lg"/>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12" charset="0"/>
                <a:ea typeface="+mn-ea"/>
                <a:cs typeface="+mn-cs"/>
              </a:defRPr>
            </a:lvl1pPr>
          </a:lstStyle>
          <a:p>
            <a:pPr>
              <a:defRPr/>
            </a:pPr>
            <a:endParaRPr lang="en-US"/>
          </a:p>
        </p:txBody>
      </p:sp>
      <p:sp>
        <p:nvSpPr>
          <p:cNvPr id="2477059" name="Rectangle 3"/>
          <p:cNvSpPr>
            <a:spLocks noGrp="1" noChangeArrowheads="1"/>
          </p:cNvSpPr>
          <p:nvPr>
            <p:ph type="dt" sz="quarter" idx="1"/>
          </p:nvPr>
        </p:nvSpPr>
        <p:spPr bwMode="auto">
          <a:xfrm>
            <a:off x="5662613" y="0"/>
            <a:ext cx="4219575" cy="366713"/>
          </a:xfrm>
          <a:prstGeom prst="rect">
            <a:avLst/>
          </a:prstGeom>
          <a:noFill/>
          <a:ln w="12700">
            <a:noFill/>
            <a:miter lim="800000"/>
            <a:headEnd/>
            <a:tailEnd type="none" w="lg" len="lg"/>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12" charset="0"/>
                <a:ea typeface="+mn-ea"/>
                <a:cs typeface="+mn-cs"/>
              </a:defRPr>
            </a:lvl1pPr>
          </a:lstStyle>
          <a:p>
            <a:pPr>
              <a:defRPr/>
            </a:pPr>
            <a:endParaRPr lang="en-US"/>
          </a:p>
        </p:txBody>
      </p:sp>
      <p:sp>
        <p:nvSpPr>
          <p:cNvPr id="2477060" name="Rectangle 4"/>
          <p:cNvSpPr>
            <a:spLocks noGrp="1" noChangeArrowheads="1"/>
          </p:cNvSpPr>
          <p:nvPr>
            <p:ph type="ftr" sz="quarter" idx="2"/>
          </p:nvPr>
        </p:nvSpPr>
        <p:spPr bwMode="auto">
          <a:xfrm>
            <a:off x="0" y="6484938"/>
            <a:ext cx="4330700" cy="314325"/>
          </a:xfrm>
          <a:prstGeom prst="rect">
            <a:avLst/>
          </a:prstGeom>
          <a:noFill/>
          <a:ln w="12700">
            <a:noFill/>
            <a:miter lim="800000"/>
            <a:headEnd/>
            <a:tailEnd type="none" w="lg" len="lg"/>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12" charset="0"/>
                <a:ea typeface="+mn-ea"/>
                <a:cs typeface="+mn-cs"/>
              </a:defRPr>
            </a:lvl1pPr>
          </a:lstStyle>
          <a:p>
            <a:pPr>
              <a:defRPr/>
            </a:pPr>
            <a:endParaRPr lang="en-US"/>
          </a:p>
        </p:txBody>
      </p:sp>
      <p:sp>
        <p:nvSpPr>
          <p:cNvPr id="2477061" name="Rectangle 5"/>
          <p:cNvSpPr>
            <a:spLocks noGrp="1" noChangeArrowheads="1"/>
          </p:cNvSpPr>
          <p:nvPr>
            <p:ph type="sldNum" sz="quarter" idx="3"/>
          </p:nvPr>
        </p:nvSpPr>
        <p:spPr bwMode="auto">
          <a:xfrm>
            <a:off x="5662613" y="6484938"/>
            <a:ext cx="4219575" cy="314325"/>
          </a:xfrm>
          <a:prstGeom prst="rect">
            <a:avLst/>
          </a:prstGeom>
          <a:noFill/>
          <a:ln w="12700">
            <a:noFill/>
            <a:miter lim="800000"/>
            <a:headEnd/>
            <a:tailEnd type="none" w="lg" len="lg"/>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12" charset="0"/>
                <a:ea typeface="+mn-ea"/>
                <a:cs typeface="+mn-cs"/>
              </a:defRPr>
            </a:lvl1pPr>
          </a:lstStyle>
          <a:p>
            <a:pPr>
              <a:defRPr/>
            </a:pPr>
            <a:fld id="{C807E9A3-F5A2-A84C-BC66-AABDF4BB2983}" type="slidenum">
              <a:rPr lang="en-US"/>
              <a:pPr>
                <a:defRPr/>
              </a:pPr>
              <a:t>‹#›</a:t>
            </a:fld>
            <a:endParaRPr lang="en-US"/>
          </a:p>
        </p:txBody>
      </p:sp>
    </p:spTree>
    <p:extLst>
      <p:ext uri="{BB962C8B-B14F-4D97-AF65-F5344CB8AC3E}">
        <p14:creationId xmlns:p14="http://schemas.microsoft.com/office/powerpoint/2010/main" val="31041628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4297363"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0">
                <a:latin typeface="Times New Roman" pitchFamily="-112" charset="0"/>
                <a:ea typeface="+mn-ea"/>
                <a:cs typeface="+mn-cs"/>
              </a:defRPr>
            </a:lvl1pPr>
          </a:lstStyle>
          <a:p>
            <a:pPr>
              <a:defRPr/>
            </a:pPr>
            <a:endParaRPr lang="en-US"/>
          </a:p>
        </p:txBody>
      </p:sp>
      <p:sp>
        <p:nvSpPr>
          <p:cNvPr id="26627" name="Rectangle 3"/>
          <p:cNvSpPr>
            <a:spLocks noGrp="1" noChangeArrowheads="1"/>
          </p:cNvSpPr>
          <p:nvPr>
            <p:ph type="dt" idx="1"/>
          </p:nvPr>
        </p:nvSpPr>
        <p:spPr bwMode="auto">
          <a:xfrm>
            <a:off x="5621338" y="0"/>
            <a:ext cx="4297362"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latin typeface="Times New Roman" pitchFamily="-112"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3257550" y="511175"/>
            <a:ext cx="3403600" cy="2552700"/>
          </a:xfrm>
          <a:prstGeom prst="rect">
            <a:avLst/>
          </a:prstGeom>
          <a:noFill/>
          <a:ln w="9525">
            <a:solidFill>
              <a:srgbClr val="000000"/>
            </a:solidFill>
            <a:miter lim="800000"/>
            <a:headEnd/>
            <a:tailEnd/>
          </a:ln>
        </p:spPr>
      </p:sp>
      <p:sp>
        <p:nvSpPr>
          <p:cNvPr id="26629" name="Rectangle 5"/>
          <p:cNvSpPr>
            <a:spLocks noGrp="1" noChangeArrowheads="1"/>
          </p:cNvSpPr>
          <p:nvPr>
            <p:ph type="body" sz="quarter" idx="3"/>
          </p:nvPr>
        </p:nvSpPr>
        <p:spPr bwMode="auto">
          <a:xfrm>
            <a:off x="1322388" y="3233738"/>
            <a:ext cx="7273925" cy="3062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p:cNvSpPr>
            <a:spLocks noGrp="1" noChangeArrowheads="1"/>
          </p:cNvSpPr>
          <p:nvPr>
            <p:ph type="ftr" sz="quarter" idx="4"/>
          </p:nvPr>
        </p:nvSpPr>
        <p:spPr bwMode="auto">
          <a:xfrm>
            <a:off x="0" y="6467475"/>
            <a:ext cx="4297363"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0">
                <a:latin typeface="Times New Roman" pitchFamily="-112" charset="0"/>
                <a:ea typeface="+mn-ea"/>
                <a:cs typeface="+mn-cs"/>
              </a:defRPr>
            </a:lvl1pPr>
          </a:lstStyle>
          <a:p>
            <a:pPr>
              <a:defRPr/>
            </a:pPr>
            <a:endParaRPr lang="en-US"/>
          </a:p>
        </p:txBody>
      </p:sp>
      <p:sp>
        <p:nvSpPr>
          <p:cNvPr id="26631" name="Rectangle 7"/>
          <p:cNvSpPr>
            <a:spLocks noGrp="1" noChangeArrowheads="1"/>
          </p:cNvSpPr>
          <p:nvPr>
            <p:ph type="sldNum" sz="quarter" idx="5"/>
          </p:nvPr>
        </p:nvSpPr>
        <p:spPr bwMode="auto">
          <a:xfrm>
            <a:off x="5621338" y="6467475"/>
            <a:ext cx="4297362" cy="339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latin typeface="Times New Roman" pitchFamily="-112" charset="0"/>
                <a:ea typeface="+mn-ea"/>
                <a:cs typeface="+mn-cs"/>
              </a:defRPr>
            </a:lvl1pPr>
          </a:lstStyle>
          <a:p>
            <a:pPr>
              <a:defRPr/>
            </a:pPr>
            <a:fld id="{73F49E2A-D11E-7F48-9CDB-314B9BF9DE8A}" type="slidenum">
              <a:rPr lang="en-US"/>
              <a:pPr>
                <a:defRPr/>
              </a:pPr>
              <a:t>‹#›</a:t>
            </a:fld>
            <a:endParaRPr lang="en-US"/>
          </a:p>
        </p:txBody>
      </p:sp>
    </p:spTree>
    <p:extLst>
      <p:ext uri="{BB962C8B-B14F-4D97-AF65-F5344CB8AC3E}">
        <p14:creationId xmlns:p14="http://schemas.microsoft.com/office/powerpoint/2010/main" val="329884040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33" charset="-128"/>
        <a:cs typeface="ＭＳ Ｐゴシック" pitchFamily="33" charset="-128"/>
      </a:defRPr>
    </a:lvl1pPr>
    <a:lvl2pPr marL="456952"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3904"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0855"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7807"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4758" algn="l" defTabSz="456952" rtl="0" eaLnBrk="1" latinLnBrk="0" hangingPunct="1">
      <a:defRPr sz="1200" kern="1200">
        <a:solidFill>
          <a:schemeClr val="tx1"/>
        </a:solidFill>
        <a:latin typeface="+mn-lt"/>
        <a:ea typeface="+mn-ea"/>
        <a:cs typeface="+mn-cs"/>
      </a:defRPr>
    </a:lvl6pPr>
    <a:lvl7pPr marL="2741712" algn="l" defTabSz="456952" rtl="0" eaLnBrk="1" latinLnBrk="0" hangingPunct="1">
      <a:defRPr sz="1200" kern="1200">
        <a:solidFill>
          <a:schemeClr val="tx1"/>
        </a:solidFill>
        <a:latin typeface="+mn-lt"/>
        <a:ea typeface="+mn-ea"/>
        <a:cs typeface="+mn-cs"/>
      </a:defRPr>
    </a:lvl7pPr>
    <a:lvl8pPr marL="3198662" algn="l" defTabSz="456952" rtl="0" eaLnBrk="1" latinLnBrk="0" hangingPunct="1">
      <a:defRPr sz="1200" kern="1200">
        <a:solidFill>
          <a:schemeClr val="tx1"/>
        </a:solidFill>
        <a:latin typeface="+mn-lt"/>
        <a:ea typeface="+mn-ea"/>
        <a:cs typeface="+mn-cs"/>
      </a:defRPr>
    </a:lvl8pPr>
    <a:lvl9pPr marL="3655613" algn="l" defTabSz="45695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Rot="1" noChangeAspect="1" noChangeArrowheads="1" noTextEdit="1"/>
          </p:cNvSpPr>
          <p:nvPr>
            <p:ph type="sldImg"/>
          </p:nvPr>
        </p:nvSpPr>
        <p:spPr>
          <a:xfrm>
            <a:off x="3257550" y="511175"/>
            <a:ext cx="3403600" cy="2552700"/>
          </a:xfrm>
          <a:ln/>
        </p:spPr>
      </p:sp>
      <p:sp>
        <p:nvSpPr>
          <p:cNvPr id="392195" name="Rectangle 3"/>
          <p:cNvSpPr>
            <a:spLocks noGrp="1" noChangeArrowheads="1"/>
          </p:cNvSpPr>
          <p:nvPr>
            <p:ph type="body" idx="1"/>
          </p:nvPr>
        </p:nvSpPr>
        <p:spPr>
          <a:noFill/>
          <a:ln/>
        </p:spPr>
        <p:txBody>
          <a:bodyPr/>
          <a:lstStyle/>
          <a:p>
            <a:endParaRPr lang="en-US">
              <a:latin typeface="Times" pitchFamily="-107" charset="0"/>
              <a:ea typeface="ＭＳ Ｐゴシック" pitchFamily="-107" charset="-128"/>
              <a:cs typeface="ＭＳ Ｐゴシック" pitchFamily="-107"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7550" y="511175"/>
            <a:ext cx="3403600" cy="2552700"/>
          </a:xfrm>
        </p:spPr>
      </p:sp>
      <p:sp>
        <p:nvSpPr>
          <p:cNvPr id="3" name="Notes Placeholder 2"/>
          <p:cNvSpPr>
            <a:spLocks noGrp="1"/>
          </p:cNvSpPr>
          <p:nvPr>
            <p:ph type="body" idx="1"/>
          </p:nvPr>
        </p:nvSpPr>
        <p:spPr/>
        <p:txBody>
          <a:bodyPr/>
          <a:lstStyle/>
          <a:p>
            <a:r>
              <a:rPr lang="en-US" sz="1200" kern="1200" dirty="0" smtClean="0">
                <a:solidFill>
                  <a:srgbClr val="000000"/>
                </a:solidFill>
                <a:effectLst/>
                <a:latin typeface="Times New Roman" charset="0"/>
                <a:ea typeface="ＭＳ Ｐゴシック" charset="-128"/>
                <a:cs typeface="ＭＳ Ｐゴシック" charset="-128"/>
              </a:rPr>
              <a:t>Another analytic afforded by semantic discourse of this sort concerns the degree to which users’ act as information brokers between others. Since connecting is an explicit, reflective act in Cohere, it is straightforward to count how many times learners create semantic connections between nodes authored by others (Figure 9).</a:t>
            </a:r>
            <a:r>
              <a:rPr lang="en-GB" dirty="0" smtClean="0">
                <a:effectLst/>
              </a:rPr>
              <a:t> </a:t>
            </a:r>
            <a:endParaRPr lang="en-US" dirty="0"/>
          </a:p>
        </p:txBody>
      </p:sp>
      <p:sp>
        <p:nvSpPr>
          <p:cNvPr id="4" name="Slide Number Placeholder 3"/>
          <p:cNvSpPr>
            <a:spLocks noGrp="1"/>
          </p:cNvSpPr>
          <p:nvPr>
            <p:ph type="sldNum" idx="10"/>
          </p:nvPr>
        </p:nvSpPr>
        <p:spPr/>
        <p:txBody>
          <a:bodyPr/>
          <a:lstStyle/>
          <a:p>
            <a:pPr>
              <a:defRPr/>
            </a:pPr>
            <a:fld id="{79420FD1-5B61-344C-86E2-6E38AB6F4240}" type="slidenum">
              <a:rPr lang="en-US" smtClean="0"/>
              <a:pPr>
                <a:defRPr/>
              </a:pPr>
              <a:t>74</a:t>
            </a:fld>
            <a:endParaRPr lang="en-US"/>
          </a:p>
        </p:txBody>
      </p:sp>
    </p:spTree>
    <p:extLst>
      <p:ext uri="{BB962C8B-B14F-4D97-AF65-F5344CB8AC3E}">
        <p14:creationId xmlns:p14="http://schemas.microsoft.com/office/powerpoint/2010/main" val="2498440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3F49E2A-D11E-7F48-9CDB-314B9BF9DE8A}" type="slidenum">
              <a:rPr lang="en-US" smtClean="0"/>
              <a:pPr>
                <a:defRPr/>
              </a:pPr>
              <a:t>77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3F49E2A-D11E-7F48-9CDB-314B9BF9DE8A}" type="slidenum">
              <a:rPr lang="en-US" smtClean="0"/>
              <a:pPr>
                <a:defRPr/>
              </a:pPr>
              <a:t>78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3F49E2A-D11E-7F48-9CDB-314B9BF9DE8A}" type="slidenum">
              <a:rPr lang="en-US" smtClean="0"/>
              <a:pPr>
                <a:defRPr/>
              </a:pPr>
              <a:t>79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3F49E2A-D11E-7F48-9CDB-314B9BF9DE8A}" type="slidenum">
              <a:rPr lang="en-US" smtClean="0"/>
              <a:pPr>
                <a:defRPr/>
              </a:pPr>
              <a:t>80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3F49E2A-D11E-7F48-9CDB-314B9BF9DE8A}" type="slidenum">
              <a:rPr lang="en-US" smtClean="0"/>
              <a:pPr>
                <a:defRPr/>
              </a:pPr>
              <a:t>81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xfrm>
            <a:off x="3257550" y="511175"/>
            <a:ext cx="3403600" cy="2552700"/>
          </a:xfrm>
          <a:ln/>
        </p:spPr>
      </p:sp>
      <p:sp>
        <p:nvSpPr>
          <p:cNvPr id="16386" name="Rectangle 3"/>
          <p:cNvSpPr>
            <a:spLocks noGrp="1" noChangeArrowheads="1"/>
          </p:cNvSpPr>
          <p:nvPr>
            <p:ph type="body" idx="1"/>
          </p:nvPr>
        </p:nvSpPr>
        <p:spPr>
          <a:noFill/>
          <a:ln/>
        </p:spPr>
        <p:txBody>
          <a:bodyPr/>
          <a:lstStyle/>
          <a:p>
            <a:pPr lvl="0"/>
            <a:r>
              <a:rPr lang="en-US" sz="1200" i="1" dirty="0" smtClean="0"/>
              <a:t>Academic Analytics </a:t>
            </a:r>
            <a:r>
              <a:rPr lang="en-US" sz="1200" dirty="0" smtClean="0"/>
              <a:t>appears to be a term first proposed in a review of the maturity of business intelligence practices in educational institutions (Goldstein &amp; Katz, 2005).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xfrm>
            <a:off x="3257550" y="511175"/>
            <a:ext cx="3403600" cy="2552700"/>
          </a:xfrm>
          <a:ln/>
        </p:spPr>
      </p:sp>
      <p:sp>
        <p:nvSpPr>
          <p:cNvPr id="16386" name="Rectangle 3"/>
          <p:cNvSpPr>
            <a:spLocks noGrp="1" noChangeArrowheads="1"/>
          </p:cNvSpPr>
          <p:nvPr>
            <p:ph type="body" idx="1"/>
          </p:nvPr>
        </p:nvSpPr>
        <p:spPr>
          <a:noFill/>
          <a:ln/>
        </p:spPr>
        <p:txBody>
          <a:bodyPr/>
          <a:lstStyle/>
          <a:p>
            <a:endParaRPr lang="en-GB" smtClean="0">
              <a:latin typeface="Times New Roman" pitchFamily="18" charset="0"/>
              <a:ea typeface="ＭＳ Ｐゴシック"/>
              <a:cs typeface="ＭＳ Ｐゴシック"/>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3F49E2A-D11E-7F48-9CDB-314B9BF9DE8A}" type="slidenum">
              <a:rPr lang="en-US" smtClean="0"/>
              <a:pPr>
                <a:defRPr/>
              </a:pPr>
              <a:t>53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p:txBody>
          <a:bodyPr/>
          <a:lstStyle/>
          <a:p>
            <a:pPr>
              <a:defRPr/>
            </a:pPr>
            <a:fld id="{8E7C9FC0-F58D-4747-84CF-608B760EF198}" type="slidenum">
              <a:rPr lang="en-US"/>
              <a:pPr>
                <a:defRPr/>
              </a:pPr>
              <a:t>57</a:t>
            </a:fld>
            <a:endParaRPr lang="en-US"/>
          </a:p>
        </p:txBody>
      </p:sp>
      <p:sp>
        <p:nvSpPr>
          <p:cNvPr id="19458" name="Rectangle 2"/>
          <p:cNvSpPr>
            <a:spLocks noGrp="1" noRot="1" noChangeAspect="1" noChangeArrowheads="1" noTextEdit="1"/>
          </p:cNvSpPr>
          <p:nvPr>
            <p:ph type="sldImg"/>
          </p:nvPr>
        </p:nvSpPr>
        <p:spPr>
          <a:xfrm>
            <a:off x="3257550" y="511175"/>
            <a:ext cx="3403600" cy="2552700"/>
          </a:xfrm>
          <a:ln/>
        </p:spPr>
      </p:sp>
      <p:sp>
        <p:nvSpPr>
          <p:cNvPr id="19459" name="Rectangle 3"/>
          <p:cNvSpPr>
            <a:spLocks noGrp="1" noChangeArrowheads="1"/>
          </p:cNvSpPr>
          <p:nvPr>
            <p:ph type="body" idx="1"/>
          </p:nvPr>
        </p:nvSpPr>
        <p:spPr>
          <a:xfrm>
            <a:off x="993775" y="3233738"/>
            <a:ext cx="7931150" cy="30622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a:xfrm>
            <a:off x="3257550" y="511175"/>
            <a:ext cx="3403600" cy="2552700"/>
          </a:xfrm>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8852" name="Slide Number Placeholder 3"/>
          <p:cNvSpPr>
            <a:spLocks noGrp="1"/>
          </p:cNvSpPr>
          <p:nvPr>
            <p:ph type="sldNum" sz="quarter" idx="5"/>
          </p:nvPr>
        </p:nvSpPr>
        <p:spPr/>
        <p:txBody>
          <a:bodyPr/>
          <a:lstStyle/>
          <a:p>
            <a:pPr>
              <a:defRPr/>
            </a:pPr>
            <a:fld id="{6497E08E-4EA1-DC44-A30B-DB4AE77063BC}" type="slidenum">
              <a:rPr lang="en-US"/>
              <a:pPr>
                <a:defRPr/>
              </a:pPr>
              <a:t>58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a:xfrm>
            <a:off x="3257550" y="511175"/>
            <a:ext cx="3403600" cy="2552700"/>
          </a:xfrm>
          <a:ln/>
        </p:spPr>
      </p:sp>
      <p:sp>
        <p:nvSpPr>
          <p:cNvPr id="32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charset="0"/>
              <a:ea typeface="ＭＳ Ｐゴシック" charset="0"/>
              <a:cs typeface="ＭＳ Ｐゴシック" charset="0"/>
            </a:endParaRPr>
          </a:p>
        </p:txBody>
      </p:sp>
      <p:sp>
        <p:nvSpPr>
          <p:cNvPr id="78852" name="Slide Number Placeholder 3"/>
          <p:cNvSpPr>
            <a:spLocks noGrp="1"/>
          </p:cNvSpPr>
          <p:nvPr>
            <p:ph type="sldNum" sz="quarter" idx="5"/>
          </p:nvPr>
        </p:nvSpPr>
        <p:spPr/>
        <p:txBody>
          <a:bodyPr/>
          <a:lstStyle/>
          <a:p>
            <a:pPr>
              <a:defRPr/>
            </a:pPr>
            <a:fld id="{C4E3AE91-DB0D-E349-BD47-EB685AB40846}" type="slidenum">
              <a:rPr lang="en-US"/>
              <a:pPr>
                <a:defRPr/>
              </a:pPr>
              <a:t>61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xfrm>
            <a:off x="3257550" y="511175"/>
            <a:ext cx="3403600" cy="2552700"/>
          </a:xfrm>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New Roman" charset="0"/>
              <a:ea typeface="ＭＳ Ｐゴシック" charset="0"/>
              <a:cs typeface="ＭＳ Ｐゴシック" charset="0"/>
            </a:endParaRPr>
          </a:p>
        </p:txBody>
      </p:sp>
      <p:sp>
        <p:nvSpPr>
          <p:cNvPr id="78852" name="Slide Number Placeholder 3"/>
          <p:cNvSpPr>
            <a:spLocks noGrp="1"/>
          </p:cNvSpPr>
          <p:nvPr>
            <p:ph type="sldNum" sz="quarter" idx="5"/>
          </p:nvPr>
        </p:nvSpPr>
        <p:spPr/>
        <p:txBody>
          <a:bodyPr/>
          <a:lstStyle/>
          <a:p>
            <a:pPr>
              <a:defRPr/>
            </a:pPr>
            <a:fld id="{5B5991E5-E201-7F47-B9E4-5D229D72E550}" type="slidenum">
              <a:rPr lang="en-US"/>
              <a:pPr>
                <a:defRPr/>
              </a:pPr>
              <a:t>62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7550" y="511175"/>
            <a:ext cx="3403600" cy="25527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3F49E2A-D11E-7F48-9CDB-314B9BF9DE8A}" type="slidenum">
              <a:rPr lang="en-US" smtClean="0"/>
              <a:pPr>
                <a:defRPr/>
              </a:pPr>
              <a:t>70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3" y="3886204"/>
            <a:ext cx="6400800" cy="1752600"/>
          </a:xfrm>
        </p:spPr>
        <p:txBody>
          <a:bodyPr/>
          <a:lstStyle>
            <a:lvl1pPr marL="0" indent="0" algn="ctr">
              <a:buNone/>
              <a:defRPr/>
            </a:lvl1pPr>
            <a:lvl2pPr marL="456952" indent="0" algn="ctr">
              <a:buNone/>
              <a:defRPr/>
            </a:lvl2pPr>
            <a:lvl3pPr marL="913904" indent="0" algn="ctr">
              <a:buNone/>
              <a:defRPr/>
            </a:lvl3pPr>
            <a:lvl4pPr marL="1370855" indent="0" algn="ctr">
              <a:buNone/>
              <a:defRPr/>
            </a:lvl4pPr>
            <a:lvl5pPr marL="1827807" indent="0" algn="ctr">
              <a:buNone/>
              <a:defRPr/>
            </a:lvl5pPr>
            <a:lvl6pPr marL="2284758" indent="0" algn="ctr">
              <a:buNone/>
              <a:defRPr/>
            </a:lvl6pPr>
            <a:lvl7pPr marL="2741712" indent="0" algn="ctr">
              <a:buNone/>
              <a:defRPr/>
            </a:lvl7pPr>
            <a:lvl8pPr marL="3198662" indent="0" algn="ctr">
              <a:buNone/>
              <a:defRPr/>
            </a:lvl8pPr>
            <a:lvl9pPr marL="3655613" indent="0" algn="ctr">
              <a:buNone/>
              <a:defRPr/>
            </a:lvl9pPr>
          </a:lstStyle>
          <a:p>
            <a:r>
              <a:rPr lang="en-GB"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7860F22-1F22-C944-B2B3-94568F5BD2B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5E851A3-32C5-4043-B3DF-08B4E6B4A9C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52400"/>
            <a:ext cx="2152650" cy="64008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52400" y="152400"/>
            <a:ext cx="6305550" cy="64008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6560A82C-1F59-5541-A564-917374DB3B1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3" name="Rectangle 3"/>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5124" name="Rectangle 4"/>
          <p:cNvSpPr>
            <a:spLocks noGrp="1" noChangeArrowheads="1"/>
          </p:cNvSpPr>
          <p:nvPr>
            <p:ph type="sldNum" sz="quarter" idx="4"/>
          </p:nvPr>
        </p:nvSpPr>
        <p:spPr/>
        <p:txBody>
          <a:bodyPr/>
          <a:lstStyle>
            <a:lvl1pPr>
              <a:defRPr/>
            </a:lvl1pPr>
          </a:lstStyle>
          <a:p>
            <a:fld id="{86DFC8AA-B0DD-E043-BF4F-67386745B2E3}" type="slidenum">
              <a:rPr lang="en-US">
                <a:solidFill>
                  <a:srgbClr val="000000"/>
                </a:solidFill>
              </a:rPr>
              <a:pPr/>
              <a:t>‹#›</a:t>
            </a:fld>
            <a:endParaRPr lang="en-US">
              <a:solidFill>
                <a:srgbClr val="000000"/>
              </a:solidFill>
            </a:endParaRPr>
          </a:p>
        </p:txBody>
      </p:sp>
      <p:sp>
        <p:nvSpPr>
          <p:cNvPr id="5127" name="Rectangle 7"/>
          <p:cNvSpPr>
            <a:spLocks noGrp="1" noChangeArrowheads="1"/>
          </p:cNvSpPr>
          <p:nvPr>
            <p:ph type="ctrTitle"/>
          </p:nvPr>
        </p:nvSpPr>
        <p:spPr>
          <a:xfrm>
            <a:off x="345559" y="3282856"/>
            <a:ext cx="6052053" cy="645001"/>
          </a:xfrm>
        </p:spPr>
        <p:txBody>
          <a:bodyPr anchor="t"/>
          <a:lstStyle>
            <a:lvl1pPr>
              <a:defRPr sz="3600">
                <a:solidFill>
                  <a:schemeClr val="tx1"/>
                </a:solidFill>
              </a:defRPr>
            </a:lvl1pPr>
          </a:lstStyle>
          <a:p>
            <a:r>
              <a:rPr lang="en-US"/>
              <a:t>Title in Black - Arial 40pt</a:t>
            </a:r>
          </a:p>
        </p:txBody>
      </p:sp>
      <p:sp>
        <p:nvSpPr>
          <p:cNvPr id="5128" name="Rectangle 8"/>
          <p:cNvSpPr>
            <a:spLocks noGrp="1" noChangeArrowheads="1"/>
          </p:cNvSpPr>
          <p:nvPr>
            <p:ph type="subTitle" idx="1"/>
          </p:nvPr>
        </p:nvSpPr>
        <p:spPr>
          <a:xfrm>
            <a:off x="345554" y="5192095"/>
            <a:ext cx="7310759" cy="491468"/>
          </a:xfrm>
        </p:spPr>
        <p:txBody>
          <a:bodyPr/>
          <a:lstStyle>
            <a:lvl1pPr marL="0" indent="0">
              <a:buFontTx/>
              <a:buNone/>
              <a:defRPr sz="2700">
                <a:solidFill>
                  <a:schemeClr val="bg2"/>
                </a:solidFill>
              </a:defRPr>
            </a:lvl1pPr>
          </a:lstStyle>
          <a:p>
            <a:r>
              <a:rPr lang="en-US"/>
              <a:t>Subheading and date in grey - Arial 30pt</a:t>
            </a:r>
          </a:p>
        </p:txBody>
      </p:sp>
      <p:pic>
        <p:nvPicPr>
          <p:cNvPr id="5137" name="Picture 17" descr="ou_compact_rgb_36mm"/>
          <p:cNvPicPr>
            <a:picLocks noChangeAspect="1" noChangeArrowheads="1"/>
          </p:cNvPicPr>
          <p:nvPr/>
        </p:nvPicPr>
        <p:blipFill>
          <a:blip r:embed="rId2"/>
          <a:srcRect/>
          <a:stretch>
            <a:fillRect/>
          </a:stretch>
        </p:blipFill>
        <p:spPr bwMode="auto">
          <a:xfrm>
            <a:off x="6826429" y="391639"/>
            <a:ext cx="2067773" cy="1472966"/>
          </a:xfrm>
          <a:prstGeom prst="rect">
            <a:avLst/>
          </a:prstGeom>
          <a:noFill/>
          <a:ln w="9525">
            <a:noFill/>
            <a:miter lim="800000"/>
            <a:headEnd/>
            <a:tailEnd/>
          </a:ln>
        </p:spPr>
      </p:pic>
    </p:spTree>
    <p:extLst>
      <p:ext uri="{BB962C8B-B14F-4D97-AF65-F5344CB8AC3E}">
        <p14:creationId xmlns:p14="http://schemas.microsoft.com/office/powerpoint/2010/main" val="2290180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smtClean="0"/>
            </a:lvl1pPr>
          </a:lstStyle>
          <a:p>
            <a:fld id="{524E42E3-2836-FD4B-9BA9-46653480CA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9505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639" y="4407379"/>
            <a:ext cx="7772886" cy="1217260"/>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1639" y="4055486"/>
            <a:ext cx="7772886" cy="351893"/>
          </a:xfrm>
        </p:spPr>
        <p:txBody>
          <a:bodyPr anchor="b"/>
          <a:lstStyle>
            <a:lvl1pPr marL="0" indent="0">
              <a:buNone/>
              <a:defRPr sz="1800"/>
            </a:lvl1pPr>
            <a:lvl2pPr marL="405728" indent="0">
              <a:buNone/>
              <a:defRPr sz="1600"/>
            </a:lvl2pPr>
            <a:lvl3pPr marL="811454" indent="0">
              <a:buNone/>
              <a:defRPr sz="1400"/>
            </a:lvl3pPr>
            <a:lvl4pPr marL="1217180" indent="0">
              <a:buNone/>
              <a:defRPr sz="1200"/>
            </a:lvl4pPr>
            <a:lvl5pPr marL="1622909" indent="0">
              <a:buNone/>
              <a:defRPr sz="1200"/>
            </a:lvl5pPr>
            <a:lvl6pPr marL="2028636" indent="0">
              <a:buNone/>
              <a:defRPr sz="1200"/>
            </a:lvl6pPr>
            <a:lvl7pPr marL="2434364" indent="0">
              <a:buNone/>
              <a:defRPr sz="1200"/>
            </a:lvl7pPr>
            <a:lvl8pPr marL="2840091" indent="0">
              <a:buNone/>
              <a:defRPr sz="1200"/>
            </a:lvl8pPr>
            <a:lvl9pPr marL="3245819" indent="0">
              <a:buNone/>
              <a:defRPr sz="12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smtClean="0"/>
            </a:lvl1pPr>
          </a:lstStyle>
          <a:p>
            <a:fld id="{BB32D30B-A7C1-0E45-9A42-9ABB060FEF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8093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5554" y="2479420"/>
            <a:ext cx="4046730" cy="2185690"/>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25510" y="2479420"/>
            <a:ext cx="4046730" cy="2185690"/>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smtClean="0"/>
            </a:lvl1pPr>
          </a:lstStyle>
          <a:p>
            <a:fld id="{E660C59A-F155-F847-8E96-957603AE84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86581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576" y="475281"/>
            <a:ext cx="8230848" cy="742703"/>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6578" y="1766449"/>
            <a:ext cx="4041179" cy="407723"/>
          </a:xfrm>
        </p:spPr>
        <p:txBody>
          <a:bodyPr anchor="b"/>
          <a:lstStyle>
            <a:lvl1pPr marL="0" indent="0">
              <a:buNone/>
              <a:defRPr sz="2100" b="1"/>
            </a:lvl1pPr>
            <a:lvl2pPr marL="405728" indent="0">
              <a:buNone/>
              <a:defRPr sz="1800" b="1"/>
            </a:lvl2pPr>
            <a:lvl3pPr marL="811454" indent="0">
              <a:buNone/>
              <a:defRPr sz="1600" b="1"/>
            </a:lvl3pPr>
            <a:lvl4pPr marL="1217180" indent="0">
              <a:buNone/>
              <a:defRPr sz="1400" b="1"/>
            </a:lvl4pPr>
            <a:lvl5pPr marL="1622909" indent="0">
              <a:buNone/>
              <a:defRPr sz="1400" b="1"/>
            </a:lvl5pPr>
            <a:lvl6pPr marL="2028636" indent="0">
              <a:buNone/>
              <a:defRPr sz="1400" b="1"/>
            </a:lvl6pPr>
            <a:lvl7pPr marL="2434364" indent="0">
              <a:buNone/>
              <a:defRPr sz="1400" b="1"/>
            </a:lvl7pPr>
            <a:lvl8pPr marL="2840091" indent="0">
              <a:buNone/>
              <a:defRPr sz="1400" b="1"/>
            </a:lvl8pPr>
            <a:lvl9pPr marL="3245819"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6578" y="2174176"/>
            <a:ext cx="4041179" cy="158015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58" y="1766449"/>
            <a:ext cx="4042566" cy="407723"/>
          </a:xfrm>
        </p:spPr>
        <p:txBody>
          <a:bodyPr anchor="b"/>
          <a:lstStyle>
            <a:lvl1pPr marL="0" indent="0">
              <a:buNone/>
              <a:defRPr sz="2100" b="1"/>
            </a:lvl1pPr>
            <a:lvl2pPr marL="405728" indent="0">
              <a:buNone/>
              <a:defRPr sz="1800" b="1"/>
            </a:lvl2pPr>
            <a:lvl3pPr marL="811454" indent="0">
              <a:buNone/>
              <a:defRPr sz="1600" b="1"/>
            </a:lvl3pPr>
            <a:lvl4pPr marL="1217180" indent="0">
              <a:buNone/>
              <a:defRPr sz="1400" b="1"/>
            </a:lvl4pPr>
            <a:lvl5pPr marL="1622909" indent="0">
              <a:buNone/>
              <a:defRPr sz="1400" b="1"/>
            </a:lvl5pPr>
            <a:lvl6pPr marL="2028636" indent="0">
              <a:buNone/>
              <a:defRPr sz="1400" b="1"/>
            </a:lvl6pPr>
            <a:lvl7pPr marL="2434364" indent="0">
              <a:buNone/>
              <a:defRPr sz="1400" b="1"/>
            </a:lvl7pPr>
            <a:lvl8pPr marL="2840091" indent="0">
              <a:buNone/>
              <a:defRPr sz="1400" b="1"/>
            </a:lvl8pPr>
            <a:lvl9pPr marL="3245819"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58" y="2174176"/>
            <a:ext cx="4042566" cy="158015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1"/>
          </p:nvPr>
        </p:nvSpPr>
        <p:spPr/>
        <p:txBody>
          <a:bodyPr/>
          <a:lstStyle>
            <a:lvl1pPr>
              <a:defRPr smtClean="0"/>
            </a:lvl1pPr>
          </a:lstStyle>
          <a:p>
            <a:fld id="{CA4CD7A7-A222-FE40-A646-AB879A9E68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2838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1"/>
          </p:nvPr>
        </p:nvSpPr>
        <p:spPr/>
        <p:txBody>
          <a:bodyPr/>
          <a:lstStyle>
            <a:lvl1pPr>
              <a:defRPr smtClean="0"/>
            </a:lvl1pPr>
          </a:lstStyle>
          <a:p>
            <a:fld id="{AE15138E-B52F-6E44-9E61-4E23E9B8B9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21389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solidFill>
                <a:srgbClr val="000000"/>
              </a:solidFill>
            </a:endParaRPr>
          </a:p>
        </p:txBody>
      </p:sp>
      <p:sp>
        <p:nvSpPr>
          <p:cNvPr id="3" name="Slide Number Placeholder 2"/>
          <p:cNvSpPr>
            <a:spLocks noGrp="1"/>
          </p:cNvSpPr>
          <p:nvPr>
            <p:ph type="sldNum" sz="quarter" idx="11"/>
          </p:nvPr>
        </p:nvSpPr>
        <p:spPr/>
        <p:txBody>
          <a:bodyPr/>
          <a:lstStyle>
            <a:lvl1pPr>
              <a:defRPr smtClean="0"/>
            </a:lvl1pPr>
          </a:lstStyle>
          <a:p>
            <a:fld id="{3ABEFF34-B3D0-6A47-A7CE-1E8F9CDD6A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5243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576" y="810315"/>
            <a:ext cx="3008680" cy="625219"/>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892" y="273575"/>
            <a:ext cx="5112535" cy="2060295"/>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576" y="1435534"/>
            <a:ext cx="3008680" cy="255846"/>
          </a:xfrm>
        </p:spPr>
        <p:txBody>
          <a:bodyPr/>
          <a:lstStyle>
            <a:lvl1pPr marL="0" indent="0">
              <a:buNone/>
              <a:defRPr sz="1200"/>
            </a:lvl1pPr>
            <a:lvl2pPr marL="405728" indent="0">
              <a:buNone/>
              <a:defRPr sz="1100"/>
            </a:lvl2pPr>
            <a:lvl3pPr marL="811454" indent="0">
              <a:buNone/>
              <a:defRPr sz="900"/>
            </a:lvl3pPr>
            <a:lvl4pPr marL="1217180" indent="0">
              <a:buNone/>
              <a:defRPr sz="800"/>
            </a:lvl4pPr>
            <a:lvl5pPr marL="1622909" indent="0">
              <a:buNone/>
              <a:defRPr sz="800"/>
            </a:lvl5pPr>
            <a:lvl6pPr marL="2028636" indent="0">
              <a:buNone/>
              <a:defRPr sz="800"/>
            </a:lvl6pPr>
            <a:lvl7pPr marL="2434364" indent="0">
              <a:buNone/>
              <a:defRPr sz="800"/>
            </a:lvl7pPr>
            <a:lvl8pPr marL="2840091" indent="0">
              <a:buNone/>
              <a:defRPr sz="800"/>
            </a:lvl8pPr>
            <a:lvl9pPr marL="3245819" indent="0">
              <a:buNone/>
              <a:defRPr sz="8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smtClean="0"/>
            </a:lvl1pPr>
          </a:lstStyle>
          <a:p>
            <a:fld id="{2B285C9C-2EBD-3D40-91F8-545DC04057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1218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A1A5E4B-5C15-964B-9DCD-64F7E81B0615}"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11" y="5015863"/>
            <a:ext cx="5487232" cy="351893"/>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11" y="613377"/>
            <a:ext cx="5487232" cy="519383"/>
          </a:xfrm>
        </p:spPr>
        <p:txBody>
          <a:bodyPr/>
          <a:lstStyle>
            <a:lvl1pPr marL="0" indent="0">
              <a:buNone/>
              <a:defRPr sz="2800"/>
            </a:lvl1pPr>
            <a:lvl2pPr marL="405728" indent="0">
              <a:buNone/>
              <a:defRPr sz="2500"/>
            </a:lvl2pPr>
            <a:lvl3pPr marL="811454" indent="0">
              <a:buNone/>
              <a:defRPr sz="2100"/>
            </a:lvl3pPr>
            <a:lvl4pPr marL="1217180" indent="0">
              <a:buNone/>
              <a:defRPr sz="1800"/>
            </a:lvl4pPr>
            <a:lvl5pPr marL="1622909" indent="0">
              <a:buNone/>
              <a:defRPr sz="1800"/>
            </a:lvl5pPr>
            <a:lvl6pPr marL="2028636" indent="0">
              <a:buNone/>
              <a:defRPr sz="1800"/>
            </a:lvl6pPr>
            <a:lvl7pPr marL="2434364" indent="0">
              <a:buNone/>
              <a:defRPr sz="1800"/>
            </a:lvl7pPr>
            <a:lvl8pPr marL="2840091" indent="0">
              <a:buNone/>
              <a:defRPr sz="1800"/>
            </a:lvl8pPr>
            <a:lvl9pPr marL="3245819" indent="0">
              <a:buNone/>
              <a:defRPr sz="1800"/>
            </a:lvl9pPr>
          </a:lstStyle>
          <a:p>
            <a:endParaRPr lang="en-US"/>
          </a:p>
        </p:txBody>
      </p:sp>
      <p:sp>
        <p:nvSpPr>
          <p:cNvPr id="4" name="Text Placeholder 3"/>
          <p:cNvSpPr>
            <a:spLocks noGrp="1"/>
          </p:cNvSpPr>
          <p:nvPr>
            <p:ph type="body" sz="half" idx="2"/>
          </p:nvPr>
        </p:nvSpPr>
        <p:spPr>
          <a:xfrm>
            <a:off x="1791611" y="5367761"/>
            <a:ext cx="5487232" cy="255846"/>
          </a:xfrm>
        </p:spPr>
        <p:txBody>
          <a:bodyPr/>
          <a:lstStyle>
            <a:lvl1pPr marL="0" indent="0">
              <a:buNone/>
              <a:defRPr sz="1200"/>
            </a:lvl1pPr>
            <a:lvl2pPr marL="405728" indent="0">
              <a:buNone/>
              <a:defRPr sz="1100"/>
            </a:lvl2pPr>
            <a:lvl3pPr marL="811454" indent="0">
              <a:buNone/>
              <a:defRPr sz="900"/>
            </a:lvl3pPr>
            <a:lvl4pPr marL="1217180" indent="0">
              <a:buNone/>
              <a:defRPr sz="800"/>
            </a:lvl4pPr>
            <a:lvl5pPr marL="1622909" indent="0">
              <a:buNone/>
              <a:defRPr sz="800"/>
            </a:lvl5pPr>
            <a:lvl6pPr marL="2028636" indent="0">
              <a:buNone/>
              <a:defRPr sz="800"/>
            </a:lvl6pPr>
            <a:lvl7pPr marL="2434364" indent="0">
              <a:buNone/>
              <a:defRPr sz="800"/>
            </a:lvl7pPr>
            <a:lvl8pPr marL="2840091" indent="0">
              <a:buNone/>
              <a:defRPr sz="800"/>
            </a:lvl8pPr>
            <a:lvl9pPr marL="3245819" indent="0">
              <a:buNone/>
              <a:defRPr sz="8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smtClean="0"/>
            </a:lvl1pPr>
          </a:lstStyle>
          <a:p>
            <a:fld id="{7B8C2CD0-0B51-9048-936E-6ED4752F11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8392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557771" y="2479420"/>
            <a:ext cx="5014470" cy="21856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smtClean="0"/>
            </a:lvl1pPr>
          </a:lstStyle>
          <a:p>
            <a:fld id="{B6EDC5DA-6F59-C146-A06A-7F6AD5EAE3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781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0142" y="1599673"/>
            <a:ext cx="2127526" cy="3065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753141" y="1599673"/>
            <a:ext cx="2629202" cy="3065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smtClean="0"/>
            </a:lvl1pPr>
          </a:lstStyle>
          <a:p>
            <a:fld id="{A67CAC1B-2F10-654B-893E-875CF19736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50375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3" name="Rectangle 3"/>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5124" name="Rectangle 4"/>
          <p:cNvSpPr>
            <a:spLocks noGrp="1" noChangeArrowheads="1"/>
          </p:cNvSpPr>
          <p:nvPr>
            <p:ph type="sldNum" sz="quarter" idx="4"/>
          </p:nvPr>
        </p:nvSpPr>
        <p:spPr/>
        <p:txBody>
          <a:bodyPr/>
          <a:lstStyle>
            <a:lvl1pPr>
              <a:defRPr/>
            </a:lvl1pPr>
          </a:lstStyle>
          <a:p>
            <a:fld id="{86DFC8AA-B0DD-E043-BF4F-67386745B2E3}" type="slidenum">
              <a:rPr lang="en-US">
                <a:solidFill>
                  <a:srgbClr val="000000"/>
                </a:solidFill>
              </a:rPr>
              <a:pPr/>
              <a:t>‹#›</a:t>
            </a:fld>
            <a:endParaRPr lang="en-US">
              <a:solidFill>
                <a:srgbClr val="000000"/>
              </a:solidFill>
            </a:endParaRPr>
          </a:p>
        </p:txBody>
      </p:sp>
      <p:sp>
        <p:nvSpPr>
          <p:cNvPr id="5127" name="Rectangle 7"/>
          <p:cNvSpPr>
            <a:spLocks noGrp="1" noChangeArrowheads="1"/>
          </p:cNvSpPr>
          <p:nvPr>
            <p:ph type="ctrTitle"/>
          </p:nvPr>
        </p:nvSpPr>
        <p:spPr>
          <a:xfrm>
            <a:off x="345555" y="3282856"/>
            <a:ext cx="6052053" cy="624894"/>
          </a:xfrm>
        </p:spPr>
        <p:txBody>
          <a:bodyPr anchor="t"/>
          <a:lstStyle>
            <a:lvl1pPr>
              <a:defRPr sz="3600">
                <a:solidFill>
                  <a:schemeClr val="tx1"/>
                </a:solidFill>
              </a:defRPr>
            </a:lvl1pPr>
          </a:lstStyle>
          <a:p>
            <a:r>
              <a:rPr lang="en-US"/>
              <a:t>Title in Black - Arial 40pt</a:t>
            </a:r>
          </a:p>
        </p:txBody>
      </p:sp>
      <p:sp>
        <p:nvSpPr>
          <p:cNvPr id="5128" name="Rectangle 8"/>
          <p:cNvSpPr>
            <a:spLocks noGrp="1" noChangeArrowheads="1"/>
          </p:cNvSpPr>
          <p:nvPr>
            <p:ph type="subTitle" idx="1"/>
          </p:nvPr>
        </p:nvSpPr>
        <p:spPr>
          <a:xfrm>
            <a:off x="345554" y="5192095"/>
            <a:ext cx="7310759" cy="486669"/>
          </a:xfrm>
        </p:spPr>
        <p:txBody>
          <a:bodyPr/>
          <a:lstStyle>
            <a:lvl1pPr marL="0" indent="0">
              <a:buFontTx/>
              <a:buNone/>
              <a:defRPr sz="2700">
                <a:solidFill>
                  <a:schemeClr val="bg2"/>
                </a:solidFill>
              </a:defRPr>
            </a:lvl1pPr>
          </a:lstStyle>
          <a:p>
            <a:r>
              <a:rPr lang="en-US"/>
              <a:t>Subheading and date in grey - Arial 30pt</a:t>
            </a:r>
          </a:p>
        </p:txBody>
      </p:sp>
      <p:pic>
        <p:nvPicPr>
          <p:cNvPr id="5137" name="Picture 17" descr="ou_compact_rgb_36mm"/>
          <p:cNvPicPr>
            <a:picLocks noChangeAspect="1" noChangeArrowheads="1"/>
          </p:cNvPicPr>
          <p:nvPr/>
        </p:nvPicPr>
        <p:blipFill>
          <a:blip r:embed="rId2"/>
          <a:srcRect/>
          <a:stretch>
            <a:fillRect/>
          </a:stretch>
        </p:blipFill>
        <p:spPr bwMode="auto">
          <a:xfrm>
            <a:off x="6826429" y="391639"/>
            <a:ext cx="2067773" cy="1472966"/>
          </a:xfrm>
          <a:prstGeom prst="rect">
            <a:avLst/>
          </a:prstGeom>
          <a:noFill/>
          <a:ln w="9525">
            <a:noFill/>
            <a:miter lim="800000"/>
            <a:headEnd/>
            <a:tailEnd/>
          </a:ln>
        </p:spPr>
      </p:pic>
    </p:spTree>
    <p:extLst>
      <p:ext uri="{BB962C8B-B14F-4D97-AF65-F5344CB8AC3E}">
        <p14:creationId xmlns:p14="http://schemas.microsoft.com/office/powerpoint/2010/main" val="3131458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smtClean="0"/>
            </a:lvl1pPr>
          </a:lstStyle>
          <a:p>
            <a:fld id="{524E42E3-2836-FD4B-9BA9-46653480CAC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2582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639" y="4407378"/>
            <a:ext cx="7772886" cy="117921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1639" y="4059158"/>
            <a:ext cx="7772886" cy="348220"/>
          </a:xfrm>
        </p:spPr>
        <p:txBody>
          <a:bodyPr anchor="b"/>
          <a:lstStyle>
            <a:lvl1pPr marL="0" indent="0">
              <a:buNone/>
              <a:defRPr sz="1800"/>
            </a:lvl1pPr>
            <a:lvl2pPr marL="405948" indent="0">
              <a:buNone/>
              <a:defRPr sz="1600"/>
            </a:lvl2pPr>
            <a:lvl3pPr marL="811896" indent="0">
              <a:buNone/>
              <a:defRPr sz="1400"/>
            </a:lvl3pPr>
            <a:lvl4pPr marL="1217844" indent="0">
              <a:buNone/>
              <a:defRPr sz="1200"/>
            </a:lvl4pPr>
            <a:lvl5pPr marL="1623792" indent="0">
              <a:buNone/>
              <a:defRPr sz="1200"/>
            </a:lvl5pPr>
            <a:lvl6pPr marL="2029739" indent="0">
              <a:buNone/>
              <a:defRPr sz="1200"/>
            </a:lvl6pPr>
            <a:lvl7pPr marL="2435687" indent="0">
              <a:buNone/>
              <a:defRPr sz="1200"/>
            </a:lvl7pPr>
            <a:lvl8pPr marL="2841635" indent="0">
              <a:buNone/>
              <a:defRPr sz="1200"/>
            </a:lvl8pPr>
            <a:lvl9pPr marL="3247583" indent="0">
              <a:buNone/>
              <a:defRPr sz="12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smtClean="0"/>
            </a:lvl1pPr>
          </a:lstStyle>
          <a:p>
            <a:fld id="{BB32D30B-A7C1-0E45-9A42-9ABB060FEF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0724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5554" y="2479420"/>
            <a:ext cx="4046730" cy="2185690"/>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25510" y="2479420"/>
            <a:ext cx="4046730" cy="2185690"/>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smtClean="0"/>
            </a:lvl1pPr>
          </a:lstStyle>
          <a:p>
            <a:fld id="{E660C59A-F155-F847-8E96-957603AE84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25057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576" y="480162"/>
            <a:ext cx="8230848" cy="73294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6576" y="1779786"/>
            <a:ext cx="4041179" cy="394386"/>
          </a:xfrm>
        </p:spPr>
        <p:txBody>
          <a:bodyPr anchor="b"/>
          <a:lstStyle>
            <a:lvl1pPr marL="0" indent="0">
              <a:buNone/>
              <a:defRPr sz="2100" b="1"/>
            </a:lvl1pPr>
            <a:lvl2pPr marL="405948" indent="0">
              <a:buNone/>
              <a:defRPr sz="1800" b="1"/>
            </a:lvl2pPr>
            <a:lvl3pPr marL="811896" indent="0">
              <a:buNone/>
              <a:defRPr sz="1600" b="1"/>
            </a:lvl3pPr>
            <a:lvl4pPr marL="1217844" indent="0">
              <a:buNone/>
              <a:defRPr sz="1400" b="1"/>
            </a:lvl4pPr>
            <a:lvl5pPr marL="1623792" indent="0">
              <a:buNone/>
              <a:defRPr sz="1400" b="1"/>
            </a:lvl5pPr>
            <a:lvl6pPr marL="2029739" indent="0">
              <a:buNone/>
              <a:defRPr sz="1400" b="1"/>
            </a:lvl6pPr>
            <a:lvl7pPr marL="2435687" indent="0">
              <a:buNone/>
              <a:defRPr sz="1400" b="1"/>
            </a:lvl7pPr>
            <a:lvl8pPr marL="2841635" indent="0">
              <a:buNone/>
              <a:defRPr sz="1400" b="1"/>
            </a:lvl8pPr>
            <a:lvl9pPr marL="3247583"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6576" y="2174172"/>
            <a:ext cx="4041179" cy="153931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858" y="1779786"/>
            <a:ext cx="4042566" cy="394386"/>
          </a:xfrm>
        </p:spPr>
        <p:txBody>
          <a:bodyPr anchor="b"/>
          <a:lstStyle>
            <a:lvl1pPr marL="0" indent="0">
              <a:buNone/>
              <a:defRPr sz="2100" b="1"/>
            </a:lvl1pPr>
            <a:lvl2pPr marL="405948" indent="0">
              <a:buNone/>
              <a:defRPr sz="1800" b="1"/>
            </a:lvl2pPr>
            <a:lvl3pPr marL="811896" indent="0">
              <a:buNone/>
              <a:defRPr sz="1600" b="1"/>
            </a:lvl3pPr>
            <a:lvl4pPr marL="1217844" indent="0">
              <a:buNone/>
              <a:defRPr sz="1400" b="1"/>
            </a:lvl4pPr>
            <a:lvl5pPr marL="1623792" indent="0">
              <a:buNone/>
              <a:defRPr sz="1400" b="1"/>
            </a:lvl5pPr>
            <a:lvl6pPr marL="2029739" indent="0">
              <a:buNone/>
              <a:defRPr sz="1400" b="1"/>
            </a:lvl6pPr>
            <a:lvl7pPr marL="2435687" indent="0">
              <a:buNone/>
              <a:defRPr sz="1400" b="1"/>
            </a:lvl7pPr>
            <a:lvl8pPr marL="2841635" indent="0">
              <a:buNone/>
              <a:defRPr sz="1400" b="1"/>
            </a:lvl8pPr>
            <a:lvl9pPr marL="3247583"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58" y="2174172"/>
            <a:ext cx="4042566" cy="153931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1"/>
          </p:nvPr>
        </p:nvSpPr>
        <p:spPr/>
        <p:txBody>
          <a:bodyPr/>
          <a:lstStyle>
            <a:lvl1pPr>
              <a:defRPr smtClean="0"/>
            </a:lvl1pPr>
          </a:lstStyle>
          <a:p>
            <a:fld id="{CA4CD7A7-A222-FE40-A646-AB879A9E68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58472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1"/>
          </p:nvPr>
        </p:nvSpPr>
        <p:spPr/>
        <p:txBody>
          <a:bodyPr/>
          <a:lstStyle>
            <a:lvl1pPr>
              <a:defRPr smtClean="0"/>
            </a:lvl1pPr>
          </a:lstStyle>
          <a:p>
            <a:fld id="{AE15138E-B52F-6E44-9E61-4E23E9B8B9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79062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solidFill>
                <a:srgbClr val="000000"/>
              </a:solidFill>
            </a:endParaRPr>
          </a:p>
        </p:txBody>
      </p:sp>
      <p:sp>
        <p:nvSpPr>
          <p:cNvPr id="3" name="Slide Number Placeholder 2"/>
          <p:cNvSpPr>
            <a:spLocks noGrp="1"/>
          </p:cNvSpPr>
          <p:nvPr>
            <p:ph type="sldNum" sz="quarter" idx="11"/>
          </p:nvPr>
        </p:nvSpPr>
        <p:spPr/>
        <p:txBody>
          <a:bodyPr/>
          <a:lstStyle>
            <a:lvl1pPr>
              <a:defRPr smtClean="0"/>
            </a:lvl1pPr>
          </a:lstStyle>
          <a:p>
            <a:fld id="{3ABEFF34-B3D0-6A47-A7CE-1E8F9CDD6A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9740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52" indent="0">
              <a:buNone/>
              <a:defRPr sz="1800"/>
            </a:lvl2pPr>
            <a:lvl3pPr marL="913904" indent="0">
              <a:buNone/>
              <a:defRPr sz="1600"/>
            </a:lvl3pPr>
            <a:lvl4pPr marL="1370855" indent="0">
              <a:buNone/>
              <a:defRPr sz="1400"/>
            </a:lvl4pPr>
            <a:lvl5pPr marL="1827807" indent="0">
              <a:buNone/>
              <a:defRPr sz="1400"/>
            </a:lvl5pPr>
            <a:lvl6pPr marL="2284758" indent="0">
              <a:buNone/>
              <a:defRPr sz="1400"/>
            </a:lvl6pPr>
            <a:lvl7pPr marL="2741712" indent="0">
              <a:buNone/>
              <a:defRPr sz="1400"/>
            </a:lvl7pPr>
            <a:lvl8pPr marL="3198662" indent="0">
              <a:buNone/>
              <a:defRPr sz="1400"/>
            </a:lvl8pPr>
            <a:lvl9pPr marL="3655613" indent="0">
              <a:buNone/>
              <a:defRPr sz="1400"/>
            </a:lvl9pPr>
          </a:lstStyle>
          <a:p>
            <a:pPr lvl="0"/>
            <a:r>
              <a:rPr lang="en-GB"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B76EEA6A-14AB-9A48-B994-5009523785C8}"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576" y="810311"/>
            <a:ext cx="3008680" cy="625219"/>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4889" y="273571"/>
            <a:ext cx="5112535" cy="2016369"/>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576" y="1435530"/>
            <a:ext cx="3008680" cy="255887"/>
          </a:xfrm>
        </p:spPr>
        <p:txBody>
          <a:bodyPr/>
          <a:lstStyle>
            <a:lvl1pPr marL="0" indent="0">
              <a:buNone/>
              <a:defRPr sz="1200"/>
            </a:lvl1pPr>
            <a:lvl2pPr marL="405948" indent="0">
              <a:buNone/>
              <a:defRPr sz="1100"/>
            </a:lvl2pPr>
            <a:lvl3pPr marL="811896" indent="0">
              <a:buNone/>
              <a:defRPr sz="900"/>
            </a:lvl3pPr>
            <a:lvl4pPr marL="1217844" indent="0">
              <a:buNone/>
              <a:defRPr sz="800"/>
            </a:lvl4pPr>
            <a:lvl5pPr marL="1623792" indent="0">
              <a:buNone/>
              <a:defRPr sz="800"/>
            </a:lvl5pPr>
            <a:lvl6pPr marL="2029739" indent="0">
              <a:buNone/>
              <a:defRPr sz="800"/>
            </a:lvl6pPr>
            <a:lvl7pPr marL="2435687" indent="0">
              <a:buNone/>
              <a:defRPr sz="800"/>
            </a:lvl7pPr>
            <a:lvl8pPr marL="2841635" indent="0">
              <a:buNone/>
              <a:defRPr sz="800"/>
            </a:lvl8pPr>
            <a:lvl9pPr marL="3247583" indent="0">
              <a:buNone/>
              <a:defRPr sz="8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smtClean="0"/>
            </a:lvl1pPr>
          </a:lstStyle>
          <a:p>
            <a:fld id="{2B285C9C-2EBD-3D40-91F8-545DC04057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90412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09" y="5019536"/>
            <a:ext cx="5487232" cy="3482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609" y="613376"/>
            <a:ext cx="5487232" cy="502108"/>
          </a:xfrm>
        </p:spPr>
        <p:txBody>
          <a:bodyPr/>
          <a:lstStyle>
            <a:lvl1pPr marL="0" indent="0">
              <a:buNone/>
              <a:defRPr sz="2800"/>
            </a:lvl1pPr>
            <a:lvl2pPr marL="405948" indent="0">
              <a:buNone/>
              <a:defRPr sz="2500"/>
            </a:lvl2pPr>
            <a:lvl3pPr marL="811896" indent="0">
              <a:buNone/>
              <a:defRPr sz="2100"/>
            </a:lvl3pPr>
            <a:lvl4pPr marL="1217844" indent="0">
              <a:buNone/>
              <a:defRPr sz="1800"/>
            </a:lvl4pPr>
            <a:lvl5pPr marL="1623792" indent="0">
              <a:buNone/>
              <a:defRPr sz="1800"/>
            </a:lvl5pPr>
            <a:lvl6pPr marL="2029739" indent="0">
              <a:buNone/>
              <a:defRPr sz="1800"/>
            </a:lvl6pPr>
            <a:lvl7pPr marL="2435687" indent="0">
              <a:buNone/>
              <a:defRPr sz="1800"/>
            </a:lvl7pPr>
            <a:lvl8pPr marL="2841635" indent="0">
              <a:buNone/>
              <a:defRPr sz="1800"/>
            </a:lvl8pPr>
            <a:lvl9pPr marL="3247583" indent="0">
              <a:buNone/>
              <a:defRPr sz="1800"/>
            </a:lvl9pPr>
          </a:lstStyle>
          <a:p>
            <a:endParaRPr lang="en-US"/>
          </a:p>
        </p:txBody>
      </p:sp>
      <p:sp>
        <p:nvSpPr>
          <p:cNvPr id="4" name="Text Placeholder 3"/>
          <p:cNvSpPr>
            <a:spLocks noGrp="1"/>
          </p:cNvSpPr>
          <p:nvPr>
            <p:ph type="body" sz="half" idx="2"/>
          </p:nvPr>
        </p:nvSpPr>
        <p:spPr>
          <a:xfrm>
            <a:off x="1791609" y="5367757"/>
            <a:ext cx="5487232" cy="255887"/>
          </a:xfrm>
        </p:spPr>
        <p:txBody>
          <a:bodyPr/>
          <a:lstStyle>
            <a:lvl1pPr marL="0" indent="0">
              <a:buNone/>
              <a:defRPr sz="1200"/>
            </a:lvl1pPr>
            <a:lvl2pPr marL="405948" indent="0">
              <a:buNone/>
              <a:defRPr sz="1100"/>
            </a:lvl2pPr>
            <a:lvl3pPr marL="811896" indent="0">
              <a:buNone/>
              <a:defRPr sz="900"/>
            </a:lvl3pPr>
            <a:lvl4pPr marL="1217844" indent="0">
              <a:buNone/>
              <a:defRPr sz="800"/>
            </a:lvl4pPr>
            <a:lvl5pPr marL="1623792" indent="0">
              <a:buNone/>
              <a:defRPr sz="800"/>
            </a:lvl5pPr>
            <a:lvl6pPr marL="2029739" indent="0">
              <a:buNone/>
              <a:defRPr sz="800"/>
            </a:lvl6pPr>
            <a:lvl7pPr marL="2435687" indent="0">
              <a:buNone/>
              <a:defRPr sz="800"/>
            </a:lvl7pPr>
            <a:lvl8pPr marL="2841635" indent="0">
              <a:buNone/>
              <a:defRPr sz="800"/>
            </a:lvl8pPr>
            <a:lvl9pPr marL="3247583" indent="0">
              <a:buNone/>
              <a:defRPr sz="8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smtClean="0"/>
            </a:lvl1pPr>
          </a:lstStyle>
          <a:p>
            <a:fld id="{7B8C2CD0-0B51-9048-936E-6ED4752F11E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27547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557693" y="2479420"/>
            <a:ext cx="5014547" cy="21856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smtClean="0"/>
            </a:lvl1pPr>
          </a:lstStyle>
          <a:p>
            <a:fld id="{B6EDC5DA-6F59-C146-A06A-7F6AD5EAE3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4240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0104" y="1599673"/>
            <a:ext cx="2127602" cy="3065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753065" y="1599673"/>
            <a:ext cx="2629278" cy="3065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smtClean="0"/>
            </a:lvl1pPr>
          </a:lstStyle>
          <a:p>
            <a:fld id="{A67CAC1B-2F10-654B-893E-875CF19736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8562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152400" y="1447800"/>
            <a:ext cx="42291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533900" y="1447800"/>
            <a:ext cx="42291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5CE2AE28-6988-9342-835A-EB73219C447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6952" indent="0">
              <a:buNone/>
              <a:defRPr sz="2000" b="1"/>
            </a:lvl2pPr>
            <a:lvl3pPr marL="913904" indent="0">
              <a:buNone/>
              <a:defRPr sz="1800" b="1"/>
            </a:lvl3pPr>
            <a:lvl4pPr marL="1370855" indent="0">
              <a:buNone/>
              <a:defRPr sz="1600" b="1"/>
            </a:lvl4pPr>
            <a:lvl5pPr marL="1827807" indent="0">
              <a:buNone/>
              <a:defRPr sz="1600" b="1"/>
            </a:lvl5pPr>
            <a:lvl6pPr marL="2284758" indent="0">
              <a:buNone/>
              <a:defRPr sz="1600" b="1"/>
            </a:lvl6pPr>
            <a:lvl7pPr marL="2741712" indent="0">
              <a:buNone/>
              <a:defRPr sz="1600" b="1"/>
            </a:lvl7pPr>
            <a:lvl8pPr marL="3198662" indent="0">
              <a:buNone/>
              <a:defRPr sz="1600" b="1"/>
            </a:lvl8pPr>
            <a:lvl9pPr marL="3655613"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6952" indent="0">
              <a:buNone/>
              <a:defRPr sz="2000" b="1"/>
            </a:lvl2pPr>
            <a:lvl3pPr marL="913904" indent="0">
              <a:buNone/>
              <a:defRPr sz="1800" b="1"/>
            </a:lvl3pPr>
            <a:lvl4pPr marL="1370855" indent="0">
              <a:buNone/>
              <a:defRPr sz="1600" b="1"/>
            </a:lvl4pPr>
            <a:lvl5pPr marL="1827807" indent="0">
              <a:buNone/>
              <a:defRPr sz="1600" b="1"/>
            </a:lvl5pPr>
            <a:lvl6pPr marL="2284758" indent="0">
              <a:buNone/>
              <a:defRPr sz="1600" b="1"/>
            </a:lvl6pPr>
            <a:lvl7pPr marL="2741712" indent="0">
              <a:buNone/>
              <a:defRPr sz="1600" b="1"/>
            </a:lvl7pPr>
            <a:lvl8pPr marL="3198662" indent="0">
              <a:buNone/>
              <a:defRPr sz="1600" b="1"/>
            </a:lvl8pPr>
            <a:lvl9pPr marL="3655613"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79847B8E-BA20-2B42-B787-C7863D0FCC8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8F91FE70-29D3-794A-89A9-8DA510B6BE0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FF40876E-356D-9E4C-A045-4F564CF984B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400"/>
            </a:lvl1pPr>
            <a:lvl2pPr marL="456952" indent="0">
              <a:buNone/>
              <a:defRPr sz="1200"/>
            </a:lvl2pPr>
            <a:lvl3pPr marL="913904" indent="0">
              <a:buNone/>
              <a:defRPr sz="1000"/>
            </a:lvl3pPr>
            <a:lvl4pPr marL="1370855" indent="0">
              <a:buNone/>
              <a:defRPr sz="900"/>
            </a:lvl4pPr>
            <a:lvl5pPr marL="1827807" indent="0">
              <a:buNone/>
              <a:defRPr sz="900"/>
            </a:lvl5pPr>
            <a:lvl6pPr marL="2284758" indent="0">
              <a:buNone/>
              <a:defRPr sz="900"/>
            </a:lvl6pPr>
            <a:lvl7pPr marL="2741712" indent="0">
              <a:buNone/>
              <a:defRPr sz="900"/>
            </a:lvl7pPr>
            <a:lvl8pPr marL="3198662" indent="0">
              <a:buNone/>
              <a:defRPr sz="900"/>
            </a:lvl8pPr>
            <a:lvl9pPr marL="3655613" indent="0">
              <a:buNone/>
              <a:defRPr sz="900"/>
            </a:lvl9pPr>
          </a:lstStyle>
          <a:p>
            <a:pPr lvl="0"/>
            <a:r>
              <a:rPr lang="en-GB"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8EC3B6F-BE45-AD48-82C8-38C14FD8C2B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91"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91" y="612775"/>
            <a:ext cx="5486400" cy="4114800"/>
          </a:xfrm>
        </p:spPr>
        <p:txBody>
          <a:bodyPr/>
          <a:lstStyle>
            <a:lvl1pPr marL="0" indent="0">
              <a:buNone/>
              <a:defRPr sz="3200"/>
            </a:lvl1pPr>
            <a:lvl2pPr marL="456952" indent="0">
              <a:buNone/>
              <a:defRPr sz="2800"/>
            </a:lvl2pPr>
            <a:lvl3pPr marL="913904" indent="0">
              <a:buNone/>
              <a:defRPr sz="2400"/>
            </a:lvl3pPr>
            <a:lvl4pPr marL="1370855" indent="0">
              <a:buNone/>
              <a:defRPr sz="2000"/>
            </a:lvl4pPr>
            <a:lvl5pPr marL="1827807" indent="0">
              <a:buNone/>
              <a:defRPr sz="2000"/>
            </a:lvl5pPr>
            <a:lvl6pPr marL="2284758" indent="0">
              <a:buNone/>
              <a:defRPr sz="2000"/>
            </a:lvl6pPr>
            <a:lvl7pPr marL="2741712" indent="0">
              <a:buNone/>
              <a:defRPr sz="2000"/>
            </a:lvl7pPr>
            <a:lvl8pPr marL="3198662" indent="0">
              <a:buNone/>
              <a:defRPr sz="2000"/>
            </a:lvl8pPr>
            <a:lvl9pPr marL="3655613" indent="0">
              <a:buNone/>
              <a:defRPr sz="2000"/>
            </a:lvl9pPr>
          </a:lstStyle>
          <a:p>
            <a:pPr lvl="0"/>
            <a:endParaRPr lang="en-US" noProof="0" smtClean="0"/>
          </a:p>
        </p:txBody>
      </p:sp>
      <p:sp>
        <p:nvSpPr>
          <p:cNvPr id="4" name="Text Placeholder 3"/>
          <p:cNvSpPr>
            <a:spLocks noGrp="1"/>
          </p:cNvSpPr>
          <p:nvPr>
            <p:ph type="body" sz="half" idx="2"/>
          </p:nvPr>
        </p:nvSpPr>
        <p:spPr>
          <a:xfrm>
            <a:off x="1792291" y="5367338"/>
            <a:ext cx="5486400" cy="804862"/>
          </a:xfrm>
        </p:spPr>
        <p:txBody>
          <a:bodyPr/>
          <a:lstStyle>
            <a:lvl1pPr marL="0" indent="0">
              <a:buNone/>
              <a:defRPr sz="1400"/>
            </a:lvl1pPr>
            <a:lvl2pPr marL="456952" indent="0">
              <a:buNone/>
              <a:defRPr sz="1200"/>
            </a:lvl2pPr>
            <a:lvl3pPr marL="913904" indent="0">
              <a:buNone/>
              <a:defRPr sz="1000"/>
            </a:lvl3pPr>
            <a:lvl4pPr marL="1370855" indent="0">
              <a:buNone/>
              <a:defRPr sz="900"/>
            </a:lvl4pPr>
            <a:lvl5pPr marL="1827807" indent="0">
              <a:buNone/>
              <a:defRPr sz="900"/>
            </a:lvl5pPr>
            <a:lvl6pPr marL="2284758" indent="0">
              <a:buNone/>
              <a:defRPr sz="900"/>
            </a:lvl6pPr>
            <a:lvl7pPr marL="2741712" indent="0">
              <a:buNone/>
              <a:defRPr sz="900"/>
            </a:lvl7pPr>
            <a:lvl8pPr marL="3198662" indent="0">
              <a:buNone/>
              <a:defRPr sz="900"/>
            </a:lvl8pPr>
            <a:lvl9pPr marL="3655613" indent="0">
              <a:buNone/>
              <a:defRPr sz="900"/>
            </a:lvl9pPr>
          </a:lstStyle>
          <a:p>
            <a:pPr lvl="0"/>
            <a:r>
              <a:rPr lang="en-GB"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55BB3813-C42D-1C4E-B3A7-E0A119E585A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2" y="152400"/>
            <a:ext cx="7011888" cy="762000"/>
          </a:xfrm>
          <a:prstGeom prst="rect">
            <a:avLst/>
          </a:prstGeom>
          <a:noFill/>
          <a:ln w="9525">
            <a:noFill/>
            <a:miter lim="800000"/>
            <a:headEnd/>
            <a:tailEnd/>
          </a:ln>
        </p:spPr>
        <p:txBody>
          <a:bodyPr vert="horz" wrap="square" lIns="91392" tIns="45696" rIns="91392" bIns="45696"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52400" y="1447800"/>
            <a:ext cx="8610600" cy="5105400"/>
          </a:xfrm>
          <a:prstGeom prst="rect">
            <a:avLst/>
          </a:prstGeom>
          <a:noFill/>
          <a:ln w="9525">
            <a:noFill/>
            <a:miter lim="800000"/>
            <a:headEnd/>
            <a:tailEnd/>
          </a:ln>
        </p:spPr>
        <p:txBody>
          <a:bodyPr vert="horz" wrap="square" lIns="91392" tIns="45696" rIns="91392" bIns="45696"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8534400" y="6400800"/>
            <a:ext cx="457200" cy="228600"/>
          </a:xfrm>
          <a:prstGeom prst="rect">
            <a:avLst/>
          </a:prstGeom>
          <a:noFill/>
          <a:ln w="9525">
            <a:noFill/>
            <a:miter lim="800000"/>
            <a:headEnd/>
            <a:tailEnd/>
          </a:ln>
          <a:effectLst/>
        </p:spPr>
        <p:txBody>
          <a:bodyPr vert="horz" wrap="square" lIns="91392" tIns="45696" rIns="91392" bIns="45696" numCol="1" anchor="t" anchorCtr="0" compatLnSpc="1">
            <a:prstTxWarp prst="textNoShape">
              <a:avLst/>
            </a:prstTxWarp>
          </a:bodyPr>
          <a:lstStyle>
            <a:lvl1pPr algn="r" eaLnBrk="0" hangingPunct="0">
              <a:defRPr sz="1200" b="1">
                <a:solidFill>
                  <a:schemeClr val="bg2">
                    <a:lumMod val="60000"/>
                    <a:lumOff val="40000"/>
                  </a:schemeClr>
                </a:solidFill>
                <a:latin typeface="Arial" pitchFamily="-112" charset="0"/>
                <a:ea typeface="+mn-ea"/>
                <a:cs typeface="+mn-cs"/>
              </a:defRPr>
            </a:lvl1pPr>
          </a:lstStyle>
          <a:p>
            <a:pPr>
              <a:defRPr/>
            </a:pPr>
            <a:fld id="{F6DE2E75-3EEF-D645-B5AA-41DBBDDE41A9}" type="slidenum">
              <a:rPr lang="en-US" smtClean="0"/>
              <a:pPr>
                <a:defRPr/>
              </a:pPr>
              <a:t>‹#›</a:t>
            </a:fld>
            <a:endParaRPr lang="en-US" dirty="0"/>
          </a:p>
        </p:txBody>
      </p:sp>
      <p:sp>
        <p:nvSpPr>
          <p:cNvPr id="1032" name="Rectangle 8"/>
          <p:cNvSpPr>
            <a:spLocks noChangeArrowheads="1"/>
          </p:cNvSpPr>
          <p:nvPr/>
        </p:nvSpPr>
        <p:spPr bwMode="auto">
          <a:xfrm>
            <a:off x="7848600" y="6629400"/>
            <a:ext cx="1295400" cy="228600"/>
          </a:xfrm>
          <a:prstGeom prst="rect">
            <a:avLst/>
          </a:prstGeom>
          <a:noFill/>
          <a:ln w="9525">
            <a:noFill/>
            <a:miter lim="800000"/>
            <a:headEnd/>
            <a:tailEnd/>
          </a:ln>
          <a:effectLst/>
        </p:spPr>
        <p:txBody>
          <a:bodyPr lIns="91392" tIns="45696" rIns="91392" bIns="45696">
            <a:prstTxWarp prst="textNoShape">
              <a:avLst/>
            </a:prstTxWarp>
          </a:bodyPr>
          <a:lstStyle/>
          <a:p>
            <a:pPr algn="r" eaLnBrk="0" hangingPunct="0">
              <a:defRPr/>
            </a:pPr>
            <a:r>
              <a:rPr lang="en-US" sz="1000" b="0">
                <a:solidFill>
                  <a:srgbClr val="4DB5FF"/>
                </a:solidFill>
                <a:effectLst>
                  <a:outerShdw blurRad="38100" dist="38100" dir="2700000" algn="tl">
                    <a:srgbClr val="DDDDDD"/>
                  </a:outerShdw>
                </a:effectLst>
                <a:latin typeface="Arial" pitchFamily="-112" charset="0"/>
                <a:ea typeface="+mn-ea"/>
                <a:cs typeface="+mn-cs"/>
              </a:rPr>
              <a:t> </a:t>
            </a:r>
          </a:p>
        </p:txBody>
      </p:sp>
      <p:pic>
        <p:nvPicPr>
          <p:cNvPr id="8" name="Picture 7" descr="OUPowerPoint18mmShield"/>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44408" y="188640"/>
            <a:ext cx="744538" cy="895350"/>
          </a:xfrm>
          <a:prstGeom prst="rect">
            <a:avLst/>
          </a:prstGeom>
          <a:noFill/>
          <a:extLst>
            <a:ext uri="{909E8E84-426E-40dd-AFC4-6F175D3DCCD1}">
              <a14:hiddenFill xmlns:a14="http://schemas.microsoft.com/office/drawing/2010/main">
                <a:solidFill>
                  <a:srgbClr val="FFFFFF"/>
                </a:solidFill>
              </a14:hiddenFill>
            </a:ext>
          </a:extLst>
        </p:spPr>
      </p:pic>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2800" b="1">
          <a:solidFill>
            <a:srgbClr val="F918AE"/>
          </a:solidFill>
          <a:latin typeface="+mj-lt"/>
          <a:ea typeface="ＭＳ Ｐゴシック" pitchFamily="33" charset="-128"/>
          <a:cs typeface="ＭＳ Ｐゴシック" pitchFamily="33" charset="-128"/>
        </a:defRPr>
      </a:lvl1pPr>
      <a:lvl2pPr algn="l" rtl="0" eaLnBrk="0" fontAlgn="base" hangingPunct="0">
        <a:spcBef>
          <a:spcPct val="0"/>
        </a:spcBef>
        <a:spcAft>
          <a:spcPct val="0"/>
        </a:spcAft>
        <a:defRPr sz="2800" b="1">
          <a:solidFill>
            <a:srgbClr val="000066"/>
          </a:solidFill>
          <a:latin typeface="Arial" pitchFamily="-112" charset="0"/>
          <a:ea typeface="ＭＳ Ｐゴシック" pitchFamily="33" charset="-128"/>
          <a:cs typeface="ＭＳ Ｐゴシック" pitchFamily="33" charset="-128"/>
        </a:defRPr>
      </a:lvl2pPr>
      <a:lvl3pPr algn="l" rtl="0" eaLnBrk="0" fontAlgn="base" hangingPunct="0">
        <a:spcBef>
          <a:spcPct val="0"/>
        </a:spcBef>
        <a:spcAft>
          <a:spcPct val="0"/>
        </a:spcAft>
        <a:defRPr sz="2800" b="1">
          <a:solidFill>
            <a:srgbClr val="000066"/>
          </a:solidFill>
          <a:latin typeface="Arial" pitchFamily="-112" charset="0"/>
          <a:ea typeface="ＭＳ Ｐゴシック" pitchFamily="33" charset="-128"/>
          <a:cs typeface="ＭＳ Ｐゴシック" pitchFamily="33" charset="-128"/>
        </a:defRPr>
      </a:lvl3pPr>
      <a:lvl4pPr algn="l" rtl="0" eaLnBrk="0" fontAlgn="base" hangingPunct="0">
        <a:spcBef>
          <a:spcPct val="0"/>
        </a:spcBef>
        <a:spcAft>
          <a:spcPct val="0"/>
        </a:spcAft>
        <a:defRPr sz="2800" b="1">
          <a:solidFill>
            <a:srgbClr val="000066"/>
          </a:solidFill>
          <a:latin typeface="Arial" pitchFamily="-112" charset="0"/>
          <a:ea typeface="ＭＳ Ｐゴシック" pitchFamily="33" charset="-128"/>
          <a:cs typeface="ＭＳ Ｐゴシック" pitchFamily="33" charset="-128"/>
        </a:defRPr>
      </a:lvl4pPr>
      <a:lvl5pPr algn="l" rtl="0" eaLnBrk="0" fontAlgn="base" hangingPunct="0">
        <a:spcBef>
          <a:spcPct val="0"/>
        </a:spcBef>
        <a:spcAft>
          <a:spcPct val="0"/>
        </a:spcAft>
        <a:defRPr sz="2800" b="1">
          <a:solidFill>
            <a:srgbClr val="000066"/>
          </a:solidFill>
          <a:latin typeface="Arial" pitchFamily="-112" charset="0"/>
          <a:ea typeface="ＭＳ Ｐゴシック" pitchFamily="33" charset="-128"/>
          <a:cs typeface="ＭＳ Ｐゴシック" pitchFamily="33" charset="-128"/>
        </a:defRPr>
      </a:lvl5pPr>
      <a:lvl6pPr marL="456952" algn="l" rtl="0" eaLnBrk="0" fontAlgn="base" hangingPunct="0">
        <a:spcBef>
          <a:spcPct val="0"/>
        </a:spcBef>
        <a:spcAft>
          <a:spcPct val="0"/>
        </a:spcAft>
        <a:defRPr sz="2800" b="1">
          <a:solidFill>
            <a:srgbClr val="9FAA00"/>
          </a:solidFill>
          <a:latin typeface="Arial" pitchFamily="-112" charset="0"/>
        </a:defRPr>
      </a:lvl6pPr>
      <a:lvl7pPr marL="913904" algn="l" rtl="0" eaLnBrk="0" fontAlgn="base" hangingPunct="0">
        <a:spcBef>
          <a:spcPct val="0"/>
        </a:spcBef>
        <a:spcAft>
          <a:spcPct val="0"/>
        </a:spcAft>
        <a:defRPr sz="2800" b="1">
          <a:solidFill>
            <a:srgbClr val="9FAA00"/>
          </a:solidFill>
          <a:latin typeface="Arial" pitchFamily="-112" charset="0"/>
        </a:defRPr>
      </a:lvl7pPr>
      <a:lvl8pPr marL="1370855" algn="l" rtl="0" eaLnBrk="0" fontAlgn="base" hangingPunct="0">
        <a:spcBef>
          <a:spcPct val="0"/>
        </a:spcBef>
        <a:spcAft>
          <a:spcPct val="0"/>
        </a:spcAft>
        <a:defRPr sz="2800" b="1">
          <a:solidFill>
            <a:srgbClr val="9FAA00"/>
          </a:solidFill>
          <a:latin typeface="Arial" pitchFamily="-112" charset="0"/>
        </a:defRPr>
      </a:lvl8pPr>
      <a:lvl9pPr marL="1827807" algn="l" rtl="0" eaLnBrk="0" fontAlgn="base" hangingPunct="0">
        <a:spcBef>
          <a:spcPct val="0"/>
        </a:spcBef>
        <a:spcAft>
          <a:spcPct val="0"/>
        </a:spcAft>
        <a:defRPr sz="2800" b="1">
          <a:solidFill>
            <a:srgbClr val="9FAA00"/>
          </a:solidFill>
          <a:latin typeface="Arial" pitchFamily="-112" charset="0"/>
        </a:defRPr>
      </a:lvl9pPr>
    </p:titleStyle>
    <p:bodyStyle>
      <a:lvl1pPr marL="342714" indent="-342714" algn="l" rtl="0" eaLnBrk="0" fontAlgn="base" hangingPunct="0">
        <a:spcBef>
          <a:spcPct val="20000"/>
        </a:spcBef>
        <a:spcAft>
          <a:spcPct val="0"/>
        </a:spcAft>
        <a:buClr>
          <a:srgbClr val="F918AE"/>
        </a:buClr>
        <a:buFont typeface="Wingdings" charset="2"/>
        <a:buChar char="§"/>
        <a:defRPr sz="2400" b="1">
          <a:solidFill>
            <a:srgbClr val="8BDFD2"/>
          </a:solidFill>
          <a:latin typeface="+mn-lt"/>
          <a:ea typeface="ＭＳ Ｐゴシック" pitchFamily="33" charset="-128"/>
          <a:cs typeface="ＭＳ Ｐゴシック" pitchFamily="33" charset="-128"/>
        </a:defRPr>
      </a:lvl1pPr>
      <a:lvl2pPr marL="742547" indent="-285594" algn="l" rtl="0" eaLnBrk="0" fontAlgn="base" hangingPunct="0">
        <a:spcBef>
          <a:spcPct val="20000"/>
        </a:spcBef>
        <a:spcAft>
          <a:spcPct val="0"/>
        </a:spcAft>
        <a:buClr>
          <a:srgbClr val="F918AE"/>
        </a:buClr>
        <a:buFont typeface="Wingdings" charset="2"/>
        <a:buChar char="§"/>
        <a:defRPr sz="2400">
          <a:solidFill>
            <a:srgbClr val="8BDFD2"/>
          </a:solidFill>
          <a:latin typeface="+mn-lt"/>
          <a:ea typeface="ＭＳ Ｐゴシック" pitchFamily="-112" charset="-128"/>
        </a:defRPr>
      </a:lvl2pPr>
      <a:lvl3pPr marL="1142380" indent="-228476" algn="l" rtl="0" eaLnBrk="0" fontAlgn="base" hangingPunct="0">
        <a:spcBef>
          <a:spcPct val="20000"/>
        </a:spcBef>
        <a:spcAft>
          <a:spcPct val="0"/>
        </a:spcAft>
        <a:buClr>
          <a:srgbClr val="F918AE"/>
        </a:buClr>
        <a:buFont typeface="Wingdings" charset="2"/>
        <a:buChar char="§"/>
        <a:defRPr sz="2000">
          <a:solidFill>
            <a:srgbClr val="8BDFD2"/>
          </a:solidFill>
          <a:latin typeface="+mn-lt"/>
          <a:ea typeface="ＭＳ Ｐゴシック" pitchFamily="-112" charset="-128"/>
        </a:defRPr>
      </a:lvl3pPr>
      <a:lvl4pPr marL="1599330" indent="-228476" algn="l" rtl="0" eaLnBrk="0" fontAlgn="base" hangingPunct="0">
        <a:spcBef>
          <a:spcPct val="20000"/>
        </a:spcBef>
        <a:spcAft>
          <a:spcPct val="0"/>
        </a:spcAft>
        <a:buClr>
          <a:srgbClr val="F918AE"/>
        </a:buClr>
        <a:buFont typeface="Wingdings" charset="2"/>
        <a:buChar char="§"/>
        <a:defRPr sz="2000">
          <a:solidFill>
            <a:srgbClr val="8BDFD2"/>
          </a:solidFill>
          <a:latin typeface="+mn-lt"/>
          <a:ea typeface="ＭＳ Ｐゴシック" pitchFamily="-112" charset="-128"/>
        </a:defRPr>
      </a:lvl4pPr>
      <a:lvl5pPr marL="2056282" indent="-228476" algn="l" rtl="0" eaLnBrk="0" fontAlgn="base" hangingPunct="0">
        <a:spcBef>
          <a:spcPct val="20000"/>
        </a:spcBef>
        <a:spcAft>
          <a:spcPct val="0"/>
        </a:spcAft>
        <a:buClr>
          <a:srgbClr val="F918AE"/>
        </a:buClr>
        <a:buFont typeface="Wingdings" charset="2"/>
        <a:buChar char="§"/>
        <a:defRPr sz="2000">
          <a:solidFill>
            <a:srgbClr val="8BDFD2"/>
          </a:solidFill>
          <a:latin typeface="+mn-lt"/>
          <a:ea typeface="ＭＳ Ｐゴシック" pitchFamily="-112" charset="-128"/>
        </a:defRPr>
      </a:lvl5pPr>
      <a:lvl6pPr marL="2513235" indent="-228476" algn="l" rtl="0" eaLnBrk="0" fontAlgn="base" hangingPunct="0">
        <a:spcBef>
          <a:spcPct val="20000"/>
        </a:spcBef>
        <a:spcAft>
          <a:spcPct val="0"/>
        </a:spcAft>
        <a:buClr>
          <a:schemeClr val="bg1"/>
        </a:buClr>
        <a:buFont typeface="Wingdings" pitchFamily="-112" charset="2"/>
        <a:buChar char="§"/>
        <a:defRPr sz="2000">
          <a:solidFill>
            <a:schemeClr val="bg1"/>
          </a:solidFill>
          <a:latin typeface="+mn-lt"/>
          <a:ea typeface="ＭＳ Ｐゴシック" pitchFamily="-112" charset="-128"/>
        </a:defRPr>
      </a:lvl6pPr>
      <a:lvl7pPr marL="2970184" indent="-228476" algn="l" rtl="0" eaLnBrk="0" fontAlgn="base" hangingPunct="0">
        <a:spcBef>
          <a:spcPct val="20000"/>
        </a:spcBef>
        <a:spcAft>
          <a:spcPct val="0"/>
        </a:spcAft>
        <a:buClr>
          <a:schemeClr val="bg1"/>
        </a:buClr>
        <a:buFont typeface="Wingdings" pitchFamily="-112" charset="2"/>
        <a:buChar char="§"/>
        <a:defRPr sz="2000">
          <a:solidFill>
            <a:schemeClr val="bg1"/>
          </a:solidFill>
          <a:latin typeface="+mn-lt"/>
          <a:ea typeface="ＭＳ Ｐゴシック" pitchFamily="-112" charset="-128"/>
        </a:defRPr>
      </a:lvl7pPr>
      <a:lvl8pPr marL="3427137" indent="-228476" algn="l" rtl="0" eaLnBrk="0" fontAlgn="base" hangingPunct="0">
        <a:spcBef>
          <a:spcPct val="20000"/>
        </a:spcBef>
        <a:spcAft>
          <a:spcPct val="0"/>
        </a:spcAft>
        <a:buClr>
          <a:schemeClr val="bg1"/>
        </a:buClr>
        <a:buFont typeface="Wingdings" pitchFamily="-112" charset="2"/>
        <a:buChar char="§"/>
        <a:defRPr sz="2000">
          <a:solidFill>
            <a:schemeClr val="bg1"/>
          </a:solidFill>
          <a:latin typeface="+mn-lt"/>
          <a:ea typeface="ＭＳ Ｐゴシック" pitchFamily="-112" charset="-128"/>
        </a:defRPr>
      </a:lvl8pPr>
      <a:lvl9pPr marL="3884089" indent="-228476" algn="l" rtl="0" eaLnBrk="0" fontAlgn="base" hangingPunct="0">
        <a:spcBef>
          <a:spcPct val="20000"/>
        </a:spcBef>
        <a:spcAft>
          <a:spcPct val="0"/>
        </a:spcAft>
        <a:buClr>
          <a:schemeClr val="bg1"/>
        </a:buClr>
        <a:buFont typeface="Wingdings" pitchFamily="-112" charset="2"/>
        <a:buChar char="§"/>
        <a:defRPr sz="2000">
          <a:solidFill>
            <a:schemeClr val="bg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4" algn="l" defTabSz="456952" rtl="0" eaLnBrk="1" latinLnBrk="0" hangingPunct="1">
        <a:defRPr sz="1800" kern="1200">
          <a:solidFill>
            <a:schemeClr val="tx1"/>
          </a:solidFill>
          <a:latin typeface="+mn-lt"/>
          <a:ea typeface="+mn-ea"/>
          <a:cs typeface="+mn-cs"/>
        </a:defRPr>
      </a:lvl3pPr>
      <a:lvl4pPr marL="1370855"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8" algn="l" defTabSz="456952" rtl="0" eaLnBrk="1" latinLnBrk="0" hangingPunct="1">
        <a:defRPr sz="1800" kern="1200">
          <a:solidFill>
            <a:schemeClr val="tx1"/>
          </a:solidFill>
          <a:latin typeface="+mn-lt"/>
          <a:ea typeface="+mn-ea"/>
          <a:cs typeface="+mn-cs"/>
        </a:defRPr>
      </a:lvl6pPr>
      <a:lvl7pPr marL="2741712" algn="l" defTabSz="456952" rtl="0" eaLnBrk="1" latinLnBrk="0" hangingPunct="1">
        <a:defRPr sz="1800" kern="1200">
          <a:solidFill>
            <a:schemeClr val="tx1"/>
          </a:solidFill>
          <a:latin typeface="+mn-lt"/>
          <a:ea typeface="+mn-ea"/>
          <a:cs typeface="+mn-cs"/>
        </a:defRPr>
      </a:lvl7pPr>
      <a:lvl8pPr marL="3198662" algn="l" defTabSz="456952" rtl="0" eaLnBrk="1" latinLnBrk="0" hangingPunct="1">
        <a:defRPr sz="1800" kern="1200">
          <a:solidFill>
            <a:schemeClr val="tx1"/>
          </a:solidFill>
          <a:latin typeface="+mn-lt"/>
          <a:ea typeface="+mn-ea"/>
          <a:cs typeface="+mn-cs"/>
        </a:defRPr>
      </a:lvl8pPr>
      <a:lvl9pPr marL="3655613" algn="l" defTabSz="45695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345556" y="1599673"/>
            <a:ext cx="8226685" cy="735762"/>
          </a:xfrm>
          <a:prstGeom prst="rect">
            <a:avLst/>
          </a:prstGeom>
          <a:noFill/>
          <a:ln w="9525">
            <a:noFill/>
            <a:miter lim="800000"/>
            <a:headEnd/>
            <a:tailEnd/>
          </a:ln>
          <a:effectLst/>
        </p:spPr>
        <p:txBody>
          <a:bodyPr vert="horz" wrap="square" lIns="70495" tIns="35246" rIns="70495" bIns="35246" numCol="1" anchor="ctr" anchorCtr="0" compatLnSpc="1">
            <a:prstTxWarp prst="textNoShape">
              <a:avLst/>
            </a:prstTxWarp>
            <a:spAutoFit/>
          </a:bodyPr>
          <a:lstStyle/>
          <a:p>
            <a:pPr lvl="0"/>
            <a:r>
              <a:rPr lang="en-US"/>
              <a:t>Title in colour - Arial 48pt</a:t>
            </a:r>
          </a:p>
        </p:txBody>
      </p:sp>
      <p:sp>
        <p:nvSpPr>
          <p:cNvPr id="4099" name="Rectangle 3"/>
          <p:cNvSpPr>
            <a:spLocks noGrp="1" noChangeArrowheads="1"/>
          </p:cNvSpPr>
          <p:nvPr>
            <p:ph type="body" idx="1"/>
          </p:nvPr>
        </p:nvSpPr>
        <p:spPr bwMode="auto">
          <a:xfrm>
            <a:off x="345556" y="2479420"/>
            <a:ext cx="8226685" cy="2185690"/>
          </a:xfrm>
          <a:prstGeom prst="rect">
            <a:avLst/>
          </a:prstGeom>
          <a:noFill/>
          <a:ln w="9525">
            <a:noFill/>
            <a:miter lim="800000"/>
            <a:headEnd/>
            <a:tailEnd/>
          </a:ln>
          <a:effectLst/>
        </p:spPr>
        <p:txBody>
          <a:bodyPr vert="horz" wrap="square" lIns="70495" tIns="35246" rIns="70495" bIns="35246" numCol="1" anchor="t" anchorCtr="0" compatLnSpc="1">
            <a:prstTxWarp prst="textNoShape">
              <a:avLst/>
            </a:prstTxWarp>
            <a:spAutoFit/>
          </a:bodyPr>
          <a:lstStyle/>
          <a:p>
            <a:pPr lvl="0"/>
            <a:r>
              <a:rPr lang="en-US"/>
              <a:t>Tabbed text information in black with bullet - Arial 28pt</a:t>
            </a:r>
          </a:p>
          <a:p>
            <a:pPr lvl="1"/>
            <a:r>
              <a:rPr lang="en-US"/>
              <a:t>Bullet point should be in the same colour as heading</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ftr" sz="quarter" idx="3"/>
          </p:nvPr>
        </p:nvSpPr>
        <p:spPr bwMode="auto">
          <a:xfrm>
            <a:off x="3123865" y="6244629"/>
            <a:ext cx="2896270" cy="476589"/>
          </a:xfrm>
          <a:prstGeom prst="rect">
            <a:avLst/>
          </a:prstGeom>
          <a:noFill/>
          <a:ln w="9525">
            <a:noFill/>
            <a:miter lim="800000"/>
            <a:headEnd/>
            <a:tailEnd/>
          </a:ln>
          <a:effectLst/>
        </p:spPr>
        <p:txBody>
          <a:bodyPr vert="horz" wrap="square" lIns="70495" tIns="35246" rIns="70495" bIns="35246" numCol="1" anchor="t" anchorCtr="0" compatLnSpc="1">
            <a:prstTxWarp prst="textNoShape">
              <a:avLst/>
            </a:prstTxWarp>
          </a:bodyPr>
          <a:lstStyle>
            <a:lvl1pPr algn="ctr" defTabSz="707206">
              <a:defRPr sz="1000">
                <a:solidFill>
                  <a:schemeClr val="tx1"/>
                </a:solidFill>
              </a:defRPr>
            </a:lvl1pPr>
          </a:lstStyle>
          <a:p>
            <a:endParaRPr lang="en-US" b="0">
              <a:solidFill>
                <a:srgbClr val="000000"/>
              </a:solidFill>
              <a:latin typeface="Arial" pitchFamily="-107" charset="0"/>
              <a:ea typeface="+mn-ea"/>
              <a:cs typeface="+mn-cs"/>
            </a:endParaRPr>
          </a:p>
        </p:txBody>
      </p:sp>
      <p:sp>
        <p:nvSpPr>
          <p:cNvPr id="4102" name="Rectangle 6"/>
          <p:cNvSpPr>
            <a:spLocks noGrp="1" noChangeArrowheads="1"/>
          </p:cNvSpPr>
          <p:nvPr>
            <p:ph type="sldNum" sz="quarter" idx="4"/>
          </p:nvPr>
        </p:nvSpPr>
        <p:spPr bwMode="auto">
          <a:xfrm>
            <a:off x="6551650" y="6244629"/>
            <a:ext cx="2135774" cy="476589"/>
          </a:xfrm>
          <a:prstGeom prst="rect">
            <a:avLst/>
          </a:prstGeom>
          <a:noFill/>
          <a:ln w="9525">
            <a:noFill/>
            <a:miter lim="800000"/>
            <a:headEnd/>
            <a:tailEnd/>
          </a:ln>
          <a:effectLst/>
        </p:spPr>
        <p:txBody>
          <a:bodyPr vert="horz" wrap="square" lIns="70495" tIns="35246" rIns="70495" bIns="35246" numCol="1" anchor="t" anchorCtr="0" compatLnSpc="1">
            <a:prstTxWarp prst="textNoShape">
              <a:avLst/>
            </a:prstTxWarp>
          </a:bodyPr>
          <a:lstStyle>
            <a:lvl1pPr algn="r" defTabSz="707206">
              <a:defRPr sz="1000">
                <a:solidFill>
                  <a:schemeClr val="tx1"/>
                </a:solidFill>
              </a:defRPr>
            </a:lvl1pPr>
          </a:lstStyle>
          <a:p>
            <a:fld id="{8F4FED3C-AE6A-FB45-9A19-CBF3AE629D81}" type="slidenum">
              <a:rPr lang="en-US" b="0">
                <a:solidFill>
                  <a:srgbClr val="000000"/>
                </a:solidFill>
                <a:latin typeface="Arial" pitchFamily="-107" charset="0"/>
                <a:ea typeface="+mn-ea"/>
                <a:cs typeface="+mn-cs"/>
              </a:rPr>
              <a:pPr/>
              <a:t>‹#›</a:t>
            </a:fld>
            <a:endParaRPr lang="en-US" b="0">
              <a:solidFill>
                <a:srgbClr val="000000"/>
              </a:solidFill>
              <a:latin typeface="Arial" pitchFamily="-107" charset="0"/>
              <a:ea typeface="+mn-ea"/>
              <a:cs typeface="+mn-cs"/>
            </a:endParaRPr>
          </a:p>
        </p:txBody>
      </p:sp>
      <p:pic>
        <p:nvPicPr>
          <p:cNvPr id="4107" name="Picture 11" descr="OUPowerPoint18mmShield"/>
          <p:cNvPicPr>
            <a:picLocks noChangeAspect="1" noChangeArrowheads="1"/>
          </p:cNvPicPr>
          <p:nvPr/>
        </p:nvPicPr>
        <p:blipFill>
          <a:blip r:embed="rId13"/>
          <a:srcRect/>
          <a:stretch>
            <a:fillRect/>
          </a:stretch>
        </p:blipFill>
        <p:spPr bwMode="auto">
          <a:xfrm>
            <a:off x="8241952" y="358524"/>
            <a:ext cx="650862" cy="812075"/>
          </a:xfrm>
          <a:prstGeom prst="rect">
            <a:avLst/>
          </a:prstGeom>
          <a:noFill/>
        </p:spPr>
      </p:pic>
    </p:spTree>
    <p:extLst>
      <p:ext uri="{BB962C8B-B14F-4D97-AF65-F5344CB8AC3E}">
        <p14:creationId xmlns:p14="http://schemas.microsoft.com/office/powerpoint/2010/main" val="36370692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707206" rtl="0" fontAlgn="base">
        <a:spcBef>
          <a:spcPct val="0"/>
        </a:spcBef>
        <a:spcAft>
          <a:spcPct val="0"/>
        </a:spcAft>
        <a:defRPr sz="4300">
          <a:solidFill>
            <a:srgbClr val="9FAA00"/>
          </a:solidFill>
          <a:latin typeface="+mj-lt"/>
          <a:ea typeface="+mj-ea"/>
          <a:cs typeface="+mj-cs"/>
        </a:defRPr>
      </a:lvl1pPr>
      <a:lvl2pPr algn="l" defTabSz="707206" rtl="0" fontAlgn="base">
        <a:spcBef>
          <a:spcPct val="0"/>
        </a:spcBef>
        <a:spcAft>
          <a:spcPct val="0"/>
        </a:spcAft>
        <a:defRPr sz="4300">
          <a:solidFill>
            <a:srgbClr val="9FAA00"/>
          </a:solidFill>
          <a:latin typeface="Arial" pitchFamily="-107" charset="0"/>
        </a:defRPr>
      </a:lvl2pPr>
      <a:lvl3pPr algn="l" defTabSz="707206" rtl="0" fontAlgn="base">
        <a:spcBef>
          <a:spcPct val="0"/>
        </a:spcBef>
        <a:spcAft>
          <a:spcPct val="0"/>
        </a:spcAft>
        <a:defRPr sz="4300">
          <a:solidFill>
            <a:srgbClr val="9FAA00"/>
          </a:solidFill>
          <a:latin typeface="Arial" pitchFamily="-107" charset="0"/>
        </a:defRPr>
      </a:lvl3pPr>
      <a:lvl4pPr algn="l" defTabSz="707206" rtl="0" fontAlgn="base">
        <a:spcBef>
          <a:spcPct val="0"/>
        </a:spcBef>
        <a:spcAft>
          <a:spcPct val="0"/>
        </a:spcAft>
        <a:defRPr sz="4300">
          <a:solidFill>
            <a:srgbClr val="9FAA00"/>
          </a:solidFill>
          <a:latin typeface="Arial" pitchFamily="-107" charset="0"/>
        </a:defRPr>
      </a:lvl4pPr>
      <a:lvl5pPr algn="l" defTabSz="707206" rtl="0" fontAlgn="base">
        <a:spcBef>
          <a:spcPct val="0"/>
        </a:spcBef>
        <a:spcAft>
          <a:spcPct val="0"/>
        </a:spcAft>
        <a:defRPr sz="4300">
          <a:solidFill>
            <a:srgbClr val="9FAA00"/>
          </a:solidFill>
          <a:latin typeface="Arial" pitchFamily="-107" charset="0"/>
        </a:defRPr>
      </a:lvl5pPr>
      <a:lvl6pPr marL="405728" algn="l" defTabSz="707206" rtl="0" fontAlgn="base">
        <a:spcBef>
          <a:spcPct val="0"/>
        </a:spcBef>
        <a:spcAft>
          <a:spcPct val="0"/>
        </a:spcAft>
        <a:defRPr sz="4300">
          <a:solidFill>
            <a:srgbClr val="9FAA00"/>
          </a:solidFill>
          <a:latin typeface="Arial" pitchFamily="-107" charset="0"/>
        </a:defRPr>
      </a:lvl6pPr>
      <a:lvl7pPr marL="811454" algn="l" defTabSz="707206" rtl="0" fontAlgn="base">
        <a:spcBef>
          <a:spcPct val="0"/>
        </a:spcBef>
        <a:spcAft>
          <a:spcPct val="0"/>
        </a:spcAft>
        <a:defRPr sz="4300">
          <a:solidFill>
            <a:srgbClr val="9FAA00"/>
          </a:solidFill>
          <a:latin typeface="Arial" pitchFamily="-107" charset="0"/>
        </a:defRPr>
      </a:lvl7pPr>
      <a:lvl8pPr marL="1217180" algn="l" defTabSz="707206" rtl="0" fontAlgn="base">
        <a:spcBef>
          <a:spcPct val="0"/>
        </a:spcBef>
        <a:spcAft>
          <a:spcPct val="0"/>
        </a:spcAft>
        <a:defRPr sz="4300">
          <a:solidFill>
            <a:srgbClr val="9FAA00"/>
          </a:solidFill>
          <a:latin typeface="Arial" pitchFamily="-107" charset="0"/>
        </a:defRPr>
      </a:lvl8pPr>
      <a:lvl9pPr marL="1622909" algn="l" defTabSz="707206" rtl="0" fontAlgn="base">
        <a:spcBef>
          <a:spcPct val="0"/>
        </a:spcBef>
        <a:spcAft>
          <a:spcPct val="0"/>
        </a:spcAft>
        <a:defRPr sz="4300">
          <a:solidFill>
            <a:srgbClr val="9FAA00"/>
          </a:solidFill>
          <a:latin typeface="Arial" pitchFamily="-107" charset="0"/>
        </a:defRPr>
      </a:lvl9pPr>
    </p:titleStyle>
    <p:bodyStyle>
      <a:lvl1pPr marL="264850" indent="-264850" algn="l" defTabSz="707206" rtl="0" fontAlgn="base">
        <a:spcBef>
          <a:spcPct val="20000"/>
        </a:spcBef>
        <a:spcAft>
          <a:spcPct val="0"/>
        </a:spcAft>
        <a:buClr>
          <a:srgbClr val="9FAA00"/>
        </a:buClr>
        <a:buChar char="•"/>
        <a:defRPr sz="2500">
          <a:solidFill>
            <a:schemeClr val="tx1"/>
          </a:solidFill>
          <a:latin typeface="+mn-lt"/>
          <a:ea typeface="+mn-ea"/>
          <a:cs typeface="+mn-cs"/>
        </a:defRPr>
      </a:lvl1pPr>
      <a:lvl2pPr marL="574781" indent="-221178" algn="l" defTabSz="707206" rtl="0" fontAlgn="base">
        <a:spcBef>
          <a:spcPct val="20000"/>
        </a:spcBef>
        <a:spcAft>
          <a:spcPct val="0"/>
        </a:spcAft>
        <a:buChar char="–"/>
        <a:defRPr sz="2500">
          <a:solidFill>
            <a:schemeClr val="tx1"/>
          </a:solidFill>
          <a:latin typeface="+mn-lt"/>
          <a:ea typeface="ＭＳ Ｐゴシック" pitchFamily="-107" charset="-128"/>
        </a:defRPr>
      </a:lvl2pPr>
      <a:lvl3pPr marL="881893" indent="-174687" algn="l" defTabSz="707206" rtl="0" fontAlgn="base">
        <a:spcBef>
          <a:spcPct val="20000"/>
        </a:spcBef>
        <a:spcAft>
          <a:spcPct val="0"/>
        </a:spcAft>
        <a:buClr>
          <a:srgbClr val="9FAA00"/>
        </a:buClr>
        <a:buChar char="•"/>
        <a:defRPr sz="2500">
          <a:solidFill>
            <a:schemeClr val="tx1"/>
          </a:solidFill>
          <a:latin typeface="+mn-lt"/>
          <a:ea typeface="ＭＳ Ｐゴシック" pitchFamily="-107" charset="-128"/>
        </a:defRPr>
      </a:lvl3pPr>
      <a:lvl4pPr marL="1235496" indent="-176097" algn="l" defTabSz="707206" rtl="0" fontAlgn="base">
        <a:spcBef>
          <a:spcPct val="20000"/>
        </a:spcBef>
        <a:spcAft>
          <a:spcPct val="0"/>
        </a:spcAft>
        <a:buChar char="–"/>
        <a:defRPr sz="2500">
          <a:solidFill>
            <a:schemeClr val="tx1"/>
          </a:solidFill>
          <a:latin typeface="+mn-lt"/>
          <a:ea typeface="ＭＳ Ｐゴシック" pitchFamily="-107" charset="-128"/>
        </a:defRPr>
      </a:lvl4pPr>
      <a:lvl5pPr marL="1586282" indent="-176097" algn="l" defTabSz="707206" rtl="0" fontAlgn="base">
        <a:spcBef>
          <a:spcPct val="20000"/>
        </a:spcBef>
        <a:spcAft>
          <a:spcPct val="0"/>
        </a:spcAft>
        <a:buChar char="»"/>
        <a:defRPr sz="1800">
          <a:solidFill>
            <a:schemeClr val="tx1"/>
          </a:solidFill>
          <a:latin typeface="+mn-lt"/>
          <a:ea typeface="ＭＳ Ｐゴシック" pitchFamily="-107" charset="-128"/>
        </a:defRPr>
      </a:lvl5pPr>
      <a:lvl6pPr marL="1992011" indent="-176097" algn="l" defTabSz="707206" rtl="0" fontAlgn="base">
        <a:spcBef>
          <a:spcPct val="20000"/>
        </a:spcBef>
        <a:spcAft>
          <a:spcPct val="0"/>
        </a:spcAft>
        <a:buChar char="»"/>
        <a:defRPr sz="1800">
          <a:solidFill>
            <a:schemeClr val="tx1"/>
          </a:solidFill>
          <a:latin typeface="+mn-lt"/>
          <a:ea typeface="ＭＳ Ｐゴシック" pitchFamily="-107" charset="-128"/>
        </a:defRPr>
      </a:lvl6pPr>
      <a:lvl7pPr marL="2397737" indent="-176097" algn="l" defTabSz="707206" rtl="0" fontAlgn="base">
        <a:spcBef>
          <a:spcPct val="20000"/>
        </a:spcBef>
        <a:spcAft>
          <a:spcPct val="0"/>
        </a:spcAft>
        <a:buChar char="»"/>
        <a:defRPr sz="1800">
          <a:solidFill>
            <a:schemeClr val="tx1"/>
          </a:solidFill>
          <a:latin typeface="+mn-lt"/>
          <a:ea typeface="ＭＳ Ｐゴシック" pitchFamily="-107" charset="-128"/>
        </a:defRPr>
      </a:lvl7pPr>
      <a:lvl8pPr marL="2803463" indent="-176097" algn="l" defTabSz="707206" rtl="0" fontAlgn="base">
        <a:spcBef>
          <a:spcPct val="20000"/>
        </a:spcBef>
        <a:spcAft>
          <a:spcPct val="0"/>
        </a:spcAft>
        <a:buChar char="»"/>
        <a:defRPr sz="1800">
          <a:solidFill>
            <a:schemeClr val="tx1"/>
          </a:solidFill>
          <a:latin typeface="+mn-lt"/>
          <a:ea typeface="ＭＳ Ｐゴシック" pitchFamily="-107" charset="-128"/>
        </a:defRPr>
      </a:lvl8pPr>
      <a:lvl9pPr marL="3209191" indent="-176097" algn="l" defTabSz="707206" rtl="0" fontAlgn="base">
        <a:spcBef>
          <a:spcPct val="20000"/>
        </a:spcBef>
        <a:spcAft>
          <a:spcPct val="0"/>
        </a:spcAft>
        <a:buChar char="»"/>
        <a:defRPr sz="1800">
          <a:solidFill>
            <a:schemeClr val="tx1"/>
          </a:solidFill>
          <a:latin typeface="+mn-lt"/>
          <a:ea typeface="ＭＳ Ｐゴシック" pitchFamily="-107" charset="-128"/>
        </a:defRPr>
      </a:lvl9pPr>
    </p:bodyStyle>
    <p:otherStyle>
      <a:defPPr>
        <a:defRPr lang="en-US"/>
      </a:defPPr>
      <a:lvl1pPr marL="0" algn="l" defTabSz="405728" rtl="0" eaLnBrk="1" latinLnBrk="0" hangingPunct="1">
        <a:defRPr sz="1600" kern="1200">
          <a:solidFill>
            <a:schemeClr val="tx1"/>
          </a:solidFill>
          <a:latin typeface="+mn-lt"/>
          <a:ea typeface="+mn-ea"/>
          <a:cs typeface="+mn-cs"/>
        </a:defRPr>
      </a:lvl1pPr>
      <a:lvl2pPr marL="405728" algn="l" defTabSz="405728" rtl="0" eaLnBrk="1" latinLnBrk="0" hangingPunct="1">
        <a:defRPr sz="1600" kern="1200">
          <a:solidFill>
            <a:schemeClr val="tx1"/>
          </a:solidFill>
          <a:latin typeface="+mn-lt"/>
          <a:ea typeface="+mn-ea"/>
          <a:cs typeface="+mn-cs"/>
        </a:defRPr>
      </a:lvl2pPr>
      <a:lvl3pPr marL="811454" algn="l" defTabSz="405728" rtl="0" eaLnBrk="1" latinLnBrk="0" hangingPunct="1">
        <a:defRPr sz="1600" kern="1200">
          <a:solidFill>
            <a:schemeClr val="tx1"/>
          </a:solidFill>
          <a:latin typeface="+mn-lt"/>
          <a:ea typeface="+mn-ea"/>
          <a:cs typeface="+mn-cs"/>
        </a:defRPr>
      </a:lvl3pPr>
      <a:lvl4pPr marL="1217180" algn="l" defTabSz="405728" rtl="0" eaLnBrk="1" latinLnBrk="0" hangingPunct="1">
        <a:defRPr sz="1600" kern="1200">
          <a:solidFill>
            <a:schemeClr val="tx1"/>
          </a:solidFill>
          <a:latin typeface="+mn-lt"/>
          <a:ea typeface="+mn-ea"/>
          <a:cs typeface="+mn-cs"/>
        </a:defRPr>
      </a:lvl4pPr>
      <a:lvl5pPr marL="1622909" algn="l" defTabSz="405728" rtl="0" eaLnBrk="1" latinLnBrk="0" hangingPunct="1">
        <a:defRPr sz="1600" kern="1200">
          <a:solidFill>
            <a:schemeClr val="tx1"/>
          </a:solidFill>
          <a:latin typeface="+mn-lt"/>
          <a:ea typeface="+mn-ea"/>
          <a:cs typeface="+mn-cs"/>
        </a:defRPr>
      </a:lvl5pPr>
      <a:lvl6pPr marL="2028636" algn="l" defTabSz="405728" rtl="0" eaLnBrk="1" latinLnBrk="0" hangingPunct="1">
        <a:defRPr sz="1600" kern="1200">
          <a:solidFill>
            <a:schemeClr val="tx1"/>
          </a:solidFill>
          <a:latin typeface="+mn-lt"/>
          <a:ea typeface="+mn-ea"/>
          <a:cs typeface="+mn-cs"/>
        </a:defRPr>
      </a:lvl6pPr>
      <a:lvl7pPr marL="2434364" algn="l" defTabSz="405728" rtl="0" eaLnBrk="1" latinLnBrk="0" hangingPunct="1">
        <a:defRPr sz="1600" kern="1200">
          <a:solidFill>
            <a:schemeClr val="tx1"/>
          </a:solidFill>
          <a:latin typeface="+mn-lt"/>
          <a:ea typeface="+mn-ea"/>
          <a:cs typeface="+mn-cs"/>
        </a:defRPr>
      </a:lvl7pPr>
      <a:lvl8pPr marL="2840091" algn="l" defTabSz="405728" rtl="0" eaLnBrk="1" latinLnBrk="0" hangingPunct="1">
        <a:defRPr sz="1600" kern="1200">
          <a:solidFill>
            <a:schemeClr val="tx1"/>
          </a:solidFill>
          <a:latin typeface="+mn-lt"/>
          <a:ea typeface="+mn-ea"/>
          <a:cs typeface="+mn-cs"/>
        </a:defRPr>
      </a:lvl8pPr>
      <a:lvl9pPr marL="3245819" algn="l" defTabSz="405728"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345555" y="1599673"/>
            <a:ext cx="8226685" cy="735762"/>
          </a:xfrm>
          <a:prstGeom prst="rect">
            <a:avLst/>
          </a:prstGeom>
          <a:noFill/>
          <a:ln w="9525">
            <a:noFill/>
            <a:miter lim="800000"/>
            <a:headEnd/>
            <a:tailEnd/>
          </a:ln>
          <a:effectLst/>
        </p:spPr>
        <p:txBody>
          <a:bodyPr vert="horz" wrap="square" lIns="70533" tIns="35266" rIns="70533" bIns="35266" numCol="1" anchor="ctr" anchorCtr="0" compatLnSpc="1">
            <a:prstTxWarp prst="textNoShape">
              <a:avLst/>
            </a:prstTxWarp>
            <a:spAutoFit/>
          </a:bodyPr>
          <a:lstStyle/>
          <a:p>
            <a:pPr lvl="0"/>
            <a:r>
              <a:rPr lang="en-US"/>
              <a:t>Title in colour - Arial 48pt</a:t>
            </a:r>
          </a:p>
        </p:txBody>
      </p:sp>
      <p:sp>
        <p:nvSpPr>
          <p:cNvPr id="4099" name="Rectangle 3"/>
          <p:cNvSpPr>
            <a:spLocks noGrp="1" noChangeArrowheads="1"/>
          </p:cNvSpPr>
          <p:nvPr>
            <p:ph type="body" idx="1"/>
          </p:nvPr>
        </p:nvSpPr>
        <p:spPr bwMode="auto">
          <a:xfrm>
            <a:off x="345555" y="2479420"/>
            <a:ext cx="8226685" cy="2185690"/>
          </a:xfrm>
          <a:prstGeom prst="rect">
            <a:avLst/>
          </a:prstGeom>
          <a:noFill/>
          <a:ln w="9525">
            <a:noFill/>
            <a:miter lim="800000"/>
            <a:headEnd/>
            <a:tailEnd/>
          </a:ln>
          <a:effectLst/>
        </p:spPr>
        <p:txBody>
          <a:bodyPr vert="horz" wrap="square" lIns="70533" tIns="35266" rIns="70533" bIns="35266" numCol="1" anchor="t" anchorCtr="0" compatLnSpc="1">
            <a:prstTxWarp prst="textNoShape">
              <a:avLst/>
            </a:prstTxWarp>
            <a:spAutoFit/>
          </a:bodyPr>
          <a:lstStyle/>
          <a:p>
            <a:pPr lvl="0"/>
            <a:r>
              <a:rPr lang="en-US"/>
              <a:t>Tabbed text information in black with bullet - Arial 28pt</a:t>
            </a:r>
          </a:p>
          <a:p>
            <a:pPr lvl="1"/>
            <a:r>
              <a:rPr lang="en-US"/>
              <a:t>Bullet point should be in the same colour as heading</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ftr" sz="quarter" idx="3"/>
          </p:nvPr>
        </p:nvSpPr>
        <p:spPr bwMode="auto">
          <a:xfrm>
            <a:off x="3123865" y="6244625"/>
            <a:ext cx="2896270" cy="476589"/>
          </a:xfrm>
          <a:prstGeom prst="rect">
            <a:avLst/>
          </a:prstGeom>
          <a:noFill/>
          <a:ln w="9525">
            <a:noFill/>
            <a:miter lim="800000"/>
            <a:headEnd/>
            <a:tailEnd/>
          </a:ln>
          <a:effectLst/>
        </p:spPr>
        <p:txBody>
          <a:bodyPr vert="horz" wrap="square" lIns="70533" tIns="35266" rIns="70533" bIns="35266" numCol="1" anchor="t" anchorCtr="0" compatLnSpc="1">
            <a:prstTxWarp prst="textNoShape">
              <a:avLst/>
            </a:prstTxWarp>
          </a:bodyPr>
          <a:lstStyle>
            <a:lvl1pPr algn="ctr" defTabSz="707590">
              <a:defRPr sz="1000">
                <a:solidFill>
                  <a:schemeClr val="tx1"/>
                </a:solidFill>
              </a:defRPr>
            </a:lvl1pPr>
          </a:lstStyle>
          <a:p>
            <a:endParaRPr lang="en-US" b="0">
              <a:solidFill>
                <a:srgbClr val="000000"/>
              </a:solidFill>
              <a:latin typeface="Arial" pitchFamily="-107" charset="0"/>
              <a:ea typeface="+mn-ea"/>
              <a:cs typeface="+mn-cs"/>
            </a:endParaRPr>
          </a:p>
        </p:txBody>
      </p:sp>
      <p:sp>
        <p:nvSpPr>
          <p:cNvPr id="4102" name="Rectangle 6"/>
          <p:cNvSpPr>
            <a:spLocks noGrp="1" noChangeArrowheads="1"/>
          </p:cNvSpPr>
          <p:nvPr>
            <p:ph type="sldNum" sz="quarter" idx="4"/>
          </p:nvPr>
        </p:nvSpPr>
        <p:spPr bwMode="auto">
          <a:xfrm>
            <a:off x="6551650" y="6244625"/>
            <a:ext cx="2135774" cy="476589"/>
          </a:xfrm>
          <a:prstGeom prst="rect">
            <a:avLst/>
          </a:prstGeom>
          <a:noFill/>
          <a:ln w="9525">
            <a:noFill/>
            <a:miter lim="800000"/>
            <a:headEnd/>
            <a:tailEnd/>
          </a:ln>
          <a:effectLst/>
        </p:spPr>
        <p:txBody>
          <a:bodyPr vert="horz" wrap="square" lIns="70533" tIns="35266" rIns="70533" bIns="35266" numCol="1" anchor="t" anchorCtr="0" compatLnSpc="1">
            <a:prstTxWarp prst="textNoShape">
              <a:avLst/>
            </a:prstTxWarp>
          </a:bodyPr>
          <a:lstStyle>
            <a:lvl1pPr algn="r" defTabSz="707590">
              <a:defRPr sz="1000">
                <a:solidFill>
                  <a:schemeClr val="tx1"/>
                </a:solidFill>
              </a:defRPr>
            </a:lvl1pPr>
          </a:lstStyle>
          <a:p>
            <a:fld id="{8F4FED3C-AE6A-FB45-9A19-CBF3AE629D81}" type="slidenum">
              <a:rPr lang="en-US" b="0">
                <a:solidFill>
                  <a:srgbClr val="000000"/>
                </a:solidFill>
                <a:latin typeface="Arial" pitchFamily="-107" charset="0"/>
                <a:ea typeface="+mn-ea"/>
                <a:cs typeface="+mn-cs"/>
              </a:rPr>
              <a:pPr/>
              <a:t>‹#›</a:t>
            </a:fld>
            <a:endParaRPr lang="en-US" b="0">
              <a:solidFill>
                <a:srgbClr val="000000"/>
              </a:solidFill>
              <a:latin typeface="Arial" pitchFamily="-107" charset="0"/>
              <a:ea typeface="+mn-ea"/>
              <a:cs typeface="+mn-cs"/>
            </a:endParaRPr>
          </a:p>
        </p:txBody>
      </p:sp>
      <p:pic>
        <p:nvPicPr>
          <p:cNvPr id="4107" name="Picture 11" descr="OUPowerPoint18mmShield"/>
          <p:cNvPicPr>
            <a:picLocks noChangeAspect="1" noChangeArrowheads="1"/>
          </p:cNvPicPr>
          <p:nvPr/>
        </p:nvPicPr>
        <p:blipFill>
          <a:blip r:embed="rId13"/>
          <a:srcRect/>
          <a:stretch>
            <a:fillRect/>
          </a:stretch>
        </p:blipFill>
        <p:spPr bwMode="auto">
          <a:xfrm>
            <a:off x="8241952" y="358523"/>
            <a:ext cx="650862" cy="812075"/>
          </a:xfrm>
          <a:prstGeom prst="rect">
            <a:avLst/>
          </a:prstGeom>
          <a:noFill/>
        </p:spPr>
      </p:pic>
    </p:spTree>
    <p:extLst>
      <p:ext uri="{BB962C8B-B14F-4D97-AF65-F5344CB8AC3E}">
        <p14:creationId xmlns:p14="http://schemas.microsoft.com/office/powerpoint/2010/main" val="12862187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707590" rtl="0" fontAlgn="base">
        <a:spcBef>
          <a:spcPct val="0"/>
        </a:spcBef>
        <a:spcAft>
          <a:spcPct val="0"/>
        </a:spcAft>
        <a:defRPr sz="4300">
          <a:solidFill>
            <a:srgbClr val="9FAA00"/>
          </a:solidFill>
          <a:latin typeface="+mj-lt"/>
          <a:ea typeface="+mj-ea"/>
          <a:cs typeface="+mj-cs"/>
        </a:defRPr>
      </a:lvl1pPr>
      <a:lvl2pPr algn="l" defTabSz="707590" rtl="0" fontAlgn="base">
        <a:spcBef>
          <a:spcPct val="0"/>
        </a:spcBef>
        <a:spcAft>
          <a:spcPct val="0"/>
        </a:spcAft>
        <a:defRPr sz="4300">
          <a:solidFill>
            <a:srgbClr val="9FAA00"/>
          </a:solidFill>
          <a:latin typeface="Arial" pitchFamily="-107" charset="0"/>
        </a:defRPr>
      </a:lvl2pPr>
      <a:lvl3pPr algn="l" defTabSz="707590" rtl="0" fontAlgn="base">
        <a:spcBef>
          <a:spcPct val="0"/>
        </a:spcBef>
        <a:spcAft>
          <a:spcPct val="0"/>
        </a:spcAft>
        <a:defRPr sz="4300">
          <a:solidFill>
            <a:srgbClr val="9FAA00"/>
          </a:solidFill>
          <a:latin typeface="Arial" pitchFamily="-107" charset="0"/>
        </a:defRPr>
      </a:lvl3pPr>
      <a:lvl4pPr algn="l" defTabSz="707590" rtl="0" fontAlgn="base">
        <a:spcBef>
          <a:spcPct val="0"/>
        </a:spcBef>
        <a:spcAft>
          <a:spcPct val="0"/>
        </a:spcAft>
        <a:defRPr sz="4300">
          <a:solidFill>
            <a:srgbClr val="9FAA00"/>
          </a:solidFill>
          <a:latin typeface="Arial" pitchFamily="-107" charset="0"/>
        </a:defRPr>
      </a:lvl4pPr>
      <a:lvl5pPr algn="l" defTabSz="707590" rtl="0" fontAlgn="base">
        <a:spcBef>
          <a:spcPct val="0"/>
        </a:spcBef>
        <a:spcAft>
          <a:spcPct val="0"/>
        </a:spcAft>
        <a:defRPr sz="4300">
          <a:solidFill>
            <a:srgbClr val="9FAA00"/>
          </a:solidFill>
          <a:latin typeface="Arial" pitchFamily="-107" charset="0"/>
        </a:defRPr>
      </a:lvl5pPr>
      <a:lvl6pPr marL="405948" algn="l" defTabSz="707590" rtl="0" fontAlgn="base">
        <a:spcBef>
          <a:spcPct val="0"/>
        </a:spcBef>
        <a:spcAft>
          <a:spcPct val="0"/>
        </a:spcAft>
        <a:defRPr sz="4300">
          <a:solidFill>
            <a:srgbClr val="9FAA00"/>
          </a:solidFill>
          <a:latin typeface="Arial" pitchFamily="-107" charset="0"/>
        </a:defRPr>
      </a:lvl6pPr>
      <a:lvl7pPr marL="811896" algn="l" defTabSz="707590" rtl="0" fontAlgn="base">
        <a:spcBef>
          <a:spcPct val="0"/>
        </a:spcBef>
        <a:spcAft>
          <a:spcPct val="0"/>
        </a:spcAft>
        <a:defRPr sz="4300">
          <a:solidFill>
            <a:srgbClr val="9FAA00"/>
          </a:solidFill>
          <a:latin typeface="Arial" pitchFamily="-107" charset="0"/>
        </a:defRPr>
      </a:lvl7pPr>
      <a:lvl8pPr marL="1217844" algn="l" defTabSz="707590" rtl="0" fontAlgn="base">
        <a:spcBef>
          <a:spcPct val="0"/>
        </a:spcBef>
        <a:spcAft>
          <a:spcPct val="0"/>
        </a:spcAft>
        <a:defRPr sz="4300">
          <a:solidFill>
            <a:srgbClr val="9FAA00"/>
          </a:solidFill>
          <a:latin typeface="Arial" pitchFamily="-107" charset="0"/>
        </a:defRPr>
      </a:lvl8pPr>
      <a:lvl9pPr marL="1623792" algn="l" defTabSz="707590" rtl="0" fontAlgn="base">
        <a:spcBef>
          <a:spcPct val="0"/>
        </a:spcBef>
        <a:spcAft>
          <a:spcPct val="0"/>
        </a:spcAft>
        <a:defRPr sz="4300">
          <a:solidFill>
            <a:srgbClr val="9FAA00"/>
          </a:solidFill>
          <a:latin typeface="Arial" pitchFamily="-107" charset="0"/>
        </a:defRPr>
      </a:lvl9pPr>
    </p:titleStyle>
    <p:bodyStyle>
      <a:lvl1pPr marL="264994" indent="-264994" algn="l" defTabSz="707590" rtl="0" fontAlgn="base">
        <a:spcBef>
          <a:spcPct val="20000"/>
        </a:spcBef>
        <a:spcAft>
          <a:spcPct val="0"/>
        </a:spcAft>
        <a:buClr>
          <a:srgbClr val="9FAA00"/>
        </a:buClr>
        <a:buChar char="•"/>
        <a:defRPr sz="2500">
          <a:solidFill>
            <a:schemeClr val="tx1"/>
          </a:solidFill>
          <a:latin typeface="+mn-lt"/>
          <a:ea typeface="+mn-ea"/>
          <a:cs typeface="+mn-cs"/>
        </a:defRPr>
      </a:lvl1pPr>
      <a:lvl2pPr marL="575093" indent="-221298" algn="l" defTabSz="707590" rtl="0" fontAlgn="base">
        <a:spcBef>
          <a:spcPct val="20000"/>
        </a:spcBef>
        <a:spcAft>
          <a:spcPct val="0"/>
        </a:spcAft>
        <a:buChar char="–"/>
        <a:defRPr sz="2500">
          <a:solidFill>
            <a:schemeClr val="tx1"/>
          </a:solidFill>
          <a:latin typeface="+mn-lt"/>
          <a:ea typeface="ＭＳ Ｐゴシック" pitchFamily="-107" charset="-128"/>
        </a:defRPr>
      </a:lvl2pPr>
      <a:lvl3pPr marL="882373" indent="-174783" algn="l" defTabSz="707590" rtl="0" fontAlgn="base">
        <a:spcBef>
          <a:spcPct val="20000"/>
        </a:spcBef>
        <a:spcAft>
          <a:spcPct val="0"/>
        </a:spcAft>
        <a:buClr>
          <a:srgbClr val="9FAA00"/>
        </a:buClr>
        <a:buChar char="•"/>
        <a:defRPr sz="2500">
          <a:solidFill>
            <a:schemeClr val="tx1"/>
          </a:solidFill>
          <a:latin typeface="+mn-lt"/>
          <a:ea typeface="ＭＳ Ｐゴシック" pitchFamily="-107" charset="-128"/>
        </a:defRPr>
      </a:lvl3pPr>
      <a:lvl4pPr marL="1236168" indent="-176193" algn="l" defTabSz="707590" rtl="0" fontAlgn="base">
        <a:spcBef>
          <a:spcPct val="20000"/>
        </a:spcBef>
        <a:spcAft>
          <a:spcPct val="0"/>
        </a:spcAft>
        <a:buChar char="–"/>
        <a:defRPr sz="2500">
          <a:solidFill>
            <a:schemeClr val="tx1"/>
          </a:solidFill>
          <a:latin typeface="+mn-lt"/>
          <a:ea typeface="ＭＳ Ｐゴシック" pitchFamily="-107" charset="-128"/>
        </a:defRPr>
      </a:lvl4pPr>
      <a:lvl5pPr marL="1587143" indent="-176193" algn="l" defTabSz="707590" rtl="0" fontAlgn="base">
        <a:spcBef>
          <a:spcPct val="20000"/>
        </a:spcBef>
        <a:spcAft>
          <a:spcPct val="0"/>
        </a:spcAft>
        <a:buChar char="»"/>
        <a:defRPr sz="1800">
          <a:solidFill>
            <a:schemeClr val="tx1"/>
          </a:solidFill>
          <a:latin typeface="+mn-lt"/>
          <a:ea typeface="ＭＳ Ｐゴシック" pitchFamily="-107" charset="-128"/>
        </a:defRPr>
      </a:lvl5pPr>
      <a:lvl6pPr marL="1993091" indent="-176193" algn="l" defTabSz="707590" rtl="0" fontAlgn="base">
        <a:spcBef>
          <a:spcPct val="20000"/>
        </a:spcBef>
        <a:spcAft>
          <a:spcPct val="0"/>
        </a:spcAft>
        <a:buChar char="»"/>
        <a:defRPr sz="1800">
          <a:solidFill>
            <a:schemeClr val="tx1"/>
          </a:solidFill>
          <a:latin typeface="+mn-lt"/>
          <a:ea typeface="ＭＳ Ｐゴシック" pitchFamily="-107" charset="-128"/>
        </a:defRPr>
      </a:lvl6pPr>
      <a:lvl7pPr marL="2399039" indent="-176193" algn="l" defTabSz="707590" rtl="0" fontAlgn="base">
        <a:spcBef>
          <a:spcPct val="20000"/>
        </a:spcBef>
        <a:spcAft>
          <a:spcPct val="0"/>
        </a:spcAft>
        <a:buChar char="»"/>
        <a:defRPr sz="1800">
          <a:solidFill>
            <a:schemeClr val="tx1"/>
          </a:solidFill>
          <a:latin typeface="+mn-lt"/>
          <a:ea typeface="ＭＳ Ｐゴシック" pitchFamily="-107" charset="-128"/>
        </a:defRPr>
      </a:lvl7pPr>
      <a:lvl8pPr marL="2804987" indent="-176193" algn="l" defTabSz="707590" rtl="0" fontAlgn="base">
        <a:spcBef>
          <a:spcPct val="20000"/>
        </a:spcBef>
        <a:spcAft>
          <a:spcPct val="0"/>
        </a:spcAft>
        <a:buChar char="»"/>
        <a:defRPr sz="1800">
          <a:solidFill>
            <a:schemeClr val="tx1"/>
          </a:solidFill>
          <a:latin typeface="+mn-lt"/>
          <a:ea typeface="ＭＳ Ｐゴシック" pitchFamily="-107" charset="-128"/>
        </a:defRPr>
      </a:lvl8pPr>
      <a:lvl9pPr marL="3210935" indent="-176193" algn="l" defTabSz="707590" rtl="0" fontAlgn="base">
        <a:spcBef>
          <a:spcPct val="20000"/>
        </a:spcBef>
        <a:spcAft>
          <a:spcPct val="0"/>
        </a:spcAft>
        <a:buChar char="»"/>
        <a:defRPr sz="1800">
          <a:solidFill>
            <a:schemeClr val="tx1"/>
          </a:solidFill>
          <a:latin typeface="+mn-lt"/>
          <a:ea typeface="ＭＳ Ｐゴシック" pitchFamily="-107" charset="-128"/>
        </a:defRPr>
      </a:lvl9pPr>
    </p:bodyStyle>
    <p:otherStyle>
      <a:defPPr>
        <a:defRPr lang="en-US"/>
      </a:defPPr>
      <a:lvl1pPr marL="0" algn="l" defTabSz="405948" rtl="0" eaLnBrk="1" latinLnBrk="0" hangingPunct="1">
        <a:defRPr sz="1600" kern="1200">
          <a:solidFill>
            <a:schemeClr val="tx1"/>
          </a:solidFill>
          <a:latin typeface="+mn-lt"/>
          <a:ea typeface="+mn-ea"/>
          <a:cs typeface="+mn-cs"/>
        </a:defRPr>
      </a:lvl1pPr>
      <a:lvl2pPr marL="405948" algn="l" defTabSz="405948" rtl="0" eaLnBrk="1" latinLnBrk="0" hangingPunct="1">
        <a:defRPr sz="1600" kern="1200">
          <a:solidFill>
            <a:schemeClr val="tx1"/>
          </a:solidFill>
          <a:latin typeface="+mn-lt"/>
          <a:ea typeface="+mn-ea"/>
          <a:cs typeface="+mn-cs"/>
        </a:defRPr>
      </a:lvl2pPr>
      <a:lvl3pPr marL="811896" algn="l" defTabSz="405948" rtl="0" eaLnBrk="1" latinLnBrk="0" hangingPunct="1">
        <a:defRPr sz="1600" kern="1200">
          <a:solidFill>
            <a:schemeClr val="tx1"/>
          </a:solidFill>
          <a:latin typeface="+mn-lt"/>
          <a:ea typeface="+mn-ea"/>
          <a:cs typeface="+mn-cs"/>
        </a:defRPr>
      </a:lvl3pPr>
      <a:lvl4pPr marL="1217844" algn="l" defTabSz="405948" rtl="0" eaLnBrk="1" latinLnBrk="0" hangingPunct="1">
        <a:defRPr sz="1600" kern="1200">
          <a:solidFill>
            <a:schemeClr val="tx1"/>
          </a:solidFill>
          <a:latin typeface="+mn-lt"/>
          <a:ea typeface="+mn-ea"/>
          <a:cs typeface="+mn-cs"/>
        </a:defRPr>
      </a:lvl4pPr>
      <a:lvl5pPr marL="1623792" algn="l" defTabSz="405948" rtl="0" eaLnBrk="1" latinLnBrk="0" hangingPunct="1">
        <a:defRPr sz="1600" kern="1200">
          <a:solidFill>
            <a:schemeClr val="tx1"/>
          </a:solidFill>
          <a:latin typeface="+mn-lt"/>
          <a:ea typeface="+mn-ea"/>
          <a:cs typeface="+mn-cs"/>
        </a:defRPr>
      </a:lvl5pPr>
      <a:lvl6pPr marL="2029739" algn="l" defTabSz="405948" rtl="0" eaLnBrk="1" latinLnBrk="0" hangingPunct="1">
        <a:defRPr sz="1600" kern="1200">
          <a:solidFill>
            <a:schemeClr val="tx1"/>
          </a:solidFill>
          <a:latin typeface="+mn-lt"/>
          <a:ea typeface="+mn-ea"/>
          <a:cs typeface="+mn-cs"/>
        </a:defRPr>
      </a:lvl6pPr>
      <a:lvl7pPr marL="2435687" algn="l" defTabSz="405948" rtl="0" eaLnBrk="1" latinLnBrk="0" hangingPunct="1">
        <a:defRPr sz="1600" kern="1200">
          <a:solidFill>
            <a:schemeClr val="tx1"/>
          </a:solidFill>
          <a:latin typeface="+mn-lt"/>
          <a:ea typeface="+mn-ea"/>
          <a:cs typeface="+mn-cs"/>
        </a:defRPr>
      </a:lvl7pPr>
      <a:lvl8pPr marL="2841635" algn="l" defTabSz="405948" rtl="0" eaLnBrk="1" latinLnBrk="0" hangingPunct="1">
        <a:defRPr sz="1600" kern="1200">
          <a:solidFill>
            <a:schemeClr val="tx1"/>
          </a:solidFill>
          <a:latin typeface="+mn-lt"/>
          <a:ea typeface="+mn-ea"/>
          <a:cs typeface="+mn-cs"/>
        </a:defRPr>
      </a:lvl8pPr>
      <a:lvl9pPr marL="3247583" algn="l" defTabSz="405948"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5.png"/><Relationship Id="rId1" Type="http://schemas.microsoft.com/office/2007/relationships/media" Target="../media/media1.mov"/><Relationship Id="rId2" Type="http://schemas.openxmlformats.org/officeDocument/2006/relationships/video" Target="../media/media1.mo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1" Type="http://schemas.openxmlformats.org/officeDocument/2006/relationships/slideLayout" Target="../slideLayouts/slideLayout6.xml"/><Relationship Id="rId2" Type="http://schemas.openxmlformats.org/officeDocument/2006/relationships/image" Target="../media/image1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g"/><Relationship Id="rId3"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g"/><Relationship Id="rId3"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23.png"/><Relationship Id="rId1" Type="http://schemas.microsoft.com/office/2007/relationships/media" Target="../media/media2.mov"/><Relationship Id="rId2" Type="http://schemas.openxmlformats.org/officeDocument/2006/relationships/video" Target="../media/media2.mov"/></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 Id="rId3" Type="http://schemas.openxmlformats.org/officeDocument/2006/relationships/image" Target="../media/image2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8.png"/><Relationship Id="rId1" Type="http://schemas.microsoft.com/office/2007/relationships/media" Target="../media/media3.mov"/><Relationship Id="rId2" Type="http://schemas.openxmlformats.org/officeDocument/2006/relationships/video" Target="../media/media3.mov"/></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hyperlink" Target="http://www.mzinga.com/software/tour.asp" TargetMode="External"/><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hyperlink" Target="http://apps.facebook.com/myoustory" TargetMode="External"/><Relationship Id="rId4" Type="http://schemas.openxmlformats.org/officeDocument/2006/relationships/image" Target="../media/image37.jpeg"/><Relationship Id="rId5"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jp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2.jpg"/><Relationship Id="rId5"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jpg"/><Relationship Id="rId5" Type="http://schemas.openxmlformats.org/officeDocument/2006/relationships/image" Target="../media/image49.jpg"/><Relationship Id="rId6" Type="http://schemas.openxmlformats.org/officeDocument/2006/relationships/image" Target="../media/image50.jpg"/><Relationship Id="rId7" Type="http://schemas.openxmlformats.org/officeDocument/2006/relationships/image" Target="../media/image51.jpg"/><Relationship Id="rId8" Type="http://schemas.openxmlformats.org/officeDocument/2006/relationships/image" Target="../media/image52.jpg"/><Relationship Id="rId9" Type="http://schemas.openxmlformats.org/officeDocument/2006/relationships/image" Target="../media/image53.jpg"/><Relationship Id="rId10"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61.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42.jpg"/><Relationship Id="rId5"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42.jpg"/><Relationship Id="rId5" Type="http://schemas.openxmlformats.org/officeDocument/2006/relationships/image" Target="../media/image43.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eg"/><Relationship Id="rId3" Type="http://schemas.openxmlformats.org/officeDocument/2006/relationships/image" Target="../media/image63.jpg"/></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1" Type="http://schemas.openxmlformats.org/officeDocument/2006/relationships/image" Target="../media/image75.png"/><Relationship Id="rId12" Type="http://schemas.openxmlformats.org/officeDocument/2006/relationships/image" Target="../media/image76.png"/><Relationship Id="rId13" Type="http://schemas.openxmlformats.org/officeDocument/2006/relationships/image" Target="../media/image77.png"/><Relationship Id="rId14" Type="http://schemas.openxmlformats.org/officeDocument/2006/relationships/image" Target="../media/image78.png"/><Relationship Id="rId15" Type="http://schemas.openxmlformats.org/officeDocument/2006/relationships/image" Target="../media/image79.png"/><Relationship Id="rId16" Type="http://schemas.openxmlformats.org/officeDocument/2006/relationships/hyperlink" Target="http://kmi.open.ac.uk/publications/pdf/kmi-11-01.pdf" TargetMode="External"/><Relationship Id="rId1" Type="http://schemas.openxmlformats.org/officeDocument/2006/relationships/slideLayout" Target="../slideLayouts/slideLayout1.xml"/><Relationship Id="rId2" Type="http://schemas.openxmlformats.org/officeDocument/2006/relationships/image" Target="../media/image66.png"/><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9" Type="http://schemas.openxmlformats.org/officeDocument/2006/relationships/image" Target="../media/image73.png"/><Relationship Id="rId10" Type="http://schemas.openxmlformats.org/officeDocument/2006/relationships/image" Target="../media/image7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8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32" y="2060848"/>
            <a:ext cx="6455516" cy="1415724"/>
          </a:xfrm>
          <a:prstGeom prst="rect">
            <a:avLst/>
          </a:prstGeom>
          <a:noFill/>
        </p:spPr>
        <p:txBody>
          <a:bodyPr wrap="none" lIns="91392" tIns="45696" rIns="91392" bIns="45696" rtlCol="0">
            <a:spAutoFit/>
          </a:bodyPr>
          <a:lstStyle/>
          <a:p>
            <a:r>
              <a:rPr lang="en-US" sz="5400" dirty="0">
                <a:solidFill>
                  <a:srgbClr val="E3169F"/>
                </a:solidFill>
              </a:rPr>
              <a:t>Learning Analytics</a:t>
            </a:r>
            <a:br>
              <a:rPr lang="en-US" sz="5400" dirty="0">
                <a:solidFill>
                  <a:srgbClr val="E3169F"/>
                </a:solidFill>
              </a:rPr>
            </a:br>
            <a:r>
              <a:rPr lang="en-US" sz="3200" dirty="0" smtClean="0">
                <a:solidFill>
                  <a:srgbClr val="E3169F"/>
                </a:solidFill>
              </a:rPr>
              <a:t>Dream, Nightmare or Fairydust?</a:t>
            </a:r>
            <a:endParaRPr lang="en-US" sz="3200" dirty="0">
              <a:solidFill>
                <a:srgbClr val="E3169F"/>
              </a:solidFill>
            </a:endParaRPr>
          </a:p>
        </p:txBody>
      </p:sp>
      <p:sp>
        <p:nvSpPr>
          <p:cNvPr id="8" name="TextBox 7"/>
          <p:cNvSpPr txBox="1"/>
          <p:nvPr/>
        </p:nvSpPr>
        <p:spPr>
          <a:xfrm>
            <a:off x="1475656" y="3812895"/>
            <a:ext cx="3997963" cy="1200280"/>
          </a:xfrm>
          <a:prstGeom prst="rect">
            <a:avLst/>
          </a:prstGeom>
          <a:noFill/>
        </p:spPr>
        <p:txBody>
          <a:bodyPr wrap="none" lIns="91392" tIns="45696" rIns="91392" bIns="45696" rtlCol="0">
            <a:spAutoFit/>
          </a:bodyPr>
          <a:lstStyle/>
          <a:p>
            <a:r>
              <a:rPr lang="en-US" sz="2400" dirty="0" smtClean="0">
                <a:solidFill>
                  <a:srgbClr val="8BDFD2"/>
                </a:solidFill>
              </a:rPr>
              <a:t>Simon Buckingham Shum</a:t>
            </a:r>
          </a:p>
          <a:p>
            <a:r>
              <a:rPr lang="en-US" sz="1200" dirty="0">
                <a:solidFill>
                  <a:srgbClr val="8BDFD2"/>
                </a:solidFill>
              </a:rPr>
              <a:t>Knowledge Media Institute, The Open University UK</a:t>
            </a:r>
          </a:p>
          <a:p>
            <a:endParaRPr lang="en-US" sz="1200" dirty="0">
              <a:solidFill>
                <a:srgbClr val="8BDFD2"/>
              </a:solidFill>
            </a:endParaRPr>
          </a:p>
          <a:p>
            <a:r>
              <a:rPr lang="en-US" sz="1200" dirty="0" err="1" smtClean="0">
                <a:solidFill>
                  <a:srgbClr val="8BDFD2"/>
                </a:solidFill>
              </a:rPr>
              <a:t>simon.buckinghamshum.net</a:t>
            </a:r>
            <a:r>
              <a:rPr lang="en-US" sz="1200" dirty="0" smtClean="0">
                <a:solidFill>
                  <a:srgbClr val="8BDFD2"/>
                </a:solidFill>
              </a:rPr>
              <a:t> </a:t>
            </a:r>
            <a:br>
              <a:rPr lang="en-US" sz="1200" dirty="0" smtClean="0">
                <a:solidFill>
                  <a:srgbClr val="8BDFD2"/>
                </a:solidFill>
              </a:rPr>
            </a:br>
            <a:r>
              <a:rPr lang="en-US" sz="1200" dirty="0" smtClean="0">
                <a:solidFill>
                  <a:srgbClr val="8BDFD2"/>
                </a:solidFill>
              </a:rPr>
              <a:t>@</a:t>
            </a:r>
            <a:r>
              <a:rPr lang="en-US" sz="1200" dirty="0" err="1">
                <a:solidFill>
                  <a:srgbClr val="8BDFD2"/>
                </a:solidFill>
              </a:rPr>
              <a:t>sbskmi</a:t>
            </a:r>
            <a:endParaRPr lang="en-US" sz="1200" dirty="0">
              <a:solidFill>
                <a:srgbClr val="8BDFD2"/>
              </a:solidFill>
            </a:endParaRPr>
          </a:p>
        </p:txBody>
      </p:sp>
      <p:sp>
        <p:nvSpPr>
          <p:cNvPr id="3" name="Rectangle 2"/>
          <p:cNvSpPr/>
          <p:nvPr/>
        </p:nvSpPr>
        <p:spPr>
          <a:xfrm>
            <a:off x="338331" y="1196752"/>
            <a:ext cx="4352724" cy="461665"/>
          </a:xfrm>
          <a:prstGeom prst="rect">
            <a:avLst/>
          </a:prstGeom>
        </p:spPr>
        <p:txBody>
          <a:bodyPr wrap="none">
            <a:spAutoFit/>
          </a:bodyPr>
          <a:lstStyle/>
          <a:p>
            <a:r>
              <a:rPr lang="en-US" sz="1200" dirty="0" smtClean="0">
                <a:solidFill>
                  <a:srgbClr val="8BDFD2"/>
                </a:solidFill>
              </a:rPr>
              <a:t>Keynote Address, Ascilite 2011, 6 Dec., Hobart, Tasmania</a:t>
            </a:r>
          </a:p>
          <a:p>
            <a:r>
              <a:rPr lang="en-US" sz="1200" dirty="0" err="1" smtClean="0">
                <a:solidFill>
                  <a:srgbClr val="8BDFD2"/>
                </a:solidFill>
              </a:rPr>
              <a:t>www.leishman</a:t>
            </a:r>
            <a:r>
              <a:rPr lang="en-US" sz="1200" dirty="0" err="1">
                <a:solidFill>
                  <a:srgbClr val="8BDFD2"/>
                </a:solidFill>
              </a:rPr>
              <a:t>-associates.com.au</a:t>
            </a:r>
            <a:r>
              <a:rPr lang="en-US" sz="1200" dirty="0">
                <a:solidFill>
                  <a:srgbClr val="8BDFD2"/>
                </a:solidFill>
              </a:rPr>
              <a:t>/</a:t>
            </a:r>
            <a:r>
              <a:rPr lang="en-US" sz="1200" dirty="0" smtClean="0">
                <a:solidFill>
                  <a:srgbClr val="8BDFD2"/>
                </a:solidFill>
              </a:rPr>
              <a:t>ascilite2011 </a:t>
            </a:r>
            <a:endParaRPr lang="en-US" sz="1200" dirty="0">
              <a:solidFill>
                <a:srgbClr val="8BDFD2"/>
              </a:solidFill>
            </a:endParaRPr>
          </a:p>
        </p:txBody>
      </p:sp>
      <p:sp>
        <p:nvSpPr>
          <p:cNvPr id="9" name="Slide Number Placeholder 15"/>
          <p:cNvSpPr>
            <a:spLocks noGrp="1"/>
          </p:cNvSpPr>
          <p:nvPr>
            <p:ph type="sldNum" sz="quarter" idx="10"/>
          </p:nvPr>
        </p:nvSpPr>
        <p:spPr>
          <a:xfrm>
            <a:off x="8534400" y="6400800"/>
            <a:ext cx="457200" cy="228600"/>
          </a:xfrm>
          <a:effectLst>
            <a:reflection stA="50000" endPos="22000" dist="12700" dir="5400000" sy="-100000" algn="bl" rotWithShape="0"/>
          </a:effectLst>
        </p:spPr>
        <p:txBody>
          <a:bodyPr/>
          <a:lstStyle/>
          <a:p>
            <a:pPr>
              <a:defRPr/>
            </a:pPr>
            <a:fld id="{56DD2E34-397A-A14D-9F28-EA0A6479E479}" type="slidenum">
              <a:rPr lang="en-US" smtClean="0"/>
              <a:pPr>
                <a:defRPr/>
              </a:pPr>
              <a:t>1</a:t>
            </a:fld>
            <a:endParaRPr lang="en-US" dirty="0"/>
          </a:p>
        </p:txBody>
      </p:sp>
      <p:sp>
        <p:nvSpPr>
          <p:cNvPr id="10" name="Rectangle 23"/>
          <p:cNvSpPr>
            <a:spLocks noChangeArrowheads="1"/>
          </p:cNvSpPr>
          <p:nvPr/>
        </p:nvSpPr>
        <p:spPr bwMode="auto">
          <a:xfrm>
            <a:off x="0" y="5589240"/>
            <a:ext cx="9144000" cy="1268760"/>
          </a:xfrm>
          <a:prstGeom prst="rect">
            <a:avLst/>
          </a:prstGeom>
          <a:gradFill flip="none" rotWithShape="1">
            <a:gsLst>
              <a:gs pos="21000">
                <a:srgbClr val="8BDFD2"/>
              </a:gs>
              <a:gs pos="100000">
                <a:srgbClr val="000000"/>
              </a:gs>
            </a:gsLst>
            <a:lin ang="16200000" scaled="0"/>
            <a:tileRect/>
          </a:gradFill>
          <a:ln w="9525">
            <a:noFill/>
            <a:miter lim="800000"/>
            <a:headEnd/>
            <a:tailEnd/>
          </a:ln>
          <a:effectLst/>
        </p:spPr>
        <p:txBody>
          <a:bodyPr wrap="none" anchor="ctr">
            <a:prstTxWarp prst="textNoShape">
              <a:avLst/>
            </a:prstTxWarp>
          </a:bodyPr>
          <a:lstStyle/>
          <a:p>
            <a:endParaRPr lang="en-US"/>
          </a:p>
        </p:txBody>
      </p:sp>
      <p:pic>
        <p:nvPicPr>
          <p:cNvPr id="12" name="Picture 11" descr="Microsoft PowerPointScreenSnapz040.jpg"/>
          <p:cNvPicPr>
            <a:picLocks noChangeAspect="1"/>
          </p:cNvPicPr>
          <p:nvPr/>
        </p:nvPicPr>
        <p:blipFill>
          <a:blip r:embed="rId2"/>
          <a:stretch>
            <a:fillRect/>
          </a:stretch>
        </p:blipFill>
        <p:spPr>
          <a:xfrm>
            <a:off x="7164288" y="5445224"/>
            <a:ext cx="1685880" cy="1131117"/>
          </a:xfrm>
          <a:prstGeom prst="rect">
            <a:avLst/>
          </a:prstGeom>
          <a:ln>
            <a:noFill/>
          </a:ln>
          <a:effectLst>
            <a:reflection stA="50000" endPos="22000" dist="12700" dir="5400000" sy="-100000" algn="bl" rotWithShape="0"/>
          </a:effectLst>
        </p:spPr>
      </p:pic>
      <p:pic>
        <p:nvPicPr>
          <p:cNvPr id="13" name="Picture 12" descr="Microsoft PowerPointScreenSnapz1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5445224"/>
            <a:ext cx="1674590" cy="1152128"/>
          </a:xfrm>
          <a:prstGeom prst="rect">
            <a:avLst/>
          </a:prstGeom>
          <a:ln>
            <a:noFill/>
          </a:ln>
          <a:effectLst>
            <a:reflection stA="50000" endPos="22000" dist="12700" dir="5400000" sy="-100000" algn="bl" rotWithShape="0"/>
          </a:effectLst>
        </p:spPr>
      </p:pic>
      <p:pic>
        <p:nvPicPr>
          <p:cNvPr id="14" name="Picture 13" descr="Microsoft PowerPointScreenSnapz15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7784" y="5445224"/>
            <a:ext cx="1728192" cy="1144985"/>
          </a:xfrm>
          <a:prstGeom prst="rect">
            <a:avLst/>
          </a:prstGeom>
          <a:effectLst>
            <a:reflection stA="50000" endPos="22000" dist="12700" dir="5400000" sy="-100000" algn="bl" rotWithShape="0"/>
          </a:effectLst>
        </p:spPr>
      </p:pic>
      <p:pic>
        <p:nvPicPr>
          <p:cNvPr id="2" name="Picture 1" descr="SimonBuckinghamShum-BWsm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544" y="3789040"/>
            <a:ext cx="868404" cy="1224136"/>
          </a:xfrm>
          <a:prstGeom prst="rect">
            <a:avLst/>
          </a:prstGeom>
          <a:ln>
            <a:noFill/>
          </a:ln>
          <a:effectLst>
            <a:reflection blurRad="6350" stA="50000" endA="300" endPos="55000" dir="5400000" sy="-100000" algn="bl" rotWithShape="0"/>
          </a:effectLst>
        </p:spPr>
      </p:pic>
      <p:pic>
        <p:nvPicPr>
          <p:cNvPr id="11" name="Picture 27" descr="1824234195_e6b913c563_m"/>
          <p:cNvPicPr>
            <a:picLocks noChangeAspect="1" noChangeArrowheads="1"/>
          </p:cNvPicPr>
          <p:nvPr/>
        </p:nvPicPr>
        <p:blipFill>
          <a:blip r:embed="rId6"/>
          <a:srcRect/>
          <a:stretch>
            <a:fillRect/>
          </a:stretch>
        </p:blipFill>
        <p:spPr bwMode="auto">
          <a:xfrm>
            <a:off x="395536" y="5445224"/>
            <a:ext cx="1689100" cy="1138238"/>
          </a:xfrm>
          <a:prstGeom prst="rect">
            <a:avLst/>
          </a:prstGeom>
          <a:noFill/>
          <a:ln>
            <a:noFill/>
          </a:ln>
          <a:effectLst>
            <a:reflection stA="50000" endPos="22000" dist="12700" dir="5400000" sy="-100000" algn="bl" rotWithShape="0"/>
          </a:effectLst>
        </p:spPr>
      </p:pic>
    </p:spTree>
    <p:extLst>
      <p:ext uri="{BB962C8B-B14F-4D97-AF65-F5344CB8AC3E}">
        <p14:creationId xmlns:p14="http://schemas.microsoft.com/office/powerpoint/2010/main" val="391859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260649"/>
            <a:ext cx="4464496" cy="523172"/>
          </a:xfrm>
          <a:prstGeom prst="rect">
            <a:avLst/>
          </a:prstGeom>
          <a:noFill/>
        </p:spPr>
        <p:txBody>
          <a:bodyPr wrap="square" lIns="91392" tIns="45696" rIns="91392" bIns="45696" rtlCol="0">
            <a:spAutoFit/>
          </a:bodyPr>
          <a:lstStyle/>
          <a:p>
            <a:r>
              <a:rPr lang="en-US" sz="2800" dirty="0" smtClean="0">
                <a:solidFill>
                  <a:srgbClr val="E3169F"/>
                </a:solidFill>
              </a:rPr>
              <a:t>Learning analytics</a:t>
            </a:r>
            <a:endParaRPr lang="en-US" sz="2800" dirty="0">
              <a:solidFill>
                <a:srgbClr val="E3169F"/>
              </a:solidFill>
            </a:endParaRPr>
          </a:p>
        </p:txBody>
      </p:sp>
      <p:sp>
        <p:nvSpPr>
          <p:cNvPr id="3" name="TextBox 2"/>
          <p:cNvSpPr txBox="1"/>
          <p:nvPr/>
        </p:nvSpPr>
        <p:spPr>
          <a:xfrm>
            <a:off x="969536" y="2485131"/>
            <a:ext cx="184569" cy="646282"/>
          </a:xfrm>
          <a:prstGeom prst="rect">
            <a:avLst/>
          </a:prstGeom>
          <a:noFill/>
        </p:spPr>
        <p:txBody>
          <a:bodyPr wrap="none" lIns="91392" tIns="45696" rIns="91392" bIns="45696" rtlCol="0">
            <a:spAutoFit/>
          </a:bodyPr>
          <a:lstStyle/>
          <a:p>
            <a:endParaRPr lang="en-US" dirty="0"/>
          </a:p>
        </p:txBody>
      </p:sp>
      <p:sp>
        <p:nvSpPr>
          <p:cNvPr id="4" name="TextBox 3"/>
          <p:cNvSpPr txBox="1"/>
          <p:nvPr/>
        </p:nvSpPr>
        <p:spPr>
          <a:xfrm>
            <a:off x="539552" y="1124744"/>
            <a:ext cx="6624736" cy="5342337"/>
          </a:xfrm>
          <a:prstGeom prst="rect">
            <a:avLst/>
          </a:prstGeom>
          <a:noFill/>
        </p:spPr>
        <p:txBody>
          <a:bodyPr wrap="square" lIns="91392" tIns="45696" rIns="91392" bIns="45696" rtlCol="0">
            <a:spAutoFit/>
          </a:bodyPr>
          <a:lstStyle/>
          <a:p>
            <a:r>
              <a:rPr lang="en-US" sz="2800" dirty="0">
                <a:solidFill>
                  <a:srgbClr val="78C0B5"/>
                </a:solidFill>
              </a:rPr>
              <a:t>“Learning Analytics is concerned with the collection, analysis and reporting of data about learning in a range of contexts, including informal learning, academic institutions, and the workplace. </a:t>
            </a:r>
          </a:p>
          <a:p>
            <a:endParaRPr lang="en-US" sz="2800" dirty="0">
              <a:solidFill>
                <a:srgbClr val="78C0B5"/>
              </a:solidFill>
            </a:endParaRPr>
          </a:p>
          <a:p>
            <a:r>
              <a:rPr lang="en-US" sz="2800" dirty="0">
                <a:solidFill>
                  <a:srgbClr val="78C0B5"/>
                </a:solidFill>
              </a:rPr>
              <a:t>It informs and provides input for action to support and enhance learning experiences, and the success of learners.”</a:t>
            </a:r>
          </a:p>
          <a:p>
            <a:pPr algn="r"/>
            <a:endParaRPr lang="en-US" sz="1100" dirty="0">
              <a:solidFill>
                <a:srgbClr val="78C0B5"/>
              </a:solidFill>
            </a:endParaRPr>
          </a:p>
          <a:p>
            <a:r>
              <a:rPr lang="en-US" sz="1100" dirty="0">
                <a:solidFill>
                  <a:srgbClr val="78C0B5"/>
                </a:solidFill>
              </a:rPr>
              <a:t>2</a:t>
            </a:r>
            <a:r>
              <a:rPr lang="en-US" sz="1100" baseline="30000" dirty="0">
                <a:solidFill>
                  <a:srgbClr val="78C0B5"/>
                </a:solidFill>
              </a:rPr>
              <a:t>nd</a:t>
            </a:r>
            <a:r>
              <a:rPr lang="en-US" sz="1100" dirty="0">
                <a:solidFill>
                  <a:srgbClr val="78C0B5"/>
                </a:solidFill>
              </a:rPr>
              <a:t> Int. Conf. Learning Analytics &amp; Knowledge 2012</a:t>
            </a:r>
          </a:p>
        </p:txBody>
      </p:sp>
    </p:spTree>
    <p:extLst>
      <p:ext uri="{BB962C8B-B14F-4D97-AF65-F5344CB8AC3E}">
        <p14:creationId xmlns:p14="http://schemas.microsoft.com/office/powerpoint/2010/main" val="261502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Learning “vs” Academic Analytics</a:t>
            </a:r>
            <a:endParaRPr lang="en-US" dirty="0"/>
          </a:p>
        </p:txBody>
      </p:sp>
      <p:sp>
        <p:nvSpPr>
          <p:cNvPr id="4" name="Content Placeholder 3"/>
          <p:cNvSpPr>
            <a:spLocks noGrp="1"/>
          </p:cNvSpPr>
          <p:nvPr>
            <p:ph idx="1"/>
          </p:nvPr>
        </p:nvSpPr>
        <p:spPr>
          <a:xfrm>
            <a:off x="152400" y="6093296"/>
            <a:ext cx="8610600" cy="459904"/>
          </a:xfrm>
        </p:spPr>
        <p:txBody>
          <a:bodyPr/>
          <a:lstStyle/>
          <a:p>
            <a:pPr marL="0" indent="0">
              <a:buNone/>
            </a:pPr>
            <a:r>
              <a:rPr lang="en-US" sz="1200" dirty="0"/>
              <a:t>Penetrating the Fog: Analytics in Learning and </a:t>
            </a:r>
            <a:r>
              <a:rPr lang="en-US" sz="1200" dirty="0" smtClean="0"/>
              <a:t>Education – George </a:t>
            </a:r>
            <a:r>
              <a:rPr lang="en-US" sz="1200" dirty="0"/>
              <a:t>Siemens and Phil Long</a:t>
            </a:r>
          </a:p>
          <a:p>
            <a:pPr marL="0" indent="0">
              <a:buNone/>
            </a:pPr>
            <a:r>
              <a:rPr lang="en-US" sz="1200" dirty="0" smtClean="0"/>
              <a:t>http</a:t>
            </a:r>
            <a:r>
              <a:rPr lang="en-US" sz="1200" dirty="0"/>
              <a:t>://</a:t>
            </a:r>
            <a:r>
              <a:rPr lang="en-US" sz="1200" dirty="0" err="1"/>
              <a:t>www.educause.edu</a:t>
            </a:r>
            <a:r>
              <a:rPr lang="en-US" sz="1200" dirty="0"/>
              <a:t>/</a:t>
            </a:r>
            <a:r>
              <a:rPr lang="en-US" sz="1200" dirty="0" err="1"/>
              <a:t>EDUCAUSE+Review</a:t>
            </a:r>
            <a:r>
              <a:rPr lang="en-US" sz="1200" dirty="0"/>
              <a:t>/EDUCAUSEReviewMagazineVolume46/</a:t>
            </a:r>
            <a:r>
              <a:rPr lang="en-US" sz="1200" dirty="0" err="1"/>
              <a:t>PenetratingtheFogAnalyticsinLe</a:t>
            </a:r>
            <a:r>
              <a:rPr lang="en-US" sz="1200" dirty="0"/>
              <a:t>/235017</a:t>
            </a:r>
          </a:p>
        </p:txBody>
      </p:sp>
      <p:sp>
        <p:nvSpPr>
          <p:cNvPr id="2" name="Slide Number Placeholder 1"/>
          <p:cNvSpPr>
            <a:spLocks noGrp="1"/>
          </p:cNvSpPr>
          <p:nvPr>
            <p:ph type="sldNum" sz="quarter" idx="10"/>
          </p:nvPr>
        </p:nvSpPr>
        <p:spPr/>
        <p:txBody>
          <a:bodyPr/>
          <a:lstStyle/>
          <a:p>
            <a:pPr>
              <a:defRPr/>
            </a:pPr>
            <a:fld id="{FF40876E-356D-9E4C-A045-4F564CF984B6}" type="slidenum">
              <a:rPr lang="en-US" smtClean="0"/>
              <a:pPr>
                <a:defRPr/>
              </a:pPr>
              <a:t>11</a:t>
            </a:fld>
            <a:endParaRPr lang="en-US"/>
          </a:p>
        </p:txBody>
      </p:sp>
      <p:pic>
        <p:nvPicPr>
          <p:cNvPr id="5" name="Picture 4" descr="LA vs A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412776"/>
            <a:ext cx="6652049" cy="4104456"/>
          </a:xfrm>
          <a:prstGeom prst="rect">
            <a:avLst/>
          </a:prstGeom>
        </p:spPr>
      </p:pic>
    </p:spTree>
    <p:extLst>
      <p:ext uri="{BB962C8B-B14F-4D97-AF65-F5344CB8AC3E}">
        <p14:creationId xmlns:p14="http://schemas.microsoft.com/office/powerpoint/2010/main" val="149641275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ea typeface="ＭＳ Ｐゴシック"/>
                <a:cs typeface="ＭＳ Ｐゴシック"/>
              </a:rPr>
              <a:t>“Academic Analytics”</a:t>
            </a:r>
          </a:p>
        </p:txBody>
      </p:sp>
      <p:sp>
        <p:nvSpPr>
          <p:cNvPr id="4" name="Slide Number Placeholder 3"/>
          <p:cNvSpPr>
            <a:spLocks noGrp="1"/>
          </p:cNvSpPr>
          <p:nvPr>
            <p:ph type="sldNum" sz="quarter" idx="10"/>
          </p:nvPr>
        </p:nvSpPr>
        <p:spPr/>
        <p:txBody>
          <a:bodyPr/>
          <a:lstStyle/>
          <a:p>
            <a:pPr>
              <a:defRPr/>
            </a:pPr>
            <a:fld id="{E7A953A9-6B0B-4EC1-A0C4-1118A6B186EF}" type="slidenum">
              <a:rPr lang="en-US" smtClean="0"/>
              <a:pPr>
                <a:defRPr/>
              </a:pPr>
              <a:t>12</a:t>
            </a:fld>
            <a:endParaRPr lang="en-US"/>
          </a:p>
        </p:txBody>
      </p:sp>
      <p:sp>
        <p:nvSpPr>
          <p:cNvPr id="10" name="TextBox 9"/>
          <p:cNvSpPr txBox="1"/>
          <p:nvPr/>
        </p:nvSpPr>
        <p:spPr>
          <a:xfrm>
            <a:off x="323528" y="1393606"/>
            <a:ext cx="7505634" cy="5124479"/>
          </a:xfrm>
          <a:prstGeom prst="rect">
            <a:avLst/>
          </a:prstGeom>
          <a:noFill/>
        </p:spPr>
        <p:txBody>
          <a:bodyPr wrap="square" rtlCol="0">
            <a:spAutoFit/>
          </a:bodyPr>
          <a:lstStyle/>
          <a:p>
            <a:pPr marL="285594" indent="-285594">
              <a:spcBef>
                <a:spcPts val="1800"/>
              </a:spcBef>
              <a:buFont typeface="Arial"/>
              <a:buChar char="•"/>
            </a:pPr>
            <a:r>
              <a:rPr lang="en-US" sz="2400" dirty="0">
                <a:solidFill>
                  <a:srgbClr val="78C0B5"/>
                </a:solidFill>
              </a:rPr>
              <a:t>Stage 1—Extraction and reporting of transaction-level data </a:t>
            </a:r>
          </a:p>
          <a:p>
            <a:pPr marL="285594" indent="-285594">
              <a:spcBef>
                <a:spcPts val="1800"/>
              </a:spcBef>
              <a:buFont typeface="Arial"/>
              <a:buChar char="•"/>
            </a:pPr>
            <a:r>
              <a:rPr lang="en-US" sz="2400" dirty="0">
                <a:solidFill>
                  <a:srgbClr val="78C0B5"/>
                </a:solidFill>
              </a:rPr>
              <a:t>Stage 2—Analysis and monitoring of operational performance </a:t>
            </a:r>
          </a:p>
          <a:p>
            <a:pPr marL="285594" indent="-285594">
              <a:spcBef>
                <a:spcPts val="1800"/>
              </a:spcBef>
              <a:buFont typeface="Arial"/>
              <a:buChar char="•"/>
            </a:pPr>
            <a:r>
              <a:rPr lang="en-US" sz="2400" dirty="0">
                <a:solidFill>
                  <a:srgbClr val="78C0B5"/>
                </a:solidFill>
              </a:rPr>
              <a:t>Stage 3—What-if decision support (such as scenario building) </a:t>
            </a:r>
          </a:p>
          <a:p>
            <a:pPr marL="285594" indent="-285594">
              <a:spcBef>
                <a:spcPts val="1800"/>
              </a:spcBef>
              <a:buFont typeface="Arial"/>
              <a:buChar char="•"/>
            </a:pPr>
            <a:r>
              <a:rPr lang="en-US" sz="2400" dirty="0">
                <a:solidFill>
                  <a:srgbClr val="78C0B5"/>
                </a:solidFill>
              </a:rPr>
              <a:t>Stage 4—Predictive modeling and simulation </a:t>
            </a:r>
          </a:p>
          <a:p>
            <a:pPr marL="285594" indent="-285594">
              <a:spcBef>
                <a:spcPts val="1800"/>
              </a:spcBef>
              <a:buFont typeface="Arial"/>
              <a:buChar char="•"/>
            </a:pPr>
            <a:r>
              <a:rPr lang="en-US" sz="2400" dirty="0">
                <a:solidFill>
                  <a:srgbClr val="78C0B5"/>
                </a:solidFill>
              </a:rPr>
              <a:t>Stage 5—</a:t>
            </a:r>
            <a:r>
              <a:rPr lang="en-US" sz="2400" dirty="0" smtClean="0">
                <a:solidFill>
                  <a:srgbClr val="78C0B5"/>
                </a:solidFill>
              </a:rPr>
              <a:t>Automatic </a:t>
            </a:r>
            <a:r>
              <a:rPr lang="en-US" sz="2400" dirty="0">
                <a:solidFill>
                  <a:srgbClr val="78C0B5"/>
                </a:solidFill>
              </a:rPr>
              <a:t>triggers of business processes (such as alerts</a:t>
            </a:r>
            <a:r>
              <a:rPr lang="en-US" sz="2400" dirty="0" smtClean="0">
                <a:solidFill>
                  <a:srgbClr val="78C0B5"/>
                </a:solidFill>
              </a:rPr>
              <a:t>)</a:t>
            </a:r>
          </a:p>
          <a:p>
            <a:pPr>
              <a:spcBef>
                <a:spcPts val="1800"/>
              </a:spcBef>
            </a:pPr>
            <a:r>
              <a:rPr lang="en-US" sz="1200" b="0" dirty="0">
                <a:solidFill>
                  <a:srgbClr val="78C0B5"/>
                </a:solidFill>
              </a:rPr>
              <a:t>Goldstein, P. J. (2005). </a:t>
            </a:r>
            <a:r>
              <a:rPr lang="en-US" sz="1200" b="0" i="1" dirty="0">
                <a:solidFill>
                  <a:srgbClr val="78C0B5"/>
                </a:solidFill>
              </a:rPr>
              <a:t>Academic Analytics: The Uses of Management Information and Technology in Higher Education: Key Findings</a:t>
            </a:r>
            <a:r>
              <a:rPr lang="en-US" sz="1200" b="0" dirty="0">
                <a:solidFill>
                  <a:srgbClr val="78C0B5"/>
                </a:solidFill>
              </a:rPr>
              <a:t>. Boulder, Colorado: </a:t>
            </a:r>
            <a:r>
              <a:rPr lang="en-US" sz="1200" b="0" dirty="0" err="1">
                <a:solidFill>
                  <a:srgbClr val="78C0B5"/>
                </a:solidFill>
              </a:rPr>
              <a:t>Educause</a:t>
            </a:r>
            <a:r>
              <a:rPr lang="en-US" sz="1200" b="0" dirty="0">
                <a:solidFill>
                  <a:srgbClr val="78C0B5"/>
                </a:solidFill>
              </a:rPr>
              <a:t> Center for Applied Research </a:t>
            </a:r>
            <a:br>
              <a:rPr lang="en-US" sz="1200" b="0" dirty="0">
                <a:solidFill>
                  <a:srgbClr val="78C0B5"/>
                </a:solidFill>
              </a:rPr>
            </a:br>
            <a:r>
              <a:rPr lang="en-US" sz="1200" b="0" dirty="0">
                <a:solidFill>
                  <a:srgbClr val="78C0B5"/>
                </a:solidFill>
              </a:rPr>
              <a:t>http://</a:t>
            </a:r>
            <a:r>
              <a:rPr lang="en-US" sz="1200" b="0" dirty="0" err="1">
                <a:solidFill>
                  <a:srgbClr val="78C0B5"/>
                </a:solidFill>
              </a:rPr>
              <a:t>net.educause.edu</a:t>
            </a:r>
            <a:r>
              <a:rPr lang="en-US" sz="1200" b="0" dirty="0">
                <a:solidFill>
                  <a:srgbClr val="78C0B5"/>
                </a:solidFill>
              </a:rPr>
              <a:t>/</a:t>
            </a:r>
            <a:r>
              <a:rPr lang="en-US" sz="1200" b="0" dirty="0" err="1">
                <a:solidFill>
                  <a:srgbClr val="78C0B5"/>
                </a:solidFill>
              </a:rPr>
              <a:t>ir</a:t>
            </a:r>
            <a:r>
              <a:rPr lang="en-US" sz="1200" b="0" dirty="0">
                <a:solidFill>
                  <a:srgbClr val="78C0B5"/>
                </a:solidFill>
              </a:rPr>
              <a:t>/library/</a:t>
            </a:r>
            <a:r>
              <a:rPr lang="en-US" sz="1200" b="0" dirty="0" err="1">
                <a:solidFill>
                  <a:srgbClr val="78C0B5"/>
                </a:solidFill>
              </a:rPr>
              <a:t>pdf</a:t>
            </a:r>
            <a:r>
              <a:rPr lang="en-US" sz="1200" b="0" dirty="0">
                <a:solidFill>
                  <a:srgbClr val="78C0B5"/>
                </a:solidFill>
              </a:rPr>
              <a:t>/EKF/EKF0508.pdf </a:t>
            </a:r>
          </a:p>
        </p:txBody>
      </p:sp>
    </p:spTree>
    <p:extLst>
      <p:ext uri="{BB962C8B-B14F-4D97-AF65-F5344CB8AC3E}">
        <p14:creationId xmlns:p14="http://schemas.microsoft.com/office/powerpoint/2010/main" val="284293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this talk is not…</a:t>
            </a:r>
            <a:endParaRPr lang="en-US" dirty="0"/>
          </a:p>
        </p:txBody>
      </p:sp>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13</a:t>
            </a:fld>
            <a:endParaRPr lang="en-US"/>
          </a:p>
        </p:txBody>
      </p:sp>
      <p:grpSp>
        <p:nvGrpSpPr>
          <p:cNvPr id="3" name="Group 2"/>
          <p:cNvGrpSpPr/>
          <p:nvPr/>
        </p:nvGrpSpPr>
        <p:grpSpPr>
          <a:xfrm>
            <a:off x="2123728" y="1052736"/>
            <a:ext cx="5040560" cy="5040560"/>
            <a:chOff x="2123728" y="1052736"/>
            <a:chExt cx="5040560" cy="5040560"/>
          </a:xfrm>
        </p:grpSpPr>
        <p:sp>
          <p:nvSpPr>
            <p:cNvPr id="5" name="Content Placeholder 2"/>
            <p:cNvSpPr txBox="1">
              <a:spLocks/>
            </p:cNvSpPr>
            <p:nvPr/>
          </p:nvSpPr>
          <p:spPr bwMode="auto">
            <a:xfrm>
              <a:off x="2339752" y="2276873"/>
              <a:ext cx="4764180" cy="3096344"/>
            </a:xfrm>
            <a:prstGeom prst="rect">
              <a:avLst/>
            </a:prstGeom>
            <a:noFill/>
            <a:ln w="9525">
              <a:noFill/>
              <a:miter lim="800000"/>
              <a:headEnd/>
              <a:tailEnd/>
            </a:ln>
          </p:spPr>
          <p:txBody>
            <a:bodyPr vert="horz" wrap="square" lIns="91392" tIns="45696" rIns="91392" bIns="45696"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Font typeface="Wingdings" charset="2"/>
                <a:buChar char="§"/>
                <a:defRPr sz="2400" b="1">
                  <a:solidFill>
                    <a:schemeClr val="bg1"/>
                  </a:solidFill>
                  <a:latin typeface="+mn-lt"/>
                  <a:ea typeface="ＭＳ Ｐゴシック" pitchFamily="33" charset="-128"/>
                  <a:cs typeface="ＭＳ Ｐゴシック" pitchFamily="33" charset="-128"/>
                </a:defRPr>
              </a:lvl1pPr>
              <a:lvl2pPr marL="742950" indent="-285750" algn="l" rtl="0" eaLnBrk="0" fontAlgn="base" hangingPunct="0">
                <a:spcBef>
                  <a:spcPct val="20000"/>
                </a:spcBef>
                <a:spcAft>
                  <a:spcPct val="0"/>
                </a:spcAft>
                <a:buClr>
                  <a:schemeClr val="bg1"/>
                </a:buClr>
                <a:buFont typeface="Wingdings" charset="2"/>
                <a:buChar char="§"/>
                <a:defRPr sz="2400">
                  <a:solidFill>
                    <a:schemeClr val="bg1"/>
                  </a:solidFill>
                  <a:latin typeface="+mn-lt"/>
                  <a:ea typeface="ＭＳ Ｐゴシック" pitchFamily="-112" charset="-128"/>
                </a:defRPr>
              </a:lvl2pPr>
              <a:lvl3pPr marL="1143000" indent="-228600" algn="l" rtl="0" eaLnBrk="0" fontAlgn="base" hangingPunct="0">
                <a:spcBef>
                  <a:spcPct val="20000"/>
                </a:spcBef>
                <a:spcAft>
                  <a:spcPct val="0"/>
                </a:spcAft>
                <a:buClr>
                  <a:schemeClr val="bg1"/>
                </a:buClr>
                <a:buFont typeface="Wingdings" charset="2"/>
                <a:buChar char="§"/>
                <a:defRPr sz="2000">
                  <a:solidFill>
                    <a:schemeClr val="bg1"/>
                  </a:solidFill>
                  <a:latin typeface="+mn-lt"/>
                  <a:ea typeface="ＭＳ Ｐゴシック" pitchFamily="-112" charset="-128"/>
                </a:defRPr>
              </a:lvl3pPr>
              <a:lvl4pPr marL="1600200" indent="-228600" algn="l" rtl="0" eaLnBrk="0" fontAlgn="base" hangingPunct="0">
                <a:spcBef>
                  <a:spcPct val="20000"/>
                </a:spcBef>
                <a:spcAft>
                  <a:spcPct val="0"/>
                </a:spcAft>
                <a:buClr>
                  <a:schemeClr val="bg1"/>
                </a:buClr>
                <a:buFont typeface="Wingdings" charset="2"/>
                <a:buChar char="§"/>
                <a:defRPr sz="2000">
                  <a:solidFill>
                    <a:schemeClr val="bg1"/>
                  </a:solidFill>
                  <a:latin typeface="+mn-lt"/>
                  <a:ea typeface="ＭＳ Ｐゴシック" pitchFamily="-112" charset="-128"/>
                </a:defRPr>
              </a:lvl4pPr>
              <a:lvl5pPr marL="2057400" indent="-228600" algn="l" rtl="0" eaLnBrk="0" fontAlgn="base" hangingPunct="0">
                <a:spcBef>
                  <a:spcPct val="20000"/>
                </a:spcBef>
                <a:spcAft>
                  <a:spcPct val="0"/>
                </a:spcAft>
                <a:buClr>
                  <a:schemeClr val="bg1"/>
                </a:buClr>
                <a:buFont typeface="Wingdings" charset="2"/>
                <a:buChar char="§"/>
                <a:defRPr sz="2000">
                  <a:solidFill>
                    <a:schemeClr val="bg1"/>
                  </a:solidFill>
                  <a:latin typeface="+mn-lt"/>
                  <a:ea typeface="ＭＳ Ｐゴシック" pitchFamily="-112" charset="-128"/>
                </a:defRPr>
              </a:lvl5pPr>
              <a:lvl6pPr marL="2514600" indent="-228600" algn="l" rtl="0" eaLnBrk="0" fontAlgn="base" hangingPunct="0">
                <a:spcBef>
                  <a:spcPct val="20000"/>
                </a:spcBef>
                <a:spcAft>
                  <a:spcPct val="0"/>
                </a:spcAft>
                <a:buClr>
                  <a:schemeClr val="bg1"/>
                </a:buClr>
                <a:buFont typeface="Wingdings" pitchFamily="-112" charset="2"/>
                <a:buChar char="§"/>
                <a:defRPr sz="2000">
                  <a:solidFill>
                    <a:schemeClr val="bg1"/>
                  </a:solidFill>
                  <a:latin typeface="+mn-lt"/>
                  <a:ea typeface="ＭＳ Ｐゴシック" pitchFamily="-112" charset="-128"/>
                </a:defRPr>
              </a:lvl6pPr>
              <a:lvl7pPr marL="2971800" indent="-228600" algn="l" rtl="0" eaLnBrk="0" fontAlgn="base" hangingPunct="0">
                <a:spcBef>
                  <a:spcPct val="20000"/>
                </a:spcBef>
                <a:spcAft>
                  <a:spcPct val="0"/>
                </a:spcAft>
                <a:buClr>
                  <a:schemeClr val="bg1"/>
                </a:buClr>
                <a:buFont typeface="Wingdings" pitchFamily="-112" charset="2"/>
                <a:buChar char="§"/>
                <a:defRPr sz="2000">
                  <a:solidFill>
                    <a:schemeClr val="bg1"/>
                  </a:solidFill>
                  <a:latin typeface="+mn-lt"/>
                  <a:ea typeface="ＭＳ Ｐゴシック" pitchFamily="-112" charset="-128"/>
                </a:defRPr>
              </a:lvl7pPr>
              <a:lvl8pPr marL="3429000" indent="-228600" algn="l" rtl="0" eaLnBrk="0" fontAlgn="base" hangingPunct="0">
                <a:spcBef>
                  <a:spcPct val="20000"/>
                </a:spcBef>
                <a:spcAft>
                  <a:spcPct val="0"/>
                </a:spcAft>
                <a:buClr>
                  <a:schemeClr val="bg1"/>
                </a:buClr>
                <a:buFont typeface="Wingdings" pitchFamily="-112" charset="2"/>
                <a:buChar char="§"/>
                <a:defRPr sz="2000">
                  <a:solidFill>
                    <a:schemeClr val="bg1"/>
                  </a:solidFill>
                  <a:latin typeface="+mn-lt"/>
                  <a:ea typeface="ＭＳ Ｐゴシック" pitchFamily="-112" charset="-128"/>
                </a:defRPr>
              </a:lvl8pPr>
              <a:lvl9pPr marL="3886200" indent="-228600" algn="l" rtl="0" eaLnBrk="0" fontAlgn="base" hangingPunct="0">
                <a:spcBef>
                  <a:spcPct val="20000"/>
                </a:spcBef>
                <a:spcAft>
                  <a:spcPct val="0"/>
                </a:spcAft>
                <a:buClr>
                  <a:schemeClr val="bg1"/>
                </a:buClr>
                <a:buFont typeface="Wingdings" pitchFamily="-112" charset="2"/>
                <a:buChar char="§"/>
                <a:defRPr sz="2000">
                  <a:solidFill>
                    <a:schemeClr val="bg1"/>
                  </a:solidFill>
                  <a:latin typeface="+mn-lt"/>
                  <a:ea typeface="ＭＳ Ｐゴシック" pitchFamily="-112" charset="-128"/>
                </a:defRPr>
              </a:lvl9pPr>
            </a:lstStyle>
            <a:p>
              <a:pPr marL="0" indent="0" algn="ctr">
                <a:buNone/>
              </a:pPr>
              <a:r>
                <a:rPr lang="en-US" sz="4800" dirty="0">
                  <a:solidFill>
                    <a:srgbClr val="8BDFD2"/>
                  </a:solidFill>
                </a:rPr>
                <a:t>The future is analytics! </a:t>
              </a:r>
            </a:p>
            <a:p>
              <a:pPr marL="0" indent="0" algn="ctr">
                <a:buNone/>
              </a:pPr>
              <a:r>
                <a:rPr lang="en-US" sz="4800" dirty="0">
                  <a:solidFill>
                    <a:srgbClr val="8BDFD2"/>
                  </a:solidFill>
                </a:rPr>
                <a:t>Step this </a:t>
              </a:r>
              <a:br>
                <a:rPr lang="en-US" sz="4800" dirty="0">
                  <a:solidFill>
                    <a:srgbClr val="8BDFD2"/>
                  </a:solidFill>
                </a:rPr>
              </a:br>
              <a:r>
                <a:rPr lang="en-US" sz="4800" dirty="0">
                  <a:solidFill>
                    <a:srgbClr val="8BDFD2"/>
                  </a:solidFill>
                </a:rPr>
                <a:t>way…</a:t>
              </a:r>
            </a:p>
          </p:txBody>
        </p:sp>
        <p:sp>
          <p:nvSpPr>
            <p:cNvPr id="8" name="Oval 7"/>
            <p:cNvSpPr/>
            <p:nvPr/>
          </p:nvSpPr>
          <p:spPr bwMode="auto">
            <a:xfrm>
              <a:off x="2123728" y="1052736"/>
              <a:ext cx="5040560" cy="5040560"/>
            </a:xfrm>
            <a:prstGeom prst="ellipse">
              <a:avLst/>
            </a:prstGeom>
            <a:noFill/>
            <a:ln w="254000" cap="flat" cmpd="sng" algn="ctr">
              <a:solidFill>
                <a:srgbClr val="8BDFD2"/>
              </a:solidFill>
              <a:prstDash val="solid"/>
              <a:round/>
              <a:headEnd type="none" w="med" len="med"/>
              <a:tailEnd type="triangle" w="lg" len="lg"/>
            </a:ln>
            <a:effectLst/>
          </p:spPr>
          <p:txBody>
            <a:bodyPr vert="horz" wrap="square" lIns="91392" tIns="45696" rIns="91392" bIns="45696" numCol="1" rtlCol="0" anchor="t" anchorCtr="0" compatLnSpc="1">
              <a:prstTxWarp prst="textNoShape">
                <a:avLst/>
              </a:prstTxWarp>
            </a:bodyPr>
            <a:lstStyle/>
            <a:p>
              <a:pPr defTabSz="913904" eaLnBrk="0" hangingPunct="0"/>
              <a:endParaRPr lang="en-US">
                <a:latin typeface="Arial" pitchFamily="-112" charset="0"/>
              </a:endParaRPr>
            </a:p>
          </p:txBody>
        </p:sp>
      </p:grpSp>
    </p:spTree>
    <p:extLst>
      <p:ext uri="{BB962C8B-B14F-4D97-AF65-F5344CB8AC3E}">
        <p14:creationId xmlns:p14="http://schemas.microsoft.com/office/powerpoint/2010/main" val="62541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 calcmode="lin" valueType="num">
                                      <p:cBhvr>
                                        <p:cTn id="9" dur="2000" fill="hold"/>
                                        <p:tgtEl>
                                          <p:spTgt spid="3"/>
                                        </p:tgtEl>
                                        <p:attrNameLst>
                                          <p:attrName>ppt_x</p:attrName>
                                        </p:attrNameLst>
                                      </p:cBhvr>
                                      <p:tavLst>
                                        <p:tav tm="0">
                                          <p:val>
                                            <p:fltVal val="0.5"/>
                                          </p:val>
                                        </p:tav>
                                        <p:tav tm="100000">
                                          <p:val>
                                            <p:strVal val="#ppt_x"/>
                                          </p:val>
                                        </p:tav>
                                      </p:tavLst>
                                    </p:anim>
                                    <p:anim calcmode="lin" valueType="num">
                                      <p:cBhvr>
                                        <p:cTn id="10" dur="20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14</a:t>
            </a:fld>
            <a:endParaRPr lang="en-US"/>
          </a:p>
        </p:txBody>
      </p:sp>
      <p:sp>
        <p:nvSpPr>
          <p:cNvPr id="5" name="Content Placeholder 2"/>
          <p:cNvSpPr txBox="1">
            <a:spLocks/>
          </p:cNvSpPr>
          <p:nvPr/>
        </p:nvSpPr>
        <p:spPr bwMode="auto">
          <a:xfrm>
            <a:off x="2339752" y="2276873"/>
            <a:ext cx="4764180" cy="3096344"/>
          </a:xfrm>
          <a:prstGeom prst="rect">
            <a:avLst/>
          </a:prstGeom>
          <a:noFill/>
          <a:ln w="9525">
            <a:noFill/>
            <a:miter lim="800000"/>
            <a:headEnd/>
            <a:tailEnd/>
          </a:ln>
        </p:spPr>
        <p:txBody>
          <a:bodyPr vert="horz" wrap="square" lIns="91392" tIns="45696" rIns="91392" bIns="45696" numCol="1" anchor="t" anchorCtr="0" compatLnSpc="1">
            <a:prstTxWarp prst="textNoShape">
              <a:avLst/>
            </a:prstTxWarp>
          </a:bodyPr>
          <a:lstStyle>
            <a:lvl1pPr marL="342900" indent="-342900" algn="l" rtl="0" eaLnBrk="0" fontAlgn="base" hangingPunct="0">
              <a:spcBef>
                <a:spcPct val="20000"/>
              </a:spcBef>
              <a:spcAft>
                <a:spcPct val="0"/>
              </a:spcAft>
              <a:buClr>
                <a:schemeClr val="bg1"/>
              </a:buClr>
              <a:buFont typeface="Wingdings" charset="2"/>
              <a:buChar char="§"/>
              <a:defRPr sz="2400" b="1">
                <a:solidFill>
                  <a:schemeClr val="bg1"/>
                </a:solidFill>
                <a:latin typeface="+mn-lt"/>
                <a:ea typeface="ＭＳ Ｐゴシック" pitchFamily="33" charset="-128"/>
                <a:cs typeface="ＭＳ Ｐゴシック" pitchFamily="33" charset="-128"/>
              </a:defRPr>
            </a:lvl1pPr>
            <a:lvl2pPr marL="742950" indent="-285750" algn="l" rtl="0" eaLnBrk="0" fontAlgn="base" hangingPunct="0">
              <a:spcBef>
                <a:spcPct val="20000"/>
              </a:spcBef>
              <a:spcAft>
                <a:spcPct val="0"/>
              </a:spcAft>
              <a:buClr>
                <a:schemeClr val="bg1"/>
              </a:buClr>
              <a:buFont typeface="Wingdings" charset="2"/>
              <a:buChar char="§"/>
              <a:defRPr sz="2400">
                <a:solidFill>
                  <a:schemeClr val="bg1"/>
                </a:solidFill>
                <a:latin typeface="+mn-lt"/>
                <a:ea typeface="ＭＳ Ｐゴシック" pitchFamily="-112" charset="-128"/>
              </a:defRPr>
            </a:lvl2pPr>
            <a:lvl3pPr marL="1143000" indent="-228600" algn="l" rtl="0" eaLnBrk="0" fontAlgn="base" hangingPunct="0">
              <a:spcBef>
                <a:spcPct val="20000"/>
              </a:spcBef>
              <a:spcAft>
                <a:spcPct val="0"/>
              </a:spcAft>
              <a:buClr>
                <a:schemeClr val="bg1"/>
              </a:buClr>
              <a:buFont typeface="Wingdings" charset="2"/>
              <a:buChar char="§"/>
              <a:defRPr sz="2000">
                <a:solidFill>
                  <a:schemeClr val="bg1"/>
                </a:solidFill>
                <a:latin typeface="+mn-lt"/>
                <a:ea typeface="ＭＳ Ｐゴシック" pitchFamily="-112" charset="-128"/>
              </a:defRPr>
            </a:lvl3pPr>
            <a:lvl4pPr marL="1600200" indent="-228600" algn="l" rtl="0" eaLnBrk="0" fontAlgn="base" hangingPunct="0">
              <a:spcBef>
                <a:spcPct val="20000"/>
              </a:spcBef>
              <a:spcAft>
                <a:spcPct val="0"/>
              </a:spcAft>
              <a:buClr>
                <a:schemeClr val="bg1"/>
              </a:buClr>
              <a:buFont typeface="Wingdings" charset="2"/>
              <a:buChar char="§"/>
              <a:defRPr sz="2000">
                <a:solidFill>
                  <a:schemeClr val="bg1"/>
                </a:solidFill>
                <a:latin typeface="+mn-lt"/>
                <a:ea typeface="ＭＳ Ｐゴシック" pitchFamily="-112" charset="-128"/>
              </a:defRPr>
            </a:lvl4pPr>
            <a:lvl5pPr marL="2057400" indent="-228600" algn="l" rtl="0" eaLnBrk="0" fontAlgn="base" hangingPunct="0">
              <a:spcBef>
                <a:spcPct val="20000"/>
              </a:spcBef>
              <a:spcAft>
                <a:spcPct val="0"/>
              </a:spcAft>
              <a:buClr>
                <a:schemeClr val="bg1"/>
              </a:buClr>
              <a:buFont typeface="Wingdings" charset="2"/>
              <a:buChar char="§"/>
              <a:defRPr sz="2000">
                <a:solidFill>
                  <a:schemeClr val="bg1"/>
                </a:solidFill>
                <a:latin typeface="+mn-lt"/>
                <a:ea typeface="ＭＳ Ｐゴシック" pitchFamily="-112" charset="-128"/>
              </a:defRPr>
            </a:lvl5pPr>
            <a:lvl6pPr marL="2514600" indent="-228600" algn="l" rtl="0" eaLnBrk="0" fontAlgn="base" hangingPunct="0">
              <a:spcBef>
                <a:spcPct val="20000"/>
              </a:spcBef>
              <a:spcAft>
                <a:spcPct val="0"/>
              </a:spcAft>
              <a:buClr>
                <a:schemeClr val="bg1"/>
              </a:buClr>
              <a:buFont typeface="Wingdings" pitchFamily="-112" charset="2"/>
              <a:buChar char="§"/>
              <a:defRPr sz="2000">
                <a:solidFill>
                  <a:schemeClr val="bg1"/>
                </a:solidFill>
                <a:latin typeface="+mn-lt"/>
                <a:ea typeface="ＭＳ Ｐゴシック" pitchFamily="-112" charset="-128"/>
              </a:defRPr>
            </a:lvl6pPr>
            <a:lvl7pPr marL="2971800" indent="-228600" algn="l" rtl="0" eaLnBrk="0" fontAlgn="base" hangingPunct="0">
              <a:spcBef>
                <a:spcPct val="20000"/>
              </a:spcBef>
              <a:spcAft>
                <a:spcPct val="0"/>
              </a:spcAft>
              <a:buClr>
                <a:schemeClr val="bg1"/>
              </a:buClr>
              <a:buFont typeface="Wingdings" pitchFamily="-112" charset="2"/>
              <a:buChar char="§"/>
              <a:defRPr sz="2000">
                <a:solidFill>
                  <a:schemeClr val="bg1"/>
                </a:solidFill>
                <a:latin typeface="+mn-lt"/>
                <a:ea typeface="ＭＳ Ｐゴシック" pitchFamily="-112" charset="-128"/>
              </a:defRPr>
            </a:lvl7pPr>
            <a:lvl8pPr marL="3429000" indent="-228600" algn="l" rtl="0" eaLnBrk="0" fontAlgn="base" hangingPunct="0">
              <a:spcBef>
                <a:spcPct val="20000"/>
              </a:spcBef>
              <a:spcAft>
                <a:spcPct val="0"/>
              </a:spcAft>
              <a:buClr>
                <a:schemeClr val="bg1"/>
              </a:buClr>
              <a:buFont typeface="Wingdings" pitchFamily="-112" charset="2"/>
              <a:buChar char="§"/>
              <a:defRPr sz="2000">
                <a:solidFill>
                  <a:schemeClr val="bg1"/>
                </a:solidFill>
                <a:latin typeface="+mn-lt"/>
                <a:ea typeface="ＭＳ Ｐゴシック" pitchFamily="-112" charset="-128"/>
              </a:defRPr>
            </a:lvl8pPr>
            <a:lvl9pPr marL="3886200" indent="-228600" algn="l" rtl="0" eaLnBrk="0" fontAlgn="base" hangingPunct="0">
              <a:spcBef>
                <a:spcPct val="20000"/>
              </a:spcBef>
              <a:spcAft>
                <a:spcPct val="0"/>
              </a:spcAft>
              <a:buClr>
                <a:schemeClr val="bg1"/>
              </a:buClr>
              <a:buFont typeface="Wingdings" pitchFamily="-112" charset="2"/>
              <a:buChar char="§"/>
              <a:defRPr sz="2000">
                <a:solidFill>
                  <a:schemeClr val="bg1"/>
                </a:solidFill>
                <a:latin typeface="+mn-lt"/>
                <a:ea typeface="ＭＳ Ｐゴシック" pitchFamily="-112" charset="-128"/>
              </a:defRPr>
            </a:lvl9pPr>
          </a:lstStyle>
          <a:p>
            <a:pPr marL="0" indent="0" algn="ctr">
              <a:buNone/>
            </a:pPr>
            <a:r>
              <a:rPr lang="en-US" sz="4800" dirty="0">
                <a:solidFill>
                  <a:srgbClr val="8BDFD2"/>
                </a:solidFill>
              </a:rPr>
              <a:t>The future is analytics! </a:t>
            </a:r>
          </a:p>
          <a:p>
            <a:pPr marL="0" indent="0" algn="ctr">
              <a:buNone/>
            </a:pPr>
            <a:r>
              <a:rPr lang="en-US" sz="4800" dirty="0">
                <a:solidFill>
                  <a:srgbClr val="8BDFD2"/>
                </a:solidFill>
              </a:rPr>
              <a:t>Step this </a:t>
            </a:r>
            <a:br>
              <a:rPr lang="en-US" sz="4800" dirty="0">
                <a:solidFill>
                  <a:srgbClr val="8BDFD2"/>
                </a:solidFill>
              </a:rPr>
            </a:br>
            <a:r>
              <a:rPr lang="en-US" sz="4800" dirty="0">
                <a:solidFill>
                  <a:srgbClr val="8BDFD2"/>
                </a:solidFill>
              </a:rPr>
              <a:t>way…</a:t>
            </a:r>
          </a:p>
        </p:txBody>
      </p:sp>
      <p:sp>
        <p:nvSpPr>
          <p:cNvPr id="8" name="Oval 7"/>
          <p:cNvSpPr/>
          <p:nvPr/>
        </p:nvSpPr>
        <p:spPr bwMode="auto">
          <a:xfrm>
            <a:off x="2123728" y="1052736"/>
            <a:ext cx="5040560" cy="5040560"/>
          </a:xfrm>
          <a:prstGeom prst="ellipse">
            <a:avLst/>
          </a:prstGeom>
          <a:noFill/>
          <a:ln w="254000" cap="flat" cmpd="sng" algn="ctr">
            <a:solidFill>
              <a:srgbClr val="8BDFD2"/>
            </a:solidFill>
            <a:prstDash val="solid"/>
            <a:round/>
            <a:headEnd type="none" w="med" len="med"/>
            <a:tailEnd type="triangle" w="lg" len="lg"/>
          </a:ln>
          <a:effectLst/>
        </p:spPr>
        <p:txBody>
          <a:bodyPr vert="horz" wrap="square" lIns="91392" tIns="45696" rIns="91392" bIns="45696" numCol="1" rtlCol="0" anchor="t" anchorCtr="0" compatLnSpc="1">
            <a:prstTxWarp prst="textNoShape">
              <a:avLst/>
            </a:prstTxWarp>
          </a:bodyPr>
          <a:lstStyle/>
          <a:p>
            <a:pPr defTabSz="913904" eaLnBrk="0" hangingPunct="0"/>
            <a:endParaRPr lang="en-US">
              <a:latin typeface="Arial" pitchFamily="-112" charset="0"/>
            </a:endParaRPr>
          </a:p>
        </p:txBody>
      </p:sp>
      <p:pic>
        <p:nvPicPr>
          <p:cNvPr id="3" name="Picture 2"/>
          <p:cNvPicPr>
            <a:picLocks noChangeAspect="1"/>
          </p:cNvPicPr>
          <p:nvPr/>
        </p:nvPicPr>
        <p:blipFill>
          <a:blip r:embed="rId2"/>
          <a:stretch>
            <a:fillRect/>
          </a:stretch>
        </p:blipFill>
        <p:spPr>
          <a:xfrm>
            <a:off x="3563888" y="2564904"/>
            <a:ext cx="2160240" cy="2160240"/>
          </a:xfrm>
          <a:prstGeom prst="rect">
            <a:avLst/>
          </a:prstGeom>
        </p:spPr>
      </p:pic>
    </p:spTree>
    <p:extLst>
      <p:ext uri="{BB962C8B-B14F-4D97-AF65-F5344CB8AC3E}">
        <p14:creationId xmlns:p14="http://schemas.microsoft.com/office/powerpoint/2010/main" val="279208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15</a:t>
            </a:fld>
            <a:endParaRPr lang="en-US"/>
          </a:p>
        </p:txBody>
      </p:sp>
      <p:sp>
        <p:nvSpPr>
          <p:cNvPr id="14" name="TextBox 13"/>
          <p:cNvSpPr txBox="1"/>
          <p:nvPr/>
        </p:nvSpPr>
        <p:spPr>
          <a:xfrm>
            <a:off x="2912569" y="1477282"/>
            <a:ext cx="3531639" cy="1015614"/>
          </a:xfrm>
          <a:prstGeom prst="rect">
            <a:avLst/>
          </a:prstGeom>
          <a:noFill/>
        </p:spPr>
        <p:txBody>
          <a:bodyPr wrap="none" lIns="91392" tIns="45696" rIns="91392" bIns="45696" rtlCol="0">
            <a:spAutoFit/>
          </a:bodyPr>
          <a:lstStyle/>
          <a:p>
            <a:r>
              <a:rPr lang="en-US" sz="6000" kern="5000" spc="2000" dirty="0">
                <a:solidFill>
                  <a:srgbClr val="8BDFD2"/>
                </a:solidFill>
                <a:latin typeface="+mn-lt"/>
                <a:cs typeface="Cracked"/>
              </a:rPr>
              <a:t>Power</a:t>
            </a:r>
          </a:p>
        </p:txBody>
      </p:sp>
      <p:sp>
        <p:nvSpPr>
          <p:cNvPr id="15" name="TextBox 14"/>
          <p:cNvSpPr txBox="1"/>
          <p:nvPr/>
        </p:nvSpPr>
        <p:spPr>
          <a:xfrm rot="3579618">
            <a:off x="1299098" y="3857160"/>
            <a:ext cx="3862334" cy="1015614"/>
          </a:xfrm>
          <a:prstGeom prst="rect">
            <a:avLst/>
          </a:prstGeom>
          <a:noFill/>
        </p:spPr>
        <p:txBody>
          <a:bodyPr wrap="none" lIns="91392" tIns="45696" rIns="91392" bIns="45696" rtlCol="0">
            <a:spAutoFit/>
          </a:bodyPr>
          <a:lstStyle/>
          <a:p>
            <a:r>
              <a:rPr lang="en-US" sz="6000" dirty="0">
                <a:solidFill>
                  <a:srgbClr val="8BDFD2"/>
                </a:solidFill>
                <a:latin typeface="+mn-lt"/>
                <a:cs typeface="Cracked"/>
              </a:rPr>
              <a:t>Principles</a:t>
            </a:r>
          </a:p>
        </p:txBody>
      </p:sp>
      <p:sp>
        <p:nvSpPr>
          <p:cNvPr id="16" name="TextBox 15"/>
          <p:cNvSpPr txBox="1"/>
          <p:nvPr/>
        </p:nvSpPr>
        <p:spPr>
          <a:xfrm rot="18025031">
            <a:off x="4250086" y="3826369"/>
            <a:ext cx="3861582" cy="1015614"/>
          </a:xfrm>
          <a:prstGeom prst="rect">
            <a:avLst/>
          </a:prstGeom>
          <a:noFill/>
        </p:spPr>
        <p:txBody>
          <a:bodyPr wrap="none" lIns="91392" tIns="45696" rIns="91392" bIns="45696" rtlCol="0">
            <a:spAutoFit/>
          </a:bodyPr>
          <a:lstStyle/>
          <a:p>
            <a:r>
              <a:rPr lang="en-US" sz="6000" dirty="0">
                <a:solidFill>
                  <a:srgbClr val="8BDFD2"/>
                </a:solidFill>
                <a:latin typeface="+mn-lt"/>
                <a:cs typeface="Cracked"/>
              </a:rPr>
              <a:t>Pedagogy</a:t>
            </a:r>
          </a:p>
        </p:txBody>
      </p:sp>
      <p:pic>
        <p:nvPicPr>
          <p:cNvPr id="17" name="Picture 16"/>
          <p:cNvPicPr>
            <a:picLocks noChangeAspect="1"/>
          </p:cNvPicPr>
          <p:nvPr/>
        </p:nvPicPr>
        <p:blipFill>
          <a:blip r:embed="rId2"/>
          <a:stretch>
            <a:fillRect/>
          </a:stretch>
        </p:blipFill>
        <p:spPr>
          <a:xfrm>
            <a:off x="3563888" y="2564904"/>
            <a:ext cx="2160240" cy="2160240"/>
          </a:xfrm>
          <a:prstGeom prst="rect">
            <a:avLst/>
          </a:prstGeom>
        </p:spPr>
      </p:pic>
      <p:sp>
        <p:nvSpPr>
          <p:cNvPr id="18" name="Isosceles Triangle 17"/>
          <p:cNvSpPr/>
          <p:nvPr/>
        </p:nvSpPr>
        <p:spPr bwMode="auto">
          <a:xfrm flipV="1">
            <a:off x="2555776" y="2430820"/>
            <a:ext cx="4248472" cy="3662476"/>
          </a:xfrm>
          <a:prstGeom prst="triangle">
            <a:avLst/>
          </a:prstGeom>
          <a:noFill/>
          <a:ln w="57150" cap="flat" cmpd="sng" algn="ctr">
            <a:solidFill>
              <a:srgbClr val="8BDFD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25" name="Title 24"/>
          <p:cNvSpPr>
            <a:spLocks noGrp="1"/>
          </p:cNvSpPr>
          <p:nvPr>
            <p:ph type="title"/>
          </p:nvPr>
        </p:nvSpPr>
        <p:spPr/>
        <p:txBody>
          <a:bodyPr/>
          <a:lstStyle/>
          <a:p>
            <a:endParaRPr lang="en-US"/>
          </a:p>
        </p:txBody>
      </p:sp>
    </p:spTree>
    <p:extLst>
      <p:ext uri="{BB962C8B-B14F-4D97-AF65-F5344CB8AC3E}">
        <p14:creationId xmlns:p14="http://schemas.microsoft.com/office/powerpoint/2010/main" val="23507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1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1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8534400" y="6390799"/>
            <a:ext cx="457200" cy="228600"/>
          </a:xfrm>
        </p:spPr>
        <p:txBody>
          <a:bodyPr/>
          <a:lstStyle/>
          <a:p>
            <a:pPr>
              <a:defRPr/>
            </a:pPr>
            <a:fld id="{EA1A5E4B-5C15-964B-9DCD-64F7E81B0615}" type="slidenum">
              <a:rPr lang="en-US" smtClean="0"/>
              <a:pPr>
                <a:defRPr/>
              </a:pPr>
              <a:t>16</a:t>
            </a:fld>
            <a:endParaRPr lang="en-US"/>
          </a:p>
        </p:txBody>
      </p:sp>
      <p:sp>
        <p:nvSpPr>
          <p:cNvPr id="11" name="TextBox 10"/>
          <p:cNvSpPr txBox="1"/>
          <p:nvPr/>
        </p:nvSpPr>
        <p:spPr>
          <a:xfrm>
            <a:off x="2912569" y="1478441"/>
            <a:ext cx="3531639" cy="1015614"/>
          </a:xfrm>
          <a:prstGeom prst="rect">
            <a:avLst/>
          </a:prstGeom>
          <a:noFill/>
        </p:spPr>
        <p:txBody>
          <a:bodyPr wrap="none" lIns="91392" tIns="45696" rIns="91392" bIns="45696" rtlCol="0">
            <a:spAutoFit/>
          </a:bodyPr>
          <a:lstStyle/>
          <a:p>
            <a:r>
              <a:rPr lang="en-US" sz="6000" kern="5000" spc="2000" dirty="0">
                <a:solidFill>
                  <a:srgbClr val="8BDFD2"/>
                </a:solidFill>
                <a:latin typeface="+mn-lt"/>
                <a:cs typeface="Cracked"/>
              </a:rPr>
              <a:t>Power</a:t>
            </a:r>
          </a:p>
        </p:txBody>
      </p:sp>
      <p:sp>
        <p:nvSpPr>
          <p:cNvPr id="13" name="TextBox 12"/>
          <p:cNvSpPr txBox="1"/>
          <p:nvPr/>
        </p:nvSpPr>
        <p:spPr>
          <a:xfrm rot="3579618">
            <a:off x="1299098" y="3858319"/>
            <a:ext cx="3862334" cy="1015614"/>
          </a:xfrm>
          <a:prstGeom prst="rect">
            <a:avLst/>
          </a:prstGeom>
          <a:noFill/>
        </p:spPr>
        <p:txBody>
          <a:bodyPr wrap="none" lIns="91392" tIns="45696" rIns="91392" bIns="45696" rtlCol="0">
            <a:spAutoFit/>
          </a:bodyPr>
          <a:lstStyle/>
          <a:p>
            <a:r>
              <a:rPr lang="en-US" sz="6000" dirty="0">
                <a:solidFill>
                  <a:srgbClr val="8BDFD2"/>
                </a:solidFill>
                <a:latin typeface="+mn-lt"/>
                <a:cs typeface="Cracked"/>
              </a:rPr>
              <a:t>Principles</a:t>
            </a:r>
          </a:p>
        </p:txBody>
      </p:sp>
      <p:sp>
        <p:nvSpPr>
          <p:cNvPr id="14" name="TextBox 13"/>
          <p:cNvSpPr txBox="1"/>
          <p:nvPr/>
        </p:nvSpPr>
        <p:spPr>
          <a:xfrm rot="18025031">
            <a:off x="4250086" y="3827528"/>
            <a:ext cx="3861582" cy="1015614"/>
          </a:xfrm>
          <a:prstGeom prst="rect">
            <a:avLst/>
          </a:prstGeom>
          <a:noFill/>
        </p:spPr>
        <p:txBody>
          <a:bodyPr wrap="none" lIns="91392" tIns="45696" rIns="91392" bIns="45696" rtlCol="0">
            <a:spAutoFit/>
          </a:bodyPr>
          <a:lstStyle/>
          <a:p>
            <a:r>
              <a:rPr lang="en-US" sz="6000" dirty="0">
                <a:solidFill>
                  <a:srgbClr val="8BDFD2"/>
                </a:solidFill>
                <a:latin typeface="+mn-lt"/>
                <a:cs typeface="Cracked"/>
              </a:rPr>
              <a:t>Pedagogy</a:t>
            </a:r>
          </a:p>
        </p:txBody>
      </p:sp>
      <p:sp>
        <p:nvSpPr>
          <p:cNvPr id="15" name="Isosceles Triangle 14"/>
          <p:cNvSpPr/>
          <p:nvPr/>
        </p:nvSpPr>
        <p:spPr bwMode="auto">
          <a:xfrm flipV="1">
            <a:off x="2555776" y="2431979"/>
            <a:ext cx="4248472" cy="3662476"/>
          </a:xfrm>
          <a:prstGeom prst="triangle">
            <a:avLst/>
          </a:prstGeom>
          <a:noFill/>
          <a:ln w="57150" cap="flat" cmpd="sng" algn="ctr">
            <a:solidFill>
              <a:srgbClr val="8BDFD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16" name="Title 1"/>
          <p:cNvSpPr txBox="1">
            <a:spLocks/>
          </p:cNvSpPr>
          <p:nvPr/>
        </p:nvSpPr>
        <p:spPr bwMode="auto">
          <a:xfrm>
            <a:off x="3328690" y="2452135"/>
            <a:ext cx="2725068" cy="1728192"/>
          </a:xfrm>
          <a:prstGeom prst="rect">
            <a:avLst/>
          </a:prstGeom>
          <a:noFill/>
          <a:ln w="9525">
            <a:noFill/>
            <a:miter lim="800000"/>
            <a:headEnd/>
            <a:tailEnd/>
          </a:ln>
        </p:spPr>
        <p:txBody>
          <a:bodyPr vert="horz" wrap="square" lIns="91392" tIns="45696" rIns="91392" bIns="45696" numCol="1" anchor="ctr" anchorCtr="0" compatLnSpc="1">
            <a:prstTxWarp prst="textNoShape">
              <a:avLst/>
            </a:prstTxWarp>
          </a:bodyPr>
          <a:lstStyle>
            <a:lvl1pPr algn="l" rtl="0" eaLnBrk="0" fontAlgn="base" hangingPunct="0">
              <a:spcBef>
                <a:spcPct val="0"/>
              </a:spcBef>
              <a:spcAft>
                <a:spcPct val="0"/>
              </a:spcAft>
              <a:defRPr sz="2800" b="1">
                <a:solidFill>
                  <a:srgbClr val="F918AE"/>
                </a:solidFill>
                <a:latin typeface="+mj-lt"/>
                <a:ea typeface="ＭＳ Ｐゴシック" pitchFamily="33" charset="-128"/>
                <a:cs typeface="ＭＳ Ｐゴシック" pitchFamily="33" charset="-128"/>
              </a:defRPr>
            </a:lvl1pPr>
            <a:lvl2pPr algn="l" rtl="0" eaLnBrk="0" fontAlgn="base" hangingPunct="0">
              <a:spcBef>
                <a:spcPct val="0"/>
              </a:spcBef>
              <a:spcAft>
                <a:spcPct val="0"/>
              </a:spcAft>
              <a:defRPr sz="2800" b="1">
                <a:solidFill>
                  <a:srgbClr val="000066"/>
                </a:solidFill>
                <a:latin typeface="Arial" pitchFamily="-112" charset="0"/>
                <a:ea typeface="ＭＳ Ｐゴシック" pitchFamily="33" charset="-128"/>
                <a:cs typeface="ＭＳ Ｐゴシック" pitchFamily="33" charset="-128"/>
              </a:defRPr>
            </a:lvl2pPr>
            <a:lvl3pPr algn="l" rtl="0" eaLnBrk="0" fontAlgn="base" hangingPunct="0">
              <a:spcBef>
                <a:spcPct val="0"/>
              </a:spcBef>
              <a:spcAft>
                <a:spcPct val="0"/>
              </a:spcAft>
              <a:defRPr sz="2800" b="1">
                <a:solidFill>
                  <a:srgbClr val="000066"/>
                </a:solidFill>
                <a:latin typeface="Arial" pitchFamily="-112" charset="0"/>
                <a:ea typeface="ＭＳ Ｐゴシック" pitchFamily="33" charset="-128"/>
                <a:cs typeface="ＭＳ Ｐゴシック" pitchFamily="33" charset="-128"/>
              </a:defRPr>
            </a:lvl3pPr>
            <a:lvl4pPr algn="l" rtl="0" eaLnBrk="0" fontAlgn="base" hangingPunct="0">
              <a:spcBef>
                <a:spcPct val="0"/>
              </a:spcBef>
              <a:spcAft>
                <a:spcPct val="0"/>
              </a:spcAft>
              <a:defRPr sz="2800" b="1">
                <a:solidFill>
                  <a:srgbClr val="000066"/>
                </a:solidFill>
                <a:latin typeface="Arial" pitchFamily="-112" charset="0"/>
                <a:ea typeface="ＭＳ Ｐゴシック" pitchFamily="33" charset="-128"/>
                <a:cs typeface="ＭＳ Ｐゴシック" pitchFamily="33" charset="-128"/>
              </a:defRPr>
            </a:lvl4pPr>
            <a:lvl5pPr algn="l" rtl="0" eaLnBrk="0" fontAlgn="base" hangingPunct="0">
              <a:spcBef>
                <a:spcPct val="0"/>
              </a:spcBef>
              <a:spcAft>
                <a:spcPct val="0"/>
              </a:spcAft>
              <a:defRPr sz="2800" b="1">
                <a:solidFill>
                  <a:srgbClr val="000066"/>
                </a:solidFill>
                <a:latin typeface="Arial" pitchFamily="-112" charset="0"/>
                <a:ea typeface="ＭＳ Ｐゴシック" pitchFamily="33" charset="-128"/>
                <a:cs typeface="ＭＳ Ｐゴシック" pitchFamily="33" charset="-128"/>
              </a:defRPr>
            </a:lvl5pPr>
            <a:lvl6pPr marL="456952" algn="l" rtl="0" eaLnBrk="0" fontAlgn="base" hangingPunct="0">
              <a:spcBef>
                <a:spcPct val="0"/>
              </a:spcBef>
              <a:spcAft>
                <a:spcPct val="0"/>
              </a:spcAft>
              <a:defRPr sz="2800" b="1">
                <a:solidFill>
                  <a:srgbClr val="9FAA00"/>
                </a:solidFill>
                <a:latin typeface="Arial" pitchFamily="-112" charset="0"/>
              </a:defRPr>
            </a:lvl6pPr>
            <a:lvl7pPr marL="913904" algn="l" rtl="0" eaLnBrk="0" fontAlgn="base" hangingPunct="0">
              <a:spcBef>
                <a:spcPct val="0"/>
              </a:spcBef>
              <a:spcAft>
                <a:spcPct val="0"/>
              </a:spcAft>
              <a:defRPr sz="2800" b="1">
                <a:solidFill>
                  <a:srgbClr val="9FAA00"/>
                </a:solidFill>
                <a:latin typeface="Arial" pitchFamily="-112" charset="0"/>
              </a:defRPr>
            </a:lvl7pPr>
            <a:lvl8pPr marL="1370855" algn="l" rtl="0" eaLnBrk="0" fontAlgn="base" hangingPunct="0">
              <a:spcBef>
                <a:spcPct val="0"/>
              </a:spcBef>
              <a:spcAft>
                <a:spcPct val="0"/>
              </a:spcAft>
              <a:defRPr sz="2800" b="1">
                <a:solidFill>
                  <a:srgbClr val="9FAA00"/>
                </a:solidFill>
                <a:latin typeface="Arial" pitchFamily="-112" charset="0"/>
              </a:defRPr>
            </a:lvl8pPr>
            <a:lvl9pPr marL="1827807" algn="l" rtl="0" eaLnBrk="0" fontAlgn="base" hangingPunct="0">
              <a:spcBef>
                <a:spcPct val="0"/>
              </a:spcBef>
              <a:spcAft>
                <a:spcPct val="0"/>
              </a:spcAft>
              <a:defRPr sz="2800" b="1">
                <a:solidFill>
                  <a:srgbClr val="9FAA00"/>
                </a:solidFill>
                <a:latin typeface="Arial" pitchFamily="-112" charset="0"/>
              </a:defRPr>
            </a:lvl9pPr>
          </a:lstStyle>
          <a:p>
            <a:pPr algn="ctr"/>
            <a:r>
              <a:rPr lang="en-US" sz="4000" smtClean="0"/>
              <a:t>Learning</a:t>
            </a:r>
            <a:br>
              <a:rPr lang="en-US" sz="4000" smtClean="0"/>
            </a:br>
            <a:r>
              <a:rPr lang="en-US" sz="4000" smtClean="0"/>
              <a:t>Analytics</a:t>
            </a:r>
            <a:endParaRPr lang="en-US" sz="4000" dirty="0"/>
          </a:p>
        </p:txBody>
      </p:sp>
    </p:spTree>
    <p:extLst>
      <p:ext uri="{BB962C8B-B14F-4D97-AF65-F5344CB8AC3E}">
        <p14:creationId xmlns:p14="http://schemas.microsoft.com/office/powerpoint/2010/main" val="52904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17</a:t>
            </a:fld>
            <a:endParaRPr lang="en-US"/>
          </a:p>
        </p:txBody>
      </p:sp>
      <p:grpSp>
        <p:nvGrpSpPr>
          <p:cNvPr id="10" name="Group 9"/>
          <p:cNvGrpSpPr/>
          <p:nvPr/>
        </p:nvGrpSpPr>
        <p:grpSpPr>
          <a:xfrm>
            <a:off x="0" y="0"/>
            <a:ext cx="9144000" cy="2276872"/>
            <a:chOff x="0" y="0"/>
            <a:chExt cx="9144000" cy="2276872"/>
          </a:xfrm>
        </p:grpSpPr>
        <p:sp>
          <p:nvSpPr>
            <p:cNvPr id="6" name="Rectangle 5"/>
            <p:cNvSpPr/>
            <p:nvPr/>
          </p:nvSpPr>
          <p:spPr bwMode="auto">
            <a:xfrm>
              <a:off x="0" y="0"/>
              <a:ext cx="9144000" cy="2276872"/>
            </a:xfrm>
            <a:prstGeom prst="rect">
              <a:avLst/>
            </a:prstGeom>
            <a:solidFill>
              <a:srgbClr val="FFFFFF"/>
            </a:solidFill>
            <a:ln w="127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2" name="TextBox 1"/>
            <p:cNvSpPr txBox="1"/>
            <p:nvPr/>
          </p:nvSpPr>
          <p:spPr>
            <a:xfrm>
              <a:off x="3059832" y="476672"/>
              <a:ext cx="3092517" cy="1323391"/>
            </a:xfrm>
            <a:prstGeom prst="rect">
              <a:avLst/>
            </a:prstGeom>
            <a:noFill/>
            <a:effectLst>
              <a:outerShdw blurRad="50800" dist="38100" dir="5400000" algn="t" rotWithShape="0">
                <a:prstClr val="black">
                  <a:alpha val="40000"/>
                </a:prstClr>
              </a:outerShdw>
            </a:effectLst>
          </p:spPr>
          <p:txBody>
            <a:bodyPr wrap="none" lIns="91392" tIns="45696" rIns="91392" bIns="45696" rtlCol="0">
              <a:spAutoFit/>
            </a:bodyPr>
            <a:lstStyle/>
            <a:p>
              <a:pPr algn="ctr"/>
              <a:r>
                <a:rPr lang="en-US" sz="8000" b="0" dirty="0">
                  <a:solidFill>
                    <a:srgbClr val="8BDFD2"/>
                  </a:solidFill>
                  <a:latin typeface="+mn-lt"/>
                  <a:cs typeface="Cracked"/>
                </a:rPr>
                <a:t>d</a:t>
              </a:r>
              <a:r>
                <a:rPr lang="en-US" sz="8000" b="0" dirty="0" smtClean="0">
                  <a:solidFill>
                    <a:srgbClr val="8BDFD2"/>
                  </a:solidFill>
                  <a:latin typeface="+mn-lt"/>
                  <a:cs typeface="Cracked"/>
                </a:rPr>
                <a:t>ream</a:t>
              </a:r>
              <a:endParaRPr lang="en-US" sz="8000" b="0" dirty="0">
                <a:solidFill>
                  <a:srgbClr val="8BDFD2"/>
                </a:solidFill>
                <a:latin typeface="+mn-lt"/>
                <a:cs typeface="Cracked"/>
              </a:endParaRPr>
            </a:p>
          </p:txBody>
        </p:sp>
      </p:grpSp>
    </p:spTree>
    <p:extLst>
      <p:ext uri="{BB962C8B-B14F-4D97-AF65-F5344CB8AC3E}">
        <p14:creationId xmlns:p14="http://schemas.microsoft.com/office/powerpoint/2010/main" val="33412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2276872"/>
            <a:chOff x="0" y="0"/>
            <a:chExt cx="9144000" cy="2276872"/>
          </a:xfrm>
        </p:grpSpPr>
        <p:sp>
          <p:nvSpPr>
            <p:cNvPr id="6" name="Rectangle 5"/>
            <p:cNvSpPr/>
            <p:nvPr/>
          </p:nvSpPr>
          <p:spPr bwMode="auto">
            <a:xfrm>
              <a:off x="0" y="0"/>
              <a:ext cx="9144000" cy="2276872"/>
            </a:xfrm>
            <a:prstGeom prst="rect">
              <a:avLst/>
            </a:prstGeom>
            <a:solidFill>
              <a:srgbClr val="FFFFFF"/>
            </a:solidFill>
            <a:ln w="127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2" name="TextBox 1"/>
            <p:cNvSpPr txBox="1"/>
            <p:nvPr/>
          </p:nvSpPr>
          <p:spPr>
            <a:xfrm>
              <a:off x="3059832" y="476672"/>
              <a:ext cx="3092517" cy="1323391"/>
            </a:xfrm>
            <a:prstGeom prst="rect">
              <a:avLst/>
            </a:prstGeom>
            <a:noFill/>
            <a:effectLst>
              <a:outerShdw blurRad="50800" dist="38100" dir="5400000" algn="t" rotWithShape="0">
                <a:prstClr val="black">
                  <a:alpha val="40000"/>
                </a:prstClr>
              </a:outerShdw>
            </a:effectLst>
          </p:spPr>
          <p:txBody>
            <a:bodyPr wrap="none" lIns="91392" tIns="45696" rIns="91392" bIns="45696" rtlCol="0">
              <a:spAutoFit/>
            </a:bodyPr>
            <a:lstStyle/>
            <a:p>
              <a:pPr algn="ctr"/>
              <a:r>
                <a:rPr lang="en-US" sz="8000" b="0" dirty="0">
                  <a:solidFill>
                    <a:srgbClr val="8BDFD2"/>
                  </a:solidFill>
                  <a:latin typeface="+mn-lt"/>
                  <a:cs typeface="Cracked"/>
                </a:rPr>
                <a:t>d</a:t>
              </a:r>
              <a:r>
                <a:rPr lang="en-US" sz="8000" b="0" dirty="0" smtClean="0">
                  <a:solidFill>
                    <a:srgbClr val="8BDFD2"/>
                  </a:solidFill>
                  <a:latin typeface="+mn-lt"/>
                  <a:cs typeface="Cracked"/>
                </a:rPr>
                <a:t>ream</a:t>
              </a:r>
              <a:endParaRPr lang="en-US" sz="8000" b="0" dirty="0">
                <a:solidFill>
                  <a:srgbClr val="8BDFD2"/>
                </a:solidFill>
                <a:latin typeface="+mn-lt"/>
                <a:cs typeface="Cracked"/>
              </a:endParaRPr>
            </a:p>
          </p:txBody>
        </p:sp>
      </p:grpSp>
      <p:sp>
        <p:nvSpPr>
          <p:cNvPr id="9" name="TextBox 8"/>
          <p:cNvSpPr txBox="1"/>
          <p:nvPr/>
        </p:nvSpPr>
        <p:spPr>
          <a:xfrm>
            <a:off x="2843808" y="2708920"/>
            <a:ext cx="3344410" cy="1323391"/>
          </a:xfrm>
          <a:prstGeom prst="rect">
            <a:avLst/>
          </a:prstGeom>
          <a:noFill/>
        </p:spPr>
        <p:txBody>
          <a:bodyPr wrap="none" lIns="91392" tIns="45696" rIns="91392" bIns="45696" rtlCol="0">
            <a:spAutoFit/>
          </a:bodyPr>
          <a:lstStyle/>
          <a:p>
            <a:pPr algn="ctr"/>
            <a:r>
              <a:rPr lang="en-US" sz="8000" b="0" dirty="0">
                <a:solidFill>
                  <a:srgbClr val="FF0000"/>
                </a:solidFill>
                <a:latin typeface="Cracked"/>
                <a:cs typeface="Cracked"/>
              </a:rPr>
              <a:t>Nightmare</a:t>
            </a:r>
          </a:p>
        </p:txBody>
      </p:sp>
    </p:spTree>
    <p:extLst>
      <p:ext uri="{BB962C8B-B14F-4D97-AF65-F5344CB8AC3E}">
        <p14:creationId xmlns:p14="http://schemas.microsoft.com/office/powerpoint/2010/main" val="37363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19</a:t>
            </a:fld>
            <a:endParaRPr lang="en-US"/>
          </a:p>
        </p:txBody>
      </p:sp>
      <p:grpSp>
        <p:nvGrpSpPr>
          <p:cNvPr id="10" name="Group 9"/>
          <p:cNvGrpSpPr/>
          <p:nvPr/>
        </p:nvGrpSpPr>
        <p:grpSpPr>
          <a:xfrm>
            <a:off x="0" y="0"/>
            <a:ext cx="9144000" cy="2276872"/>
            <a:chOff x="0" y="0"/>
            <a:chExt cx="9144000" cy="2276872"/>
          </a:xfrm>
        </p:grpSpPr>
        <p:sp>
          <p:nvSpPr>
            <p:cNvPr id="6" name="Rectangle 5"/>
            <p:cNvSpPr/>
            <p:nvPr/>
          </p:nvSpPr>
          <p:spPr bwMode="auto">
            <a:xfrm>
              <a:off x="0" y="0"/>
              <a:ext cx="9144000" cy="2276872"/>
            </a:xfrm>
            <a:prstGeom prst="rect">
              <a:avLst/>
            </a:prstGeom>
            <a:solidFill>
              <a:srgbClr val="FFFFFF"/>
            </a:solidFill>
            <a:ln w="127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2" name="TextBox 1"/>
            <p:cNvSpPr txBox="1"/>
            <p:nvPr/>
          </p:nvSpPr>
          <p:spPr>
            <a:xfrm>
              <a:off x="3059832" y="476672"/>
              <a:ext cx="3092517" cy="1323391"/>
            </a:xfrm>
            <a:prstGeom prst="rect">
              <a:avLst/>
            </a:prstGeom>
            <a:noFill/>
            <a:effectLst>
              <a:outerShdw blurRad="50800" dist="38100" dir="5400000" algn="t" rotWithShape="0">
                <a:prstClr val="black">
                  <a:alpha val="40000"/>
                </a:prstClr>
              </a:outerShdw>
            </a:effectLst>
          </p:spPr>
          <p:txBody>
            <a:bodyPr wrap="none" lIns="91392" tIns="45696" rIns="91392" bIns="45696" rtlCol="0">
              <a:spAutoFit/>
            </a:bodyPr>
            <a:lstStyle/>
            <a:p>
              <a:pPr algn="ctr"/>
              <a:r>
                <a:rPr lang="en-US" sz="8000" b="0" dirty="0">
                  <a:solidFill>
                    <a:srgbClr val="8BDFD2"/>
                  </a:solidFill>
                  <a:latin typeface="+mn-lt"/>
                  <a:cs typeface="Cracked"/>
                </a:rPr>
                <a:t>d</a:t>
              </a:r>
              <a:r>
                <a:rPr lang="en-US" sz="8000" b="0" dirty="0" smtClean="0">
                  <a:solidFill>
                    <a:srgbClr val="8BDFD2"/>
                  </a:solidFill>
                  <a:latin typeface="+mn-lt"/>
                  <a:cs typeface="Cracked"/>
                </a:rPr>
                <a:t>ream</a:t>
              </a:r>
              <a:endParaRPr lang="en-US" sz="8000" b="0" dirty="0">
                <a:solidFill>
                  <a:srgbClr val="8BDFD2"/>
                </a:solidFill>
                <a:latin typeface="+mn-lt"/>
                <a:cs typeface="Cracked"/>
              </a:endParaRPr>
            </a:p>
          </p:txBody>
        </p:sp>
      </p:grpSp>
      <p:sp>
        <p:nvSpPr>
          <p:cNvPr id="9" name="TextBox 8"/>
          <p:cNvSpPr txBox="1"/>
          <p:nvPr/>
        </p:nvSpPr>
        <p:spPr>
          <a:xfrm>
            <a:off x="2843808" y="2708920"/>
            <a:ext cx="3344410" cy="1323391"/>
          </a:xfrm>
          <a:prstGeom prst="rect">
            <a:avLst/>
          </a:prstGeom>
          <a:noFill/>
        </p:spPr>
        <p:txBody>
          <a:bodyPr wrap="none" lIns="91392" tIns="45696" rIns="91392" bIns="45696" rtlCol="0">
            <a:spAutoFit/>
          </a:bodyPr>
          <a:lstStyle/>
          <a:p>
            <a:pPr algn="ctr"/>
            <a:r>
              <a:rPr lang="en-US" sz="8000" b="0" dirty="0">
                <a:solidFill>
                  <a:srgbClr val="FF0000"/>
                </a:solidFill>
                <a:latin typeface="Cracked"/>
                <a:cs typeface="Cracked"/>
              </a:rPr>
              <a:t>Nightmare</a:t>
            </a:r>
          </a:p>
        </p:txBody>
      </p:sp>
      <p:grpSp>
        <p:nvGrpSpPr>
          <p:cNvPr id="16" name="Group 15"/>
          <p:cNvGrpSpPr/>
          <p:nvPr/>
        </p:nvGrpSpPr>
        <p:grpSpPr>
          <a:xfrm>
            <a:off x="0" y="4653136"/>
            <a:ext cx="9144000" cy="2204864"/>
            <a:chOff x="0" y="4653136"/>
            <a:chExt cx="9144000" cy="2204864"/>
          </a:xfrm>
        </p:grpSpPr>
        <p:sp>
          <p:nvSpPr>
            <p:cNvPr id="13" name="Rectangle 12"/>
            <p:cNvSpPr/>
            <p:nvPr/>
          </p:nvSpPr>
          <p:spPr bwMode="auto">
            <a:xfrm>
              <a:off x="0" y="4653136"/>
              <a:ext cx="9144000" cy="2204864"/>
            </a:xfrm>
            <a:prstGeom prst="rect">
              <a:avLst/>
            </a:prstGeom>
            <a:solidFill>
              <a:srgbClr val="F918AE"/>
            </a:solidFill>
            <a:ln w="127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11" name="TextBox 10"/>
            <p:cNvSpPr txBox="1"/>
            <p:nvPr/>
          </p:nvSpPr>
          <p:spPr>
            <a:xfrm>
              <a:off x="2411760" y="4941168"/>
              <a:ext cx="4429054" cy="1323391"/>
            </a:xfrm>
            <a:prstGeom prst="rect">
              <a:avLst/>
            </a:prstGeom>
            <a:noFill/>
            <a:effectLst>
              <a:glow rad="139700">
                <a:schemeClr val="accent2">
                  <a:satMod val="175000"/>
                  <a:alpha val="40000"/>
                </a:schemeClr>
              </a:glow>
            </a:effectLst>
          </p:spPr>
          <p:txBody>
            <a:bodyPr wrap="none" lIns="91392" tIns="45696" rIns="91392" bIns="45696" rtlCol="0">
              <a:spAutoFit/>
            </a:bodyPr>
            <a:lstStyle/>
            <a:p>
              <a:pPr algn="ctr"/>
              <a:r>
                <a:rPr lang="en-US" sz="8000" b="0" dirty="0">
                  <a:solidFill>
                    <a:srgbClr val="FFFFFF"/>
                  </a:solidFill>
                  <a:latin typeface="Brush Script MT Italic"/>
                  <a:cs typeface="Brush Script MT Italic"/>
                </a:rPr>
                <a:t>Fairydust</a:t>
              </a:r>
            </a:p>
          </p:txBody>
        </p:sp>
      </p:grpSp>
      <p:pic>
        <p:nvPicPr>
          <p:cNvPr id="3" name="tinkerbell.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511" y="4797152"/>
            <a:ext cx="1602865" cy="1944216"/>
          </a:xfrm>
          <a:prstGeom prst="rect">
            <a:avLst/>
          </a:prstGeom>
        </p:spPr>
      </p:pic>
    </p:spTree>
    <p:extLst>
      <p:ext uri="{BB962C8B-B14F-4D97-AF65-F5344CB8AC3E}">
        <p14:creationId xmlns:p14="http://schemas.microsoft.com/office/powerpoint/2010/main" val="417413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val="8BDFD2"/>
          </a:solidFill>
          <a:ln w="12700" cap="flat" cmpd="sng" algn="ctr">
            <a:noFill/>
            <a:prstDash val="solid"/>
            <a:round/>
            <a:headEnd type="none" w="med" len="med"/>
            <a:tailEnd type="triangle" w="lg" len="lg"/>
          </a:ln>
          <a:effectLst/>
        </p:spPr>
        <p:txBody>
          <a:bodyPr vert="horz" wrap="square" lIns="91392" tIns="45696" rIns="91392" bIns="45696" numCol="1" rtlCol="0" anchor="ctr" anchorCtr="0" compatLnSpc="1">
            <a:prstTxWarp prst="textNoShape">
              <a:avLst/>
            </a:prstTxWarp>
            <a:normAutofit/>
          </a:bodyPr>
          <a:lstStyle/>
          <a:p>
            <a:pPr algn="ctr" eaLnBrk="0" hangingPunct="0"/>
            <a:r>
              <a:rPr lang="en-US" sz="5400" dirty="0">
                <a:solidFill>
                  <a:srgbClr val="000000"/>
                </a:solidFill>
                <a:effectLst>
                  <a:outerShdw blurRad="50800" dist="38100" dir="2700000" algn="tl" rotWithShape="0">
                    <a:srgbClr val="000000">
                      <a:alpha val="43000"/>
                    </a:srgbClr>
                  </a:outerShdw>
                </a:effectLst>
                <a:latin typeface="Arial" pitchFamily="-112" charset="0"/>
              </a:rPr>
              <a:t>Introducing a new Analytics Platform…</a:t>
            </a:r>
          </a:p>
        </p:txBody>
      </p:sp>
      <p:sp>
        <p:nvSpPr>
          <p:cNvPr id="4" name="Slide Number Placeholder 3"/>
          <p:cNvSpPr>
            <a:spLocks noGrp="1"/>
          </p:cNvSpPr>
          <p:nvPr>
            <p:ph type="sldNum" sz="quarter" idx="10"/>
          </p:nvPr>
        </p:nvSpPr>
        <p:spPr/>
        <p:txBody>
          <a:bodyPr/>
          <a:lstStyle/>
          <a:p>
            <a:pPr>
              <a:defRPr/>
            </a:pPr>
            <a:fld id="{B76EEA6A-14AB-9A48-B994-5009523785C8}" type="slidenum">
              <a:rPr lang="en-US" smtClean="0"/>
              <a:pPr>
                <a:defRPr/>
              </a:pPr>
              <a:t>2</a:t>
            </a:fld>
            <a:endParaRPr lang="en-US"/>
          </a:p>
        </p:txBody>
      </p:sp>
    </p:spTree>
    <p:extLst>
      <p:ext uri="{BB962C8B-B14F-4D97-AF65-F5344CB8AC3E}">
        <p14:creationId xmlns:p14="http://schemas.microsoft.com/office/powerpoint/2010/main" val="346445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val="8BDFD2"/>
          </a:solidFill>
          <a:ln w="12700" cap="flat" cmpd="sng" algn="ctr">
            <a:noFill/>
            <a:prstDash val="solid"/>
            <a:round/>
            <a:headEnd type="none" w="med" len="med"/>
            <a:tailEnd type="triangle" w="lg" len="lg"/>
          </a:ln>
          <a:effectLst/>
        </p:spPr>
        <p:txBody>
          <a:bodyPr vert="horz" wrap="square" lIns="91392" tIns="45696" rIns="91392" bIns="45696" numCol="1" rtlCol="0" anchor="ctr" anchorCtr="0" compatLnSpc="1">
            <a:prstTxWarp prst="textNoShape">
              <a:avLst/>
            </a:prstTxWarp>
            <a:normAutofit/>
          </a:bodyPr>
          <a:lstStyle/>
          <a:p>
            <a:pPr algn="ctr" eaLnBrk="0" hangingPunct="0"/>
            <a:r>
              <a:rPr lang="en-US" sz="5400" dirty="0">
                <a:solidFill>
                  <a:srgbClr val="000000"/>
                </a:solidFill>
                <a:effectLst>
                  <a:outerShdw blurRad="50800" dist="38100" dir="2700000" algn="tl" rotWithShape="0">
                    <a:srgbClr val="000000">
                      <a:alpha val="43000"/>
                    </a:srgbClr>
                  </a:outerShdw>
                </a:effectLst>
                <a:latin typeface="Arial" pitchFamily="-112" charset="0"/>
              </a:rPr>
              <a:t>Big Data </a:t>
            </a:r>
            <a:r>
              <a:rPr lang="en-US" sz="5400" dirty="0" smtClean="0">
                <a:solidFill>
                  <a:srgbClr val="000000"/>
                </a:solidFill>
                <a:effectLst>
                  <a:outerShdw blurRad="50800" dist="38100" dir="2700000" algn="tl" rotWithShape="0">
                    <a:srgbClr val="000000">
                      <a:alpha val="43000"/>
                    </a:srgbClr>
                  </a:outerShdw>
                </a:effectLst>
                <a:latin typeface="Arial" pitchFamily="-112" charset="0"/>
              </a:rPr>
              <a:t>&amp; Analytics:</a:t>
            </a:r>
          </a:p>
          <a:p>
            <a:pPr algn="ctr" eaLnBrk="0" hangingPunct="0"/>
            <a:r>
              <a:rPr lang="en-US" sz="5400" dirty="0" smtClean="0">
                <a:solidFill>
                  <a:srgbClr val="000000"/>
                </a:solidFill>
                <a:effectLst>
                  <a:outerShdw blurRad="50800" dist="38100" dir="2700000" algn="tl" rotWithShape="0">
                    <a:srgbClr val="000000">
                      <a:alpha val="43000"/>
                    </a:srgbClr>
                  </a:outerShdw>
                </a:effectLst>
                <a:latin typeface="Arial" pitchFamily="-112" charset="0"/>
              </a:rPr>
              <a:t>Very Big Buzzwords</a:t>
            </a:r>
            <a:endParaRPr lang="en-US" sz="5400" dirty="0">
              <a:solidFill>
                <a:srgbClr val="000000"/>
              </a:solidFill>
              <a:effectLst>
                <a:outerShdw blurRad="50800" dist="38100" dir="2700000" algn="tl" rotWithShape="0">
                  <a:srgbClr val="000000">
                    <a:alpha val="43000"/>
                  </a:srgbClr>
                </a:outerShdw>
              </a:effectLst>
              <a:latin typeface="Arial" pitchFamily="-112" charset="0"/>
            </a:endParaRPr>
          </a:p>
        </p:txBody>
      </p:sp>
      <p:sp>
        <p:nvSpPr>
          <p:cNvPr id="4" name="Slide Number Placeholder 3"/>
          <p:cNvSpPr>
            <a:spLocks noGrp="1"/>
          </p:cNvSpPr>
          <p:nvPr>
            <p:ph type="sldNum" sz="quarter" idx="10"/>
          </p:nvPr>
        </p:nvSpPr>
        <p:spPr/>
        <p:txBody>
          <a:bodyPr/>
          <a:lstStyle/>
          <a:p>
            <a:pPr>
              <a:defRPr/>
            </a:pPr>
            <a:fld id="{B76EEA6A-14AB-9A48-B994-5009523785C8}" type="slidenum">
              <a:rPr lang="en-US" smtClean="0"/>
              <a:pPr>
                <a:defRPr/>
              </a:pPr>
              <a:t>20</a:t>
            </a:fld>
            <a:endParaRPr lang="en-US"/>
          </a:p>
        </p:txBody>
      </p:sp>
    </p:spTree>
    <p:extLst>
      <p:ext uri="{BB962C8B-B14F-4D97-AF65-F5344CB8AC3E}">
        <p14:creationId xmlns:p14="http://schemas.microsoft.com/office/powerpoint/2010/main" val="150923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SAS and Education</a:t>
            </a:r>
            <a:endParaRPr lang="en-US" dirty="0"/>
          </a:p>
        </p:txBody>
      </p:sp>
      <p:sp>
        <p:nvSpPr>
          <p:cNvPr id="4" name="Slide Number Placeholder 3"/>
          <p:cNvSpPr>
            <a:spLocks noGrp="1"/>
          </p:cNvSpPr>
          <p:nvPr>
            <p:ph type="sldNum" sz="quarter" idx="10"/>
          </p:nvPr>
        </p:nvSpPr>
        <p:spPr/>
        <p:txBody>
          <a:bodyPr/>
          <a:lstStyle/>
          <a:p>
            <a:pPr>
              <a:defRPr/>
            </a:pPr>
            <a:fld id="{B76EEA6A-14AB-9A48-B994-5009523785C8}" type="slidenum">
              <a:rPr lang="en-US" smtClean="0"/>
              <a:pPr>
                <a:defRPr/>
              </a:pPr>
              <a:t>21</a:t>
            </a:fld>
            <a:endParaRPr lang="en-US"/>
          </a:p>
        </p:txBody>
      </p:sp>
      <p:sp>
        <p:nvSpPr>
          <p:cNvPr id="6" name="Rectangle 5"/>
          <p:cNvSpPr/>
          <p:nvPr/>
        </p:nvSpPr>
        <p:spPr>
          <a:xfrm>
            <a:off x="179512" y="6464369"/>
            <a:ext cx="3735893" cy="276999"/>
          </a:xfrm>
          <a:prstGeom prst="rect">
            <a:avLst/>
          </a:prstGeom>
        </p:spPr>
        <p:txBody>
          <a:bodyPr wrap="none">
            <a:spAutoFit/>
          </a:bodyPr>
          <a:lstStyle/>
          <a:p>
            <a:pPr algn="r"/>
            <a:r>
              <a:rPr lang="en-US" sz="1200" dirty="0">
                <a:solidFill>
                  <a:srgbClr val="8BDFD2"/>
                </a:solidFill>
              </a:rPr>
              <a:t>http://</a:t>
            </a:r>
            <a:r>
              <a:rPr lang="en-US" sz="1200" dirty="0" err="1">
                <a:solidFill>
                  <a:srgbClr val="8BDFD2"/>
                </a:solidFill>
              </a:rPr>
              <a:t>www.sas.com</a:t>
            </a:r>
            <a:r>
              <a:rPr lang="en-US" sz="1200" dirty="0">
                <a:solidFill>
                  <a:srgbClr val="8BDFD2"/>
                </a:solidFill>
              </a:rPr>
              <a:t>/industry/education/</a:t>
            </a:r>
            <a:r>
              <a:rPr lang="en-US" sz="1200" dirty="0" err="1" smtClean="0">
                <a:solidFill>
                  <a:srgbClr val="8BDFD2"/>
                </a:solidFill>
              </a:rPr>
              <a:t>highered</a:t>
            </a:r>
            <a:endParaRPr lang="en-US" sz="1200" dirty="0">
              <a:solidFill>
                <a:srgbClr val="8BDFD2"/>
              </a:solidFill>
            </a:endParaRPr>
          </a:p>
        </p:txBody>
      </p:sp>
      <p:pic>
        <p:nvPicPr>
          <p:cNvPr id="2" name="Picture 1" descr="PreviewScreenSnapz15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0431" y="2060848"/>
            <a:ext cx="5040560" cy="567950"/>
          </a:xfrm>
          <a:prstGeom prst="rect">
            <a:avLst/>
          </a:prstGeom>
        </p:spPr>
      </p:pic>
      <p:pic>
        <p:nvPicPr>
          <p:cNvPr id="9" name="Picture 8" descr="PreviewScreenSnapz1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431" y="836712"/>
            <a:ext cx="1728192" cy="1016584"/>
          </a:xfrm>
          <a:prstGeom prst="rect">
            <a:avLst/>
          </a:prstGeom>
        </p:spPr>
      </p:pic>
      <p:pic>
        <p:nvPicPr>
          <p:cNvPr id="10" name="Picture 9" descr="PreviewScreenSnapz15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6615" y="2708920"/>
            <a:ext cx="3443617" cy="3686696"/>
          </a:xfrm>
          <a:prstGeom prst="rect">
            <a:avLst/>
          </a:prstGeom>
        </p:spPr>
      </p:pic>
    </p:spTree>
    <p:extLst>
      <p:ext uri="{BB962C8B-B14F-4D97-AF65-F5344CB8AC3E}">
        <p14:creationId xmlns:p14="http://schemas.microsoft.com/office/powerpoint/2010/main" val="216832562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IBM TechTrends2011 report: </a:t>
            </a:r>
            <a:br>
              <a:rPr lang="en-US" dirty="0" smtClean="0"/>
            </a:br>
            <a:r>
              <a:rPr lang="en-US" dirty="0" smtClean="0"/>
              <a:t>Analytics fastest growing tech</a:t>
            </a:r>
            <a:endParaRPr lang="en-US" dirty="0"/>
          </a:p>
        </p:txBody>
      </p:sp>
      <p:sp>
        <p:nvSpPr>
          <p:cNvPr id="4" name="Slide Number Placeholder 3"/>
          <p:cNvSpPr>
            <a:spLocks noGrp="1"/>
          </p:cNvSpPr>
          <p:nvPr>
            <p:ph type="sldNum" sz="quarter" idx="10"/>
          </p:nvPr>
        </p:nvSpPr>
        <p:spPr/>
        <p:txBody>
          <a:bodyPr/>
          <a:lstStyle/>
          <a:p>
            <a:pPr>
              <a:defRPr/>
            </a:pPr>
            <a:fld id="{B76EEA6A-14AB-9A48-B994-5009523785C8}" type="slidenum">
              <a:rPr lang="en-US" smtClean="0"/>
              <a:pPr>
                <a:defRPr/>
              </a:pPr>
              <a:t>22</a:t>
            </a:fld>
            <a:endParaRPr lang="en-US"/>
          </a:p>
        </p:txBody>
      </p:sp>
      <p:pic>
        <p:nvPicPr>
          <p:cNvPr id="2" name="Picture 1" descr="PreviewScreenSnapz15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1268760"/>
            <a:ext cx="3933552" cy="4556689"/>
          </a:xfrm>
          <a:prstGeom prst="rect">
            <a:avLst/>
          </a:prstGeom>
        </p:spPr>
      </p:pic>
      <p:pic>
        <p:nvPicPr>
          <p:cNvPr id="8" name="Picture 7" descr="PreviewScreenSnapz1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3189188"/>
            <a:ext cx="8750300" cy="2832100"/>
          </a:xfrm>
          <a:prstGeom prst="rect">
            <a:avLst/>
          </a:prstGeom>
          <a:ln>
            <a:solidFill>
              <a:srgbClr val="8BDFD2"/>
            </a:solidFill>
          </a:ln>
        </p:spPr>
      </p:pic>
      <p:sp>
        <p:nvSpPr>
          <p:cNvPr id="7" name="Rectangle 6"/>
          <p:cNvSpPr/>
          <p:nvPr/>
        </p:nvSpPr>
        <p:spPr bwMode="auto">
          <a:xfrm>
            <a:off x="251520" y="4773364"/>
            <a:ext cx="8208912" cy="288032"/>
          </a:xfrm>
          <a:prstGeom prst="rect">
            <a:avLst/>
          </a:prstGeom>
          <a:solidFill>
            <a:srgbClr val="FFFF00">
              <a:alpha val="28000"/>
            </a:srgbClr>
          </a:solidFill>
          <a:ln w="12700" cap="flat" cmpd="sng" algn="ctr">
            <a:noFill/>
            <a:prstDash val="solid"/>
            <a:round/>
            <a:headEnd type="none" w="med" len="med"/>
            <a:tailEnd type="triangle" w="lg" len="lg"/>
          </a:ln>
          <a:effectLst/>
        </p:spPr>
        <p:txBody>
          <a:bodyPr vert="horz" wrap="square" lIns="91392" tIns="45696" rIns="91392" bIns="45696" numCol="1" rtlCol="0" anchor="t" anchorCtr="0" compatLnSpc="1">
            <a:prstTxWarp prst="textNoShape">
              <a:avLst/>
            </a:prstTxWarp>
          </a:bodyPr>
          <a:lstStyle/>
          <a:p>
            <a:pPr defTabSz="913904" eaLnBrk="0" hangingPunct="0"/>
            <a:endParaRPr lang="en-US">
              <a:latin typeface="Arial" pitchFamily="-112" charset="0"/>
            </a:endParaRPr>
          </a:p>
        </p:txBody>
      </p:sp>
    </p:spTree>
    <p:extLst>
      <p:ext uri="{BB962C8B-B14F-4D97-AF65-F5344CB8AC3E}">
        <p14:creationId xmlns:p14="http://schemas.microsoft.com/office/powerpoint/2010/main" val="24613866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IBM TechTrends2011 report: </a:t>
            </a:r>
            <a:br>
              <a:rPr lang="en-US" dirty="0" smtClean="0"/>
            </a:br>
            <a:r>
              <a:rPr lang="en-US" dirty="0" smtClean="0"/>
              <a:t>Analytics fastest growing tech</a:t>
            </a:r>
            <a:endParaRPr lang="en-US" dirty="0"/>
          </a:p>
        </p:txBody>
      </p:sp>
      <p:sp>
        <p:nvSpPr>
          <p:cNvPr id="4" name="Slide Number Placeholder 3"/>
          <p:cNvSpPr>
            <a:spLocks noGrp="1"/>
          </p:cNvSpPr>
          <p:nvPr>
            <p:ph type="sldNum" sz="quarter" idx="10"/>
          </p:nvPr>
        </p:nvSpPr>
        <p:spPr/>
        <p:txBody>
          <a:bodyPr/>
          <a:lstStyle/>
          <a:p>
            <a:pPr>
              <a:defRPr/>
            </a:pPr>
            <a:fld id="{B76EEA6A-14AB-9A48-B994-5009523785C8}" type="slidenum">
              <a:rPr lang="en-US" smtClean="0"/>
              <a:pPr>
                <a:defRPr/>
              </a:pPr>
              <a:t>23</a:t>
            </a:fld>
            <a:endParaRPr lang="en-US"/>
          </a:p>
        </p:txBody>
      </p:sp>
      <p:pic>
        <p:nvPicPr>
          <p:cNvPr id="2" name="Picture 1" descr="PreviewScreenSnapz15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1268760"/>
            <a:ext cx="3933552" cy="4556689"/>
          </a:xfrm>
          <a:prstGeom prst="rect">
            <a:avLst/>
          </a:prstGeom>
        </p:spPr>
      </p:pic>
      <p:pic>
        <p:nvPicPr>
          <p:cNvPr id="9" name="Picture 8" descr="PreviewScreenSnapz1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789040"/>
            <a:ext cx="8568952" cy="581374"/>
          </a:xfrm>
          <a:prstGeom prst="rect">
            <a:avLst/>
          </a:prstGeom>
          <a:ln>
            <a:solidFill>
              <a:srgbClr val="8BDFD2"/>
            </a:solidFill>
          </a:ln>
        </p:spPr>
      </p:pic>
      <p:sp>
        <p:nvSpPr>
          <p:cNvPr id="10" name="Rectangle 9"/>
          <p:cNvSpPr/>
          <p:nvPr/>
        </p:nvSpPr>
        <p:spPr bwMode="auto">
          <a:xfrm>
            <a:off x="251520" y="3843474"/>
            <a:ext cx="6984776" cy="288032"/>
          </a:xfrm>
          <a:prstGeom prst="rect">
            <a:avLst/>
          </a:prstGeom>
          <a:solidFill>
            <a:srgbClr val="FFFF00">
              <a:alpha val="28000"/>
            </a:srgbClr>
          </a:solidFill>
          <a:ln w="12700" cap="flat" cmpd="sng" algn="ctr">
            <a:noFill/>
            <a:prstDash val="solid"/>
            <a:round/>
            <a:headEnd type="none" w="med" len="med"/>
            <a:tailEnd type="triangle" w="lg" len="lg"/>
          </a:ln>
          <a:effectLst/>
        </p:spPr>
        <p:txBody>
          <a:bodyPr vert="horz" wrap="square" lIns="91392" tIns="45696" rIns="91392" bIns="45696" numCol="1" rtlCol="0" anchor="t" anchorCtr="0" compatLnSpc="1">
            <a:prstTxWarp prst="textNoShape">
              <a:avLst/>
            </a:prstTxWarp>
          </a:bodyPr>
          <a:lstStyle/>
          <a:p>
            <a:pPr defTabSz="913904" eaLnBrk="0" hangingPunct="0"/>
            <a:endParaRPr lang="en-US">
              <a:latin typeface="Arial" pitchFamily="-112" charset="0"/>
            </a:endParaRPr>
          </a:p>
        </p:txBody>
      </p:sp>
      <p:sp>
        <p:nvSpPr>
          <p:cNvPr id="11" name="Rectangle 10"/>
          <p:cNvSpPr/>
          <p:nvPr/>
        </p:nvSpPr>
        <p:spPr>
          <a:xfrm>
            <a:off x="3203848" y="5910371"/>
            <a:ext cx="5314877" cy="830997"/>
          </a:xfrm>
          <a:prstGeom prst="rect">
            <a:avLst/>
          </a:prstGeom>
        </p:spPr>
        <p:txBody>
          <a:bodyPr wrap="none">
            <a:spAutoFit/>
          </a:bodyPr>
          <a:lstStyle/>
          <a:p>
            <a:pPr algn="r"/>
            <a:r>
              <a:rPr lang="en-US" sz="2400" dirty="0" smtClean="0">
                <a:solidFill>
                  <a:srgbClr val="8BDFD2"/>
                </a:solidFill>
              </a:rPr>
              <a:t>…but do they know anything about </a:t>
            </a:r>
            <a:br>
              <a:rPr lang="en-US" sz="2400" dirty="0" smtClean="0">
                <a:solidFill>
                  <a:srgbClr val="8BDFD2"/>
                </a:solidFill>
              </a:rPr>
            </a:br>
            <a:r>
              <a:rPr lang="en-US" sz="2400" dirty="0" smtClean="0">
                <a:solidFill>
                  <a:srgbClr val="8BDFD2"/>
                </a:solidFill>
              </a:rPr>
              <a:t>the roles of language in learning?</a:t>
            </a:r>
            <a:endParaRPr lang="en-US" sz="2400" dirty="0">
              <a:solidFill>
                <a:srgbClr val="8BDFD2"/>
              </a:solidFill>
            </a:endParaRPr>
          </a:p>
        </p:txBody>
      </p:sp>
    </p:spTree>
    <p:extLst>
      <p:ext uri="{BB962C8B-B14F-4D97-AF65-F5344CB8AC3E}">
        <p14:creationId xmlns:p14="http://schemas.microsoft.com/office/powerpoint/2010/main" val="9361285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val="8BDFD2"/>
          </a:solidFill>
          <a:ln w="12700" cap="flat" cmpd="sng" algn="ctr">
            <a:noFill/>
            <a:prstDash val="solid"/>
            <a:round/>
            <a:headEnd type="none" w="med" len="med"/>
            <a:tailEnd type="triangle" w="lg" len="lg"/>
          </a:ln>
          <a:effectLst/>
        </p:spPr>
        <p:txBody>
          <a:bodyPr vert="horz" wrap="square" lIns="91392" tIns="45696" rIns="91392" bIns="45696" numCol="1" rtlCol="0" anchor="ctr" anchorCtr="0" compatLnSpc="1">
            <a:prstTxWarp prst="textNoShape">
              <a:avLst/>
            </a:prstTxWarp>
            <a:normAutofit/>
          </a:bodyPr>
          <a:lstStyle/>
          <a:p>
            <a:pPr algn="ctr" defTabSz="913904" eaLnBrk="0" hangingPunct="0"/>
            <a:r>
              <a:rPr lang="en-US" sz="5400" dirty="0" smtClean="0">
                <a:solidFill>
                  <a:srgbClr val="000000"/>
                </a:solidFill>
                <a:effectLst>
                  <a:outerShdw blurRad="50800" dist="38100" dir="2700000" algn="tl" rotWithShape="0">
                    <a:srgbClr val="000000">
                      <a:alpha val="43000"/>
                    </a:srgbClr>
                  </a:outerShdw>
                </a:effectLst>
                <a:latin typeface="Arial" pitchFamily="-112" charset="0"/>
              </a:rPr>
              <a:t>Personal, volunteered</a:t>
            </a:r>
            <a:br>
              <a:rPr lang="en-US" sz="5400" dirty="0" smtClean="0">
                <a:solidFill>
                  <a:srgbClr val="000000"/>
                </a:solidFill>
                <a:effectLst>
                  <a:outerShdw blurRad="50800" dist="38100" dir="2700000" algn="tl" rotWithShape="0">
                    <a:srgbClr val="000000">
                      <a:alpha val="43000"/>
                    </a:srgbClr>
                  </a:outerShdw>
                </a:effectLst>
                <a:latin typeface="Arial" pitchFamily="-112" charset="0"/>
              </a:rPr>
            </a:br>
            <a:r>
              <a:rPr lang="en-US" sz="5400" dirty="0" smtClean="0">
                <a:solidFill>
                  <a:srgbClr val="000000"/>
                </a:solidFill>
                <a:effectLst>
                  <a:outerShdw blurRad="50800" dist="38100" dir="2700000" algn="tl" rotWithShape="0">
                    <a:srgbClr val="000000">
                      <a:alpha val="43000"/>
                    </a:srgbClr>
                  </a:outerShdw>
                </a:effectLst>
                <a:latin typeface="Arial" pitchFamily="-112" charset="0"/>
              </a:rPr>
              <a:t>Big Data </a:t>
            </a:r>
            <a:br>
              <a:rPr lang="en-US" sz="5400" dirty="0" smtClean="0">
                <a:solidFill>
                  <a:srgbClr val="000000"/>
                </a:solidFill>
                <a:effectLst>
                  <a:outerShdw blurRad="50800" dist="38100" dir="2700000" algn="tl" rotWithShape="0">
                    <a:srgbClr val="000000">
                      <a:alpha val="43000"/>
                    </a:srgbClr>
                  </a:outerShdw>
                </a:effectLst>
                <a:latin typeface="Arial" pitchFamily="-112" charset="0"/>
              </a:rPr>
            </a:br>
            <a:r>
              <a:rPr lang="en-US" sz="5400" dirty="0" smtClean="0">
                <a:solidFill>
                  <a:srgbClr val="000000"/>
                </a:solidFill>
                <a:effectLst>
                  <a:outerShdw blurRad="50800" dist="38100" dir="2700000" algn="tl" rotWithShape="0">
                    <a:srgbClr val="000000">
                      <a:alpha val="43000"/>
                    </a:srgbClr>
                  </a:outerShdw>
                </a:effectLst>
                <a:latin typeface="Arial" pitchFamily="-112" charset="0"/>
              </a:rPr>
              <a:t>is about to explode</a:t>
            </a:r>
            <a:endParaRPr lang="en-US" sz="5400" dirty="0">
              <a:solidFill>
                <a:srgbClr val="000000"/>
              </a:solidFill>
              <a:effectLst>
                <a:outerShdw blurRad="50800" dist="38100" dir="2700000" algn="tl" rotWithShape="0">
                  <a:srgbClr val="000000">
                    <a:alpha val="43000"/>
                  </a:srgbClr>
                </a:outerShdw>
              </a:effectLst>
              <a:latin typeface="Arial" pitchFamily="-112" charset="0"/>
            </a:endParaRPr>
          </a:p>
        </p:txBody>
      </p:sp>
      <p:sp>
        <p:nvSpPr>
          <p:cNvPr id="4" name="Slide Number Placeholder 3"/>
          <p:cNvSpPr>
            <a:spLocks noGrp="1"/>
          </p:cNvSpPr>
          <p:nvPr>
            <p:ph type="sldNum" sz="quarter" idx="10"/>
          </p:nvPr>
        </p:nvSpPr>
        <p:spPr/>
        <p:txBody>
          <a:bodyPr/>
          <a:lstStyle/>
          <a:p>
            <a:pPr>
              <a:defRPr/>
            </a:pPr>
            <a:fld id="{B76EEA6A-14AB-9A48-B994-5009523785C8}" type="slidenum">
              <a:rPr lang="en-US" smtClean="0"/>
              <a:pPr>
                <a:defRPr/>
              </a:pPr>
              <a:t>24</a:t>
            </a:fld>
            <a:endParaRPr lang="en-US"/>
          </a:p>
        </p:txBody>
      </p:sp>
    </p:spTree>
    <p:extLst>
      <p:ext uri="{BB962C8B-B14F-4D97-AF65-F5344CB8AC3E}">
        <p14:creationId xmlns:p14="http://schemas.microsoft.com/office/powerpoint/2010/main" val="296775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Explosion of data sharing about ourselves: personal health</a:t>
            </a:r>
            <a:endParaRPr lang="en-US" dirty="0"/>
          </a:p>
        </p:txBody>
      </p:sp>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25</a:t>
            </a:fld>
            <a:endParaRPr lang="en-US"/>
          </a:p>
        </p:txBody>
      </p:sp>
      <p:pic>
        <p:nvPicPr>
          <p:cNvPr id="7" name="Picture 6" descr="FirefoxScreenSnapz63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700808"/>
            <a:ext cx="7862599" cy="3816424"/>
          </a:xfrm>
          <a:prstGeom prst="rect">
            <a:avLst/>
          </a:prstGeom>
          <a:ln>
            <a:solidFill>
              <a:srgbClr val="4F81BD"/>
            </a:solidFill>
          </a:ln>
        </p:spPr>
      </p:pic>
    </p:spTree>
    <p:extLst>
      <p:ext uri="{BB962C8B-B14F-4D97-AF65-F5344CB8AC3E}">
        <p14:creationId xmlns:p14="http://schemas.microsoft.com/office/powerpoint/2010/main" val="87819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Explosion of data sharing about ourselves: </a:t>
            </a:r>
            <a:r>
              <a:rPr lang="en-US" dirty="0" smtClean="0"/>
              <a:t>location</a:t>
            </a:r>
            <a:endParaRPr lang="en-US" dirty="0"/>
          </a:p>
        </p:txBody>
      </p:sp>
      <p:pic>
        <p:nvPicPr>
          <p:cNvPr id="3" name="iPhone fireflies 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37829"/>
            <a:ext cx="9144000" cy="5143500"/>
          </a:xfrm>
          <a:prstGeom prst="rect">
            <a:avLst/>
          </a:prstGeom>
        </p:spPr>
      </p:pic>
    </p:spTree>
    <p:extLst>
      <p:ext uri="{BB962C8B-B14F-4D97-AF65-F5344CB8AC3E}">
        <p14:creationId xmlns:p14="http://schemas.microsoft.com/office/powerpoint/2010/main" val="7226077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8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val="8BDFD2"/>
          </a:solidFill>
          <a:ln w="12700" cap="flat" cmpd="sng" algn="ctr">
            <a:noFill/>
            <a:prstDash val="solid"/>
            <a:round/>
            <a:headEnd type="none" w="med" len="med"/>
            <a:tailEnd type="triangle" w="lg" len="lg"/>
          </a:ln>
          <a:effectLst/>
        </p:spPr>
        <p:txBody>
          <a:bodyPr vert="horz" wrap="square" lIns="91392" tIns="45696" rIns="91392" bIns="45696" numCol="1" rtlCol="0" anchor="ctr" anchorCtr="0" compatLnSpc="1">
            <a:prstTxWarp prst="textNoShape">
              <a:avLst/>
            </a:prstTxWarp>
            <a:normAutofit/>
          </a:bodyPr>
          <a:lstStyle/>
          <a:p>
            <a:pPr algn="ctr" eaLnBrk="0" hangingPunct="0"/>
            <a:r>
              <a:rPr lang="en-US" sz="5400" dirty="0">
                <a:solidFill>
                  <a:srgbClr val="000000"/>
                </a:solidFill>
                <a:effectLst>
                  <a:outerShdw blurRad="50800" dist="38100" dir="2700000" algn="tl" rotWithShape="0">
                    <a:srgbClr val="000000">
                      <a:alpha val="43000"/>
                    </a:srgbClr>
                  </a:outerShdw>
                </a:effectLst>
                <a:latin typeface="Arial" pitchFamily="-112" charset="0"/>
              </a:rPr>
              <a:t>Big Data </a:t>
            </a:r>
            <a:r>
              <a:rPr lang="en-US" sz="5400" dirty="0" smtClean="0">
                <a:solidFill>
                  <a:srgbClr val="000000"/>
                </a:solidFill>
                <a:effectLst>
                  <a:outerShdw blurRad="50800" dist="38100" dir="2700000" algn="tl" rotWithShape="0">
                    <a:srgbClr val="000000">
                      <a:alpha val="43000"/>
                    </a:srgbClr>
                  </a:outerShdw>
                </a:effectLst>
                <a:latin typeface="Arial" pitchFamily="-112" charset="0"/>
              </a:rPr>
              <a:t>&amp; Analytics:</a:t>
            </a:r>
          </a:p>
          <a:p>
            <a:pPr algn="ctr" eaLnBrk="0" hangingPunct="0"/>
            <a:r>
              <a:rPr lang="en-US" sz="5400" dirty="0" smtClean="0">
                <a:solidFill>
                  <a:srgbClr val="000000"/>
                </a:solidFill>
                <a:effectLst>
                  <a:outerShdw blurRad="50800" dist="38100" dir="2700000" algn="tl" rotWithShape="0">
                    <a:srgbClr val="000000">
                      <a:alpha val="43000"/>
                    </a:srgbClr>
                  </a:outerShdw>
                </a:effectLst>
                <a:latin typeface="Arial" pitchFamily="-112" charset="0"/>
              </a:rPr>
              <a:t>Very Big Buzzwords</a:t>
            </a:r>
          </a:p>
          <a:p>
            <a:pPr algn="ctr" eaLnBrk="0" hangingPunct="0"/>
            <a:endParaRPr lang="en-US" sz="5400" dirty="0">
              <a:solidFill>
                <a:srgbClr val="000000"/>
              </a:solidFill>
              <a:effectLst>
                <a:outerShdw blurRad="50800" dist="38100" dir="2700000" algn="tl" rotWithShape="0">
                  <a:srgbClr val="000000">
                    <a:alpha val="43000"/>
                  </a:srgbClr>
                </a:outerShdw>
              </a:effectLst>
              <a:latin typeface="Arial" pitchFamily="-112" charset="0"/>
            </a:endParaRPr>
          </a:p>
          <a:p>
            <a:pPr algn="ctr" eaLnBrk="0" hangingPunct="0"/>
            <a:endParaRPr lang="en-US" sz="5400" dirty="0" smtClean="0">
              <a:solidFill>
                <a:srgbClr val="000000"/>
              </a:solidFill>
              <a:effectLst>
                <a:outerShdw blurRad="50800" dist="38100" dir="2700000" algn="tl" rotWithShape="0">
                  <a:srgbClr val="000000">
                    <a:alpha val="43000"/>
                  </a:srgbClr>
                </a:outerShdw>
              </a:effectLst>
              <a:latin typeface="Arial" pitchFamily="-112" charset="0"/>
            </a:endParaRPr>
          </a:p>
          <a:p>
            <a:pPr algn="ctr" eaLnBrk="0" hangingPunct="0"/>
            <a:endParaRPr lang="en-US" sz="5400" dirty="0">
              <a:solidFill>
                <a:srgbClr val="000000"/>
              </a:solidFill>
              <a:effectLst>
                <a:outerShdw blurRad="50800" dist="38100" dir="2700000" algn="tl" rotWithShape="0">
                  <a:srgbClr val="000000">
                    <a:alpha val="43000"/>
                  </a:srgbClr>
                </a:outerShdw>
              </a:effectLst>
              <a:latin typeface="Arial" pitchFamily="-112" charset="0"/>
            </a:endParaRPr>
          </a:p>
          <a:p>
            <a:pPr algn="ctr" eaLnBrk="0" hangingPunct="0"/>
            <a:endParaRPr lang="en-US" sz="5400" dirty="0">
              <a:solidFill>
                <a:srgbClr val="000000"/>
              </a:solidFill>
              <a:effectLst>
                <a:outerShdw blurRad="50800" dist="38100" dir="2700000" algn="tl" rotWithShape="0">
                  <a:srgbClr val="000000">
                    <a:alpha val="43000"/>
                  </a:srgbClr>
                </a:outerShdw>
              </a:effectLst>
              <a:latin typeface="Arial" pitchFamily="-112" charset="0"/>
            </a:endParaRPr>
          </a:p>
        </p:txBody>
      </p:sp>
      <p:sp>
        <p:nvSpPr>
          <p:cNvPr id="4" name="Slide Number Placeholder 3"/>
          <p:cNvSpPr>
            <a:spLocks noGrp="1"/>
          </p:cNvSpPr>
          <p:nvPr>
            <p:ph type="sldNum" sz="quarter" idx="10"/>
          </p:nvPr>
        </p:nvSpPr>
        <p:spPr/>
        <p:txBody>
          <a:bodyPr/>
          <a:lstStyle/>
          <a:p>
            <a:pPr>
              <a:defRPr/>
            </a:pPr>
            <a:fld id="{B76EEA6A-14AB-9A48-B994-5009523785C8}" type="slidenum">
              <a:rPr lang="en-US" smtClean="0"/>
              <a:pPr>
                <a:defRPr/>
              </a:pPr>
              <a:t>27</a:t>
            </a:fld>
            <a:endParaRPr lang="en-US"/>
          </a:p>
        </p:txBody>
      </p:sp>
      <p:sp>
        <p:nvSpPr>
          <p:cNvPr id="12" name="Rectangle 11"/>
          <p:cNvSpPr/>
          <p:nvPr/>
        </p:nvSpPr>
        <p:spPr>
          <a:xfrm>
            <a:off x="2483768" y="3789040"/>
            <a:ext cx="4572000" cy="1938992"/>
          </a:xfrm>
          <a:prstGeom prst="rect">
            <a:avLst/>
          </a:prstGeom>
        </p:spPr>
        <p:txBody>
          <a:bodyPr>
            <a:spAutoFit/>
          </a:bodyPr>
          <a:lstStyle/>
          <a:p>
            <a:pPr algn="ctr" defTabSz="913904" eaLnBrk="0" hangingPunct="0"/>
            <a:r>
              <a:rPr lang="en-US" sz="6000" dirty="0">
                <a:solidFill>
                  <a:srgbClr val="FFFFFF"/>
                </a:solidFill>
                <a:effectLst>
                  <a:outerShdw blurRad="50800" dist="38100" dir="2700000" algn="tl" rotWithShape="0">
                    <a:srgbClr val="000000">
                      <a:alpha val="43000"/>
                    </a:srgbClr>
                  </a:outerShdw>
                </a:effectLst>
                <a:latin typeface="Arial" pitchFamily="-112" charset="0"/>
              </a:rPr>
              <a:t>Educational</a:t>
            </a:r>
            <a:br>
              <a:rPr lang="en-US" sz="6000" dirty="0">
                <a:solidFill>
                  <a:srgbClr val="FFFFFF"/>
                </a:solidFill>
                <a:effectLst>
                  <a:outerShdw blurRad="50800" dist="38100" dir="2700000" algn="tl" rotWithShape="0">
                    <a:srgbClr val="000000">
                      <a:alpha val="43000"/>
                    </a:srgbClr>
                  </a:outerShdw>
                </a:effectLst>
                <a:latin typeface="Arial" pitchFamily="-112" charset="0"/>
              </a:rPr>
            </a:br>
            <a:r>
              <a:rPr lang="en-US" sz="6000" dirty="0">
                <a:solidFill>
                  <a:srgbClr val="FFFFFF"/>
                </a:solidFill>
                <a:effectLst>
                  <a:outerShdw blurRad="50800" dist="38100" dir="2700000" algn="tl" rotWithShape="0">
                    <a:srgbClr val="000000">
                      <a:alpha val="43000"/>
                    </a:srgbClr>
                  </a:outerShdw>
                </a:effectLst>
                <a:latin typeface="Arial" pitchFamily="-112" charset="0"/>
              </a:rPr>
              <a:t>Institutions</a:t>
            </a:r>
          </a:p>
        </p:txBody>
      </p:sp>
      <p:grpSp>
        <p:nvGrpSpPr>
          <p:cNvPr id="21" name="Group 20"/>
          <p:cNvGrpSpPr/>
          <p:nvPr/>
        </p:nvGrpSpPr>
        <p:grpSpPr>
          <a:xfrm>
            <a:off x="3131840" y="3284984"/>
            <a:ext cx="3096344" cy="3096344"/>
            <a:chOff x="3131840" y="3284984"/>
            <a:chExt cx="3096344" cy="3096344"/>
          </a:xfrm>
        </p:grpSpPr>
        <p:sp>
          <p:nvSpPr>
            <p:cNvPr id="6" name="Oval 5"/>
            <p:cNvSpPr/>
            <p:nvPr/>
          </p:nvSpPr>
          <p:spPr bwMode="auto">
            <a:xfrm>
              <a:off x="4499992" y="4661520"/>
              <a:ext cx="351656" cy="351656"/>
            </a:xfrm>
            <a:prstGeom prst="ellipse">
              <a:avLst/>
            </a:prstGeom>
            <a:noFill/>
            <a:ln w="28575" cap="flat" cmpd="sng" algn="ctr">
              <a:solidFill>
                <a:srgbClr val="0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cxnSp>
          <p:nvCxnSpPr>
            <p:cNvPr id="7" name="Straight Connector 6"/>
            <p:cNvCxnSpPr>
              <a:stCxn id="2" idx="0"/>
              <a:endCxn id="2" idx="4"/>
            </p:cNvCxnSpPr>
            <p:nvPr/>
          </p:nvCxnSpPr>
          <p:spPr bwMode="auto">
            <a:xfrm>
              <a:off x="4680012" y="3284984"/>
              <a:ext cx="0" cy="3096344"/>
            </a:xfrm>
            <a:prstGeom prst="line">
              <a:avLst/>
            </a:prstGeom>
            <a:noFill/>
            <a:ln w="12700" cap="flat" cmpd="sng" algn="ctr">
              <a:solidFill>
                <a:srgbClr val="000000"/>
              </a:solidFill>
              <a:prstDash val="solid"/>
              <a:round/>
              <a:headEnd type="none" w="med" len="med"/>
              <a:tailEnd type="none" w="lg" len="lg"/>
            </a:ln>
            <a:effectLst/>
          </p:spPr>
        </p:cxnSp>
        <p:cxnSp>
          <p:nvCxnSpPr>
            <p:cNvPr id="8" name="Straight Connector 7"/>
            <p:cNvCxnSpPr>
              <a:stCxn id="2" idx="2"/>
              <a:endCxn id="2" idx="6"/>
            </p:cNvCxnSpPr>
            <p:nvPr/>
          </p:nvCxnSpPr>
          <p:spPr bwMode="auto">
            <a:xfrm>
              <a:off x="3131840" y="4833156"/>
              <a:ext cx="3096344" cy="0"/>
            </a:xfrm>
            <a:prstGeom prst="line">
              <a:avLst/>
            </a:prstGeom>
            <a:noFill/>
            <a:ln w="12700" cap="flat" cmpd="sng" algn="ctr">
              <a:solidFill>
                <a:srgbClr val="000000"/>
              </a:solidFill>
              <a:prstDash val="solid"/>
              <a:round/>
              <a:headEnd type="none" w="med" len="med"/>
              <a:tailEnd type="none" w="lg" len="lg"/>
            </a:ln>
            <a:effectLst/>
          </p:spPr>
        </p:cxnSp>
        <p:sp>
          <p:nvSpPr>
            <p:cNvPr id="2" name="Oval 1"/>
            <p:cNvSpPr/>
            <p:nvPr/>
          </p:nvSpPr>
          <p:spPr bwMode="auto">
            <a:xfrm>
              <a:off x="3131840" y="3284984"/>
              <a:ext cx="3096344" cy="3096344"/>
            </a:xfrm>
            <a:prstGeom prst="ellipse">
              <a:avLst/>
            </a:prstGeom>
            <a:noFill/>
            <a:ln w="28575" cap="flat" cmpd="sng" algn="ctr">
              <a:solidFill>
                <a:srgbClr val="0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16" name="Rectangle 15"/>
            <p:cNvSpPr/>
            <p:nvPr/>
          </p:nvSpPr>
          <p:spPr bwMode="auto">
            <a:xfrm>
              <a:off x="4644008" y="3284984"/>
              <a:ext cx="72008" cy="216024"/>
            </a:xfrm>
            <a:prstGeom prst="rect">
              <a:avLst/>
            </a:prstGeom>
            <a:solidFill>
              <a:srgbClr val="000000"/>
            </a:solidFill>
            <a:ln w="12700" cap="flat" cmpd="sng" algn="ctr">
              <a:solidFill>
                <a:srgbClr val="0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17" name="Rectangle 16"/>
            <p:cNvSpPr/>
            <p:nvPr/>
          </p:nvSpPr>
          <p:spPr bwMode="auto">
            <a:xfrm>
              <a:off x="4644008" y="6165304"/>
              <a:ext cx="72008" cy="216024"/>
            </a:xfrm>
            <a:prstGeom prst="rect">
              <a:avLst/>
            </a:prstGeom>
            <a:solidFill>
              <a:srgbClr val="000000"/>
            </a:solidFill>
            <a:ln w="12700" cap="flat" cmpd="sng" algn="ctr">
              <a:solidFill>
                <a:srgbClr val="0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18" name="Rectangle 17"/>
            <p:cNvSpPr/>
            <p:nvPr/>
          </p:nvSpPr>
          <p:spPr bwMode="auto">
            <a:xfrm>
              <a:off x="3131840" y="4797152"/>
              <a:ext cx="216024" cy="72008"/>
            </a:xfrm>
            <a:prstGeom prst="rect">
              <a:avLst/>
            </a:prstGeom>
            <a:solidFill>
              <a:srgbClr val="000000"/>
            </a:solidFill>
            <a:ln w="12700" cap="flat" cmpd="sng" algn="ctr">
              <a:solidFill>
                <a:srgbClr val="0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19" name="Rectangle 18"/>
            <p:cNvSpPr/>
            <p:nvPr/>
          </p:nvSpPr>
          <p:spPr bwMode="auto">
            <a:xfrm>
              <a:off x="6012160" y="4797152"/>
              <a:ext cx="216024" cy="72008"/>
            </a:xfrm>
            <a:prstGeom prst="rect">
              <a:avLst/>
            </a:prstGeom>
            <a:solidFill>
              <a:srgbClr val="000000"/>
            </a:solidFill>
            <a:ln w="12700" cap="flat" cmpd="sng" algn="ctr">
              <a:solidFill>
                <a:srgbClr val="0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grpSp>
      <p:sp>
        <p:nvSpPr>
          <p:cNvPr id="22" name="Rectangle 21"/>
          <p:cNvSpPr/>
          <p:nvPr/>
        </p:nvSpPr>
        <p:spPr>
          <a:xfrm>
            <a:off x="2483768" y="3789040"/>
            <a:ext cx="4572000" cy="1938992"/>
          </a:xfrm>
          <a:prstGeom prst="rect">
            <a:avLst/>
          </a:prstGeom>
        </p:spPr>
        <p:txBody>
          <a:bodyPr>
            <a:spAutoFit/>
          </a:bodyPr>
          <a:lstStyle/>
          <a:p>
            <a:pPr algn="ctr" defTabSz="913904" eaLnBrk="0" hangingPunct="0"/>
            <a:r>
              <a:rPr lang="en-US" sz="6000" dirty="0">
                <a:solidFill>
                  <a:srgbClr val="F918AE"/>
                </a:solidFill>
                <a:effectLst>
                  <a:outerShdw blurRad="50800" dist="38100" dir="2700000" algn="tl" rotWithShape="0">
                    <a:srgbClr val="000000">
                      <a:alpha val="43000"/>
                    </a:srgbClr>
                  </a:outerShdw>
                </a:effectLst>
                <a:latin typeface="Arial" pitchFamily="-112" charset="0"/>
              </a:rPr>
              <a:t>Educational</a:t>
            </a:r>
            <a:br>
              <a:rPr lang="en-US" sz="6000" dirty="0">
                <a:solidFill>
                  <a:srgbClr val="F918AE"/>
                </a:solidFill>
                <a:effectLst>
                  <a:outerShdw blurRad="50800" dist="38100" dir="2700000" algn="tl" rotWithShape="0">
                    <a:srgbClr val="000000">
                      <a:alpha val="43000"/>
                    </a:srgbClr>
                  </a:outerShdw>
                </a:effectLst>
                <a:latin typeface="Arial" pitchFamily="-112" charset="0"/>
              </a:rPr>
            </a:br>
            <a:r>
              <a:rPr lang="en-US" sz="6000" dirty="0">
                <a:solidFill>
                  <a:srgbClr val="F918AE"/>
                </a:solidFill>
                <a:effectLst>
                  <a:outerShdw blurRad="50800" dist="38100" dir="2700000" algn="tl" rotWithShape="0">
                    <a:srgbClr val="000000">
                      <a:alpha val="43000"/>
                    </a:srgbClr>
                  </a:outerShdw>
                </a:effectLst>
                <a:latin typeface="Arial" pitchFamily="-112" charset="0"/>
              </a:rPr>
              <a:t>Institutions</a:t>
            </a:r>
          </a:p>
        </p:txBody>
      </p:sp>
    </p:spTree>
    <p:extLst>
      <p:ext uri="{BB962C8B-B14F-4D97-AF65-F5344CB8AC3E}">
        <p14:creationId xmlns:p14="http://schemas.microsoft.com/office/powerpoint/2010/main" val="62087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1+#ppt_w/2"/>
                                          </p:val>
                                        </p:tav>
                                        <p:tav tm="100000">
                                          <p:val>
                                            <p:strVal val="#ppt_x"/>
                                          </p:val>
                                        </p:tav>
                                      </p:tavLst>
                                    </p:anim>
                                    <p:anim calcmode="lin" valueType="num">
                                      <p:cBhvr additive="base">
                                        <p:cTn id="8" dur="1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1"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1500" fill="hold"/>
                                        <p:tgtEl>
                                          <p:spTgt spid="21"/>
                                        </p:tgtEl>
                                        <p:attrNameLst>
                                          <p:attrName>ppt_x</p:attrName>
                                        </p:attrNameLst>
                                      </p:cBhvr>
                                      <p:tavLst>
                                        <p:tav tm="0">
                                          <p:val>
                                            <p:strVal val="#ppt_x"/>
                                          </p:val>
                                        </p:tav>
                                        <p:tav tm="100000">
                                          <p:val>
                                            <p:strVal val="#ppt_x"/>
                                          </p:val>
                                        </p:tav>
                                      </p:tavLst>
                                    </p:anim>
                                    <p:anim calcmode="lin" valueType="num">
                                      <p:cBhvr additive="base">
                                        <p:cTn id="13" dur="1500" fill="hold"/>
                                        <p:tgtEl>
                                          <p:spTgt spid="21"/>
                                        </p:tgtEl>
                                        <p:attrNameLst>
                                          <p:attrName>ppt_y</p:attrName>
                                        </p:attrNameLst>
                                      </p:cBhvr>
                                      <p:tavLst>
                                        <p:tav tm="0">
                                          <p:val>
                                            <p:strVal val="0-#ppt_h/2"/>
                                          </p:val>
                                        </p:tav>
                                        <p:tav tm="100000">
                                          <p:val>
                                            <p:strVal val="#ppt_y"/>
                                          </p:val>
                                        </p:tav>
                                      </p:tavLst>
                                    </p:anim>
                                  </p:childTnLst>
                                </p:cTn>
                              </p:par>
                            </p:childTnLst>
                          </p:cTn>
                        </p:par>
                        <p:par>
                          <p:cTn id="14" fill="hold">
                            <p:stCondLst>
                              <p:cond delay="3000"/>
                            </p:stCondLst>
                            <p:childTnLst>
                              <p:par>
                                <p:cTn id="15" presetID="2" presetClass="entr" presetSubtype="2"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10" fill="hold"/>
                                        <p:tgtEl>
                                          <p:spTgt spid="22"/>
                                        </p:tgtEl>
                                        <p:attrNameLst>
                                          <p:attrName>ppt_x</p:attrName>
                                        </p:attrNameLst>
                                      </p:cBhvr>
                                      <p:tavLst>
                                        <p:tav tm="0">
                                          <p:val>
                                            <p:strVal val="1+#ppt_w/2"/>
                                          </p:val>
                                        </p:tav>
                                        <p:tav tm="100000">
                                          <p:val>
                                            <p:strVal val="#ppt_x"/>
                                          </p:val>
                                        </p:tav>
                                      </p:tavLst>
                                    </p:anim>
                                    <p:anim calcmode="lin" valueType="num">
                                      <p:cBhvr additive="base">
                                        <p:cTn id="18" dur="1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1286744" y="1874912"/>
            <a:ext cx="6525616" cy="762000"/>
          </a:xfrm>
        </p:spPr>
        <p:txBody>
          <a:bodyPr/>
          <a:lstStyle/>
          <a:p>
            <a:pPr algn="ctr"/>
            <a:r>
              <a:rPr lang="en-US" sz="4400" dirty="0" smtClean="0"/>
              <a:t>Your Educational Institution’s Response?</a:t>
            </a:r>
            <a:endParaRPr lang="en-US" sz="4400" dirty="0"/>
          </a:p>
        </p:txBody>
      </p:sp>
      <p:sp>
        <p:nvSpPr>
          <p:cNvPr id="4" name="Slide Number Placeholder 3"/>
          <p:cNvSpPr>
            <a:spLocks noGrp="1"/>
          </p:cNvSpPr>
          <p:nvPr>
            <p:ph type="sldNum" sz="quarter" idx="10"/>
          </p:nvPr>
        </p:nvSpPr>
        <p:spPr/>
        <p:txBody>
          <a:bodyPr/>
          <a:lstStyle/>
          <a:p>
            <a:pPr>
              <a:defRPr/>
            </a:pPr>
            <a:fld id="{B76EEA6A-14AB-9A48-B994-5009523785C8}" type="slidenum">
              <a:rPr lang="en-US" smtClean="0"/>
              <a:pPr>
                <a:defRPr/>
              </a:pPr>
              <a:t>28</a:t>
            </a:fld>
            <a:endParaRPr lang="en-US"/>
          </a:p>
        </p:txBody>
      </p:sp>
      <p:pic>
        <p:nvPicPr>
          <p:cNvPr id="16" name="Picture 15" descr="FirefoxScreenSnapz66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1840" y="3202975"/>
            <a:ext cx="3167732" cy="3317684"/>
          </a:xfrm>
          <a:prstGeom prst="rect">
            <a:avLst/>
          </a:prstGeom>
        </p:spPr>
      </p:pic>
      <p:grpSp>
        <p:nvGrpSpPr>
          <p:cNvPr id="17" name="Group 16"/>
          <p:cNvGrpSpPr/>
          <p:nvPr/>
        </p:nvGrpSpPr>
        <p:grpSpPr>
          <a:xfrm>
            <a:off x="3131840" y="3294985"/>
            <a:ext cx="3096344" cy="3096344"/>
            <a:chOff x="3131840" y="3284984"/>
            <a:chExt cx="3096344" cy="3096344"/>
          </a:xfrm>
        </p:grpSpPr>
        <p:sp>
          <p:nvSpPr>
            <p:cNvPr id="18" name="Oval 17"/>
            <p:cNvSpPr/>
            <p:nvPr/>
          </p:nvSpPr>
          <p:spPr bwMode="auto">
            <a:xfrm>
              <a:off x="4499992" y="4661520"/>
              <a:ext cx="351656" cy="351656"/>
            </a:xfrm>
            <a:prstGeom prst="ellipse">
              <a:avLst/>
            </a:prstGeom>
            <a:noFill/>
            <a:ln w="28575" cap="flat" cmpd="sng" algn="ctr">
              <a:solidFill>
                <a:srgbClr val="0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cxnSp>
          <p:nvCxnSpPr>
            <p:cNvPr id="19" name="Straight Connector 18"/>
            <p:cNvCxnSpPr>
              <a:stCxn id="21" idx="0"/>
              <a:endCxn id="21" idx="4"/>
            </p:cNvCxnSpPr>
            <p:nvPr/>
          </p:nvCxnSpPr>
          <p:spPr bwMode="auto">
            <a:xfrm>
              <a:off x="4680012" y="3284984"/>
              <a:ext cx="0" cy="3096344"/>
            </a:xfrm>
            <a:prstGeom prst="line">
              <a:avLst/>
            </a:prstGeom>
            <a:noFill/>
            <a:ln w="12700" cap="flat" cmpd="sng" algn="ctr">
              <a:solidFill>
                <a:srgbClr val="000000"/>
              </a:solidFill>
              <a:prstDash val="solid"/>
              <a:round/>
              <a:headEnd type="none" w="med" len="med"/>
              <a:tailEnd type="none" w="lg" len="lg"/>
            </a:ln>
            <a:effectLst/>
          </p:spPr>
        </p:cxnSp>
        <p:cxnSp>
          <p:nvCxnSpPr>
            <p:cNvPr id="20" name="Straight Connector 19"/>
            <p:cNvCxnSpPr>
              <a:stCxn id="21" idx="2"/>
              <a:endCxn id="21" idx="6"/>
            </p:cNvCxnSpPr>
            <p:nvPr/>
          </p:nvCxnSpPr>
          <p:spPr bwMode="auto">
            <a:xfrm>
              <a:off x="3131840" y="4833156"/>
              <a:ext cx="3096344" cy="0"/>
            </a:xfrm>
            <a:prstGeom prst="line">
              <a:avLst/>
            </a:prstGeom>
            <a:noFill/>
            <a:ln w="12700" cap="flat" cmpd="sng" algn="ctr">
              <a:solidFill>
                <a:srgbClr val="000000"/>
              </a:solidFill>
              <a:prstDash val="solid"/>
              <a:round/>
              <a:headEnd type="none" w="med" len="med"/>
              <a:tailEnd type="none" w="lg" len="lg"/>
            </a:ln>
            <a:effectLst/>
          </p:spPr>
        </p:cxnSp>
        <p:sp>
          <p:nvSpPr>
            <p:cNvPr id="21" name="Oval 20"/>
            <p:cNvSpPr/>
            <p:nvPr/>
          </p:nvSpPr>
          <p:spPr bwMode="auto">
            <a:xfrm>
              <a:off x="3131840" y="3284984"/>
              <a:ext cx="3096344" cy="3096344"/>
            </a:xfrm>
            <a:prstGeom prst="ellipse">
              <a:avLst/>
            </a:prstGeom>
            <a:noFill/>
            <a:ln w="28575" cap="flat" cmpd="sng" algn="ctr">
              <a:solidFill>
                <a:srgbClr val="0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22" name="Rectangle 21"/>
            <p:cNvSpPr/>
            <p:nvPr/>
          </p:nvSpPr>
          <p:spPr bwMode="auto">
            <a:xfrm>
              <a:off x="4644008" y="3284984"/>
              <a:ext cx="72008" cy="216024"/>
            </a:xfrm>
            <a:prstGeom prst="rect">
              <a:avLst/>
            </a:prstGeom>
            <a:solidFill>
              <a:srgbClr val="000000"/>
            </a:solidFill>
            <a:ln w="12700" cap="flat" cmpd="sng" algn="ctr">
              <a:solidFill>
                <a:srgbClr val="0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23" name="Rectangle 22"/>
            <p:cNvSpPr/>
            <p:nvPr/>
          </p:nvSpPr>
          <p:spPr bwMode="auto">
            <a:xfrm>
              <a:off x="4644008" y="6165304"/>
              <a:ext cx="72008" cy="216024"/>
            </a:xfrm>
            <a:prstGeom prst="rect">
              <a:avLst/>
            </a:prstGeom>
            <a:solidFill>
              <a:srgbClr val="000000"/>
            </a:solidFill>
            <a:ln w="12700" cap="flat" cmpd="sng" algn="ctr">
              <a:solidFill>
                <a:srgbClr val="0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24" name="Rectangle 23"/>
            <p:cNvSpPr/>
            <p:nvPr/>
          </p:nvSpPr>
          <p:spPr bwMode="auto">
            <a:xfrm>
              <a:off x="3131840" y="4797152"/>
              <a:ext cx="216024" cy="72008"/>
            </a:xfrm>
            <a:prstGeom prst="rect">
              <a:avLst/>
            </a:prstGeom>
            <a:solidFill>
              <a:srgbClr val="000000"/>
            </a:solidFill>
            <a:ln w="12700" cap="flat" cmpd="sng" algn="ctr">
              <a:solidFill>
                <a:srgbClr val="0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25" name="Rectangle 24"/>
            <p:cNvSpPr/>
            <p:nvPr/>
          </p:nvSpPr>
          <p:spPr bwMode="auto">
            <a:xfrm>
              <a:off x="6012160" y="4797152"/>
              <a:ext cx="216024" cy="72008"/>
            </a:xfrm>
            <a:prstGeom prst="rect">
              <a:avLst/>
            </a:prstGeom>
            <a:solidFill>
              <a:srgbClr val="000000"/>
            </a:solidFill>
            <a:ln w="12700" cap="flat" cmpd="sng" algn="ctr">
              <a:solidFill>
                <a:srgbClr val="0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grpSp>
      <p:sp>
        <p:nvSpPr>
          <p:cNvPr id="26" name="TextBox 25"/>
          <p:cNvSpPr txBox="1"/>
          <p:nvPr/>
        </p:nvSpPr>
        <p:spPr>
          <a:xfrm rot="16200000">
            <a:off x="6727147" y="3938149"/>
            <a:ext cx="4175617" cy="276999"/>
          </a:xfrm>
          <a:prstGeom prst="rect">
            <a:avLst/>
          </a:prstGeom>
          <a:noFill/>
        </p:spPr>
        <p:txBody>
          <a:bodyPr wrap="none" rtlCol="0">
            <a:spAutoFit/>
          </a:bodyPr>
          <a:lstStyle/>
          <a:p>
            <a:r>
              <a:rPr lang="en-US" sz="1200" dirty="0">
                <a:solidFill>
                  <a:schemeClr val="bg2">
                    <a:lumMod val="60000"/>
                    <a:lumOff val="40000"/>
                  </a:schemeClr>
                </a:solidFill>
              </a:rPr>
              <a:t>http://</a:t>
            </a:r>
            <a:r>
              <a:rPr lang="en-US" sz="1200" dirty="0" err="1">
                <a:solidFill>
                  <a:schemeClr val="bg2">
                    <a:lumMod val="60000"/>
                    <a:lumOff val="40000"/>
                  </a:schemeClr>
                </a:solidFill>
              </a:rPr>
              <a:t>mcseavey.org</a:t>
            </a:r>
            <a:r>
              <a:rPr lang="en-US" sz="1200" dirty="0">
                <a:solidFill>
                  <a:schemeClr val="bg2">
                    <a:lumMod val="60000"/>
                    <a:lumOff val="40000"/>
                  </a:schemeClr>
                </a:solidFill>
              </a:rPr>
              <a:t>/blog/2007/12/11/deer-in-</a:t>
            </a:r>
            <a:r>
              <a:rPr lang="en-US" sz="1200" dirty="0" smtClean="0">
                <a:solidFill>
                  <a:schemeClr val="bg2">
                    <a:lumMod val="60000"/>
                    <a:lumOff val="40000"/>
                  </a:schemeClr>
                </a:solidFill>
              </a:rPr>
              <a:t>headlights</a:t>
            </a:r>
            <a:endParaRPr lang="en-US" sz="1200" dirty="0">
              <a:solidFill>
                <a:schemeClr val="bg2">
                  <a:lumMod val="60000"/>
                  <a:lumOff val="40000"/>
                </a:schemeClr>
              </a:solidFill>
            </a:endParaRPr>
          </a:p>
        </p:txBody>
      </p:sp>
    </p:spTree>
    <p:extLst>
      <p:ext uri="{BB962C8B-B14F-4D97-AF65-F5344CB8AC3E}">
        <p14:creationId xmlns:p14="http://schemas.microsoft.com/office/powerpoint/2010/main" val="203619627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1430760" y="1874912"/>
            <a:ext cx="6525616" cy="762000"/>
          </a:xfrm>
        </p:spPr>
        <p:txBody>
          <a:bodyPr/>
          <a:lstStyle/>
          <a:p>
            <a:pPr algn="ctr"/>
            <a:r>
              <a:rPr lang="en-US" sz="4400" dirty="0" smtClean="0"/>
              <a:t>Your Learners’ Response?</a:t>
            </a:r>
            <a:endParaRPr lang="en-US" sz="4400" dirty="0"/>
          </a:p>
        </p:txBody>
      </p:sp>
      <p:sp>
        <p:nvSpPr>
          <p:cNvPr id="4" name="Slide Number Placeholder 3"/>
          <p:cNvSpPr>
            <a:spLocks noGrp="1"/>
          </p:cNvSpPr>
          <p:nvPr>
            <p:ph type="sldNum" sz="quarter" idx="10"/>
          </p:nvPr>
        </p:nvSpPr>
        <p:spPr/>
        <p:txBody>
          <a:bodyPr/>
          <a:lstStyle/>
          <a:p>
            <a:pPr>
              <a:defRPr/>
            </a:pPr>
            <a:fld id="{B76EEA6A-14AB-9A48-B994-5009523785C8}" type="slidenum">
              <a:rPr lang="en-US" smtClean="0"/>
              <a:pPr>
                <a:defRPr/>
              </a:pPr>
              <a:t>29</a:t>
            </a:fld>
            <a:endParaRPr lang="en-US"/>
          </a:p>
        </p:txBody>
      </p:sp>
      <p:pic>
        <p:nvPicPr>
          <p:cNvPr id="16" name="Picture 15" descr="FirefoxScreenSnapz66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1840" y="3202975"/>
            <a:ext cx="3167732" cy="3317684"/>
          </a:xfrm>
          <a:prstGeom prst="rect">
            <a:avLst/>
          </a:prstGeom>
        </p:spPr>
      </p:pic>
      <p:grpSp>
        <p:nvGrpSpPr>
          <p:cNvPr id="17" name="Group 16"/>
          <p:cNvGrpSpPr/>
          <p:nvPr/>
        </p:nvGrpSpPr>
        <p:grpSpPr>
          <a:xfrm>
            <a:off x="3131840" y="3294985"/>
            <a:ext cx="3096344" cy="3096344"/>
            <a:chOff x="3131840" y="3284984"/>
            <a:chExt cx="3096344" cy="3096344"/>
          </a:xfrm>
        </p:grpSpPr>
        <p:sp>
          <p:nvSpPr>
            <p:cNvPr id="18" name="Oval 17"/>
            <p:cNvSpPr/>
            <p:nvPr/>
          </p:nvSpPr>
          <p:spPr bwMode="auto">
            <a:xfrm>
              <a:off x="4499992" y="4661520"/>
              <a:ext cx="351656" cy="351656"/>
            </a:xfrm>
            <a:prstGeom prst="ellipse">
              <a:avLst/>
            </a:prstGeom>
            <a:noFill/>
            <a:ln w="28575" cap="flat" cmpd="sng" algn="ctr">
              <a:solidFill>
                <a:srgbClr val="0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cxnSp>
          <p:nvCxnSpPr>
            <p:cNvPr id="19" name="Straight Connector 18"/>
            <p:cNvCxnSpPr>
              <a:stCxn id="21" idx="0"/>
              <a:endCxn id="21" idx="4"/>
            </p:cNvCxnSpPr>
            <p:nvPr/>
          </p:nvCxnSpPr>
          <p:spPr bwMode="auto">
            <a:xfrm>
              <a:off x="4680012" y="3284984"/>
              <a:ext cx="0" cy="3096344"/>
            </a:xfrm>
            <a:prstGeom prst="line">
              <a:avLst/>
            </a:prstGeom>
            <a:noFill/>
            <a:ln w="12700" cap="flat" cmpd="sng" algn="ctr">
              <a:solidFill>
                <a:srgbClr val="000000"/>
              </a:solidFill>
              <a:prstDash val="solid"/>
              <a:round/>
              <a:headEnd type="none" w="med" len="med"/>
              <a:tailEnd type="none" w="lg" len="lg"/>
            </a:ln>
            <a:effectLst/>
          </p:spPr>
        </p:cxnSp>
        <p:cxnSp>
          <p:nvCxnSpPr>
            <p:cNvPr id="20" name="Straight Connector 19"/>
            <p:cNvCxnSpPr>
              <a:stCxn id="21" idx="2"/>
              <a:endCxn id="21" idx="6"/>
            </p:cNvCxnSpPr>
            <p:nvPr/>
          </p:nvCxnSpPr>
          <p:spPr bwMode="auto">
            <a:xfrm>
              <a:off x="3131840" y="4833156"/>
              <a:ext cx="3096344" cy="0"/>
            </a:xfrm>
            <a:prstGeom prst="line">
              <a:avLst/>
            </a:prstGeom>
            <a:noFill/>
            <a:ln w="12700" cap="flat" cmpd="sng" algn="ctr">
              <a:solidFill>
                <a:srgbClr val="000000"/>
              </a:solidFill>
              <a:prstDash val="solid"/>
              <a:round/>
              <a:headEnd type="none" w="med" len="med"/>
              <a:tailEnd type="none" w="lg" len="lg"/>
            </a:ln>
            <a:effectLst/>
          </p:spPr>
        </p:cxnSp>
        <p:sp>
          <p:nvSpPr>
            <p:cNvPr id="21" name="Oval 20"/>
            <p:cNvSpPr/>
            <p:nvPr/>
          </p:nvSpPr>
          <p:spPr bwMode="auto">
            <a:xfrm>
              <a:off x="3131840" y="3284984"/>
              <a:ext cx="3096344" cy="3096344"/>
            </a:xfrm>
            <a:prstGeom prst="ellipse">
              <a:avLst/>
            </a:prstGeom>
            <a:noFill/>
            <a:ln w="28575" cap="flat" cmpd="sng" algn="ctr">
              <a:solidFill>
                <a:srgbClr val="0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22" name="Rectangle 21"/>
            <p:cNvSpPr/>
            <p:nvPr/>
          </p:nvSpPr>
          <p:spPr bwMode="auto">
            <a:xfrm>
              <a:off x="4644008" y="3284984"/>
              <a:ext cx="72008" cy="216024"/>
            </a:xfrm>
            <a:prstGeom prst="rect">
              <a:avLst/>
            </a:prstGeom>
            <a:solidFill>
              <a:srgbClr val="000000"/>
            </a:solidFill>
            <a:ln w="12700" cap="flat" cmpd="sng" algn="ctr">
              <a:solidFill>
                <a:srgbClr val="0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23" name="Rectangle 22"/>
            <p:cNvSpPr/>
            <p:nvPr/>
          </p:nvSpPr>
          <p:spPr bwMode="auto">
            <a:xfrm>
              <a:off x="4644008" y="6165304"/>
              <a:ext cx="72008" cy="216024"/>
            </a:xfrm>
            <a:prstGeom prst="rect">
              <a:avLst/>
            </a:prstGeom>
            <a:solidFill>
              <a:srgbClr val="000000"/>
            </a:solidFill>
            <a:ln w="12700" cap="flat" cmpd="sng" algn="ctr">
              <a:solidFill>
                <a:srgbClr val="0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24" name="Rectangle 23"/>
            <p:cNvSpPr/>
            <p:nvPr/>
          </p:nvSpPr>
          <p:spPr bwMode="auto">
            <a:xfrm>
              <a:off x="3131840" y="4797152"/>
              <a:ext cx="216024" cy="72008"/>
            </a:xfrm>
            <a:prstGeom prst="rect">
              <a:avLst/>
            </a:prstGeom>
            <a:solidFill>
              <a:srgbClr val="000000"/>
            </a:solidFill>
            <a:ln w="12700" cap="flat" cmpd="sng" algn="ctr">
              <a:solidFill>
                <a:srgbClr val="0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25" name="Rectangle 24"/>
            <p:cNvSpPr/>
            <p:nvPr/>
          </p:nvSpPr>
          <p:spPr bwMode="auto">
            <a:xfrm>
              <a:off x="6012160" y="4797152"/>
              <a:ext cx="216024" cy="72008"/>
            </a:xfrm>
            <a:prstGeom prst="rect">
              <a:avLst/>
            </a:prstGeom>
            <a:solidFill>
              <a:srgbClr val="000000"/>
            </a:solidFill>
            <a:ln w="12700" cap="flat" cmpd="sng" algn="ctr">
              <a:solidFill>
                <a:srgbClr val="0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grpSp>
      <p:sp>
        <p:nvSpPr>
          <p:cNvPr id="2" name="TextBox 1"/>
          <p:cNvSpPr txBox="1"/>
          <p:nvPr/>
        </p:nvSpPr>
        <p:spPr>
          <a:xfrm rot="16200000">
            <a:off x="6727147" y="3938149"/>
            <a:ext cx="4175617" cy="276999"/>
          </a:xfrm>
          <a:prstGeom prst="rect">
            <a:avLst/>
          </a:prstGeom>
          <a:noFill/>
        </p:spPr>
        <p:txBody>
          <a:bodyPr wrap="none" rtlCol="0">
            <a:spAutoFit/>
          </a:bodyPr>
          <a:lstStyle/>
          <a:p>
            <a:r>
              <a:rPr lang="en-US" sz="1200" dirty="0">
                <a:solidFill>
                  <a:schemeClr val="bg2">
                    <a:lumMod val="60000"/>
                    <a:lumOff val="40000"/>
                  </a:schemeClr>
                </a:solidFill>
              </a:rPr>
              <a:t>http://</a:t>
            </a:r>
            <a:r>
              <a:rPr lang="en-US" sz="1200" dirty="0" err="1">
                <a:solidFill>
                  <a:schemeClr val="bg2">
                    <a:lumMod val="60000"/>
                    <a:lumOff val="40000"/>
                  </a:schemeClr>
                </a:solidFill>
              </a:rPr>
              <a:t>mcseavey.org</a:t>
            </a:r>
            <a:r>
              <a:rPr lang="en-US" sz="1200" dirty="0">
                <a:solidFill>
                  <a:schemeClr val="bg2">
                    <a:lumMod val="60000"/>
                    <a:lumOff val="40000"/>
                  </a:schemeClr>
                </a:solidFill>
              </a:rPr>
              <a:t>/blog/2007/12/11/deer-in-</a:t>
            </a:r>
            <a:r>
              <a:rPr lang="en-US" sz="1200" dirty="0" smtClean="0">
                <a:solidFill>
                  <a:schemeClr val="bg2">
                    <a:lumMod val="60000"/>
                    <a:lumOff val="40000"/>
                  </a:schemeClr>
                </a:solidFill>
              </a:rPr>
              <a:t>headlights</a:t>
            </a:r>
            <a:endParaRPr lang="en-US" sz="1200" dirty="0">
              <a:solidFill>
                <a:schemeClr val="bg2">
                  <a:lumMod val="60000"/>
                  <a:lumOff val="40000"/>
                </a:schemeClr>
              </a:solidFill>
            </a:endParaRPr>
          </a:p>
        </p:txBody>
      </p:sp>
    </p:spTree>
    <p:extLst>
      <p:ext uri="{BB962C8B-B14F-4D97-AF65-F5344CB8AC3E}">
        <p14:creationId xmlns:p14="http://schemas.microsoft.com/office/powerpoint/2010/main" val="189263542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a recent review…</a:t>
            </a:r>
            <a:endParaRPr lang="en-US" dirty="0"/>
          </a:p>
        </p:txBody>
      </p:sp>
      <p:sp>
        <p:nvSpPr>
          <p:cNvPr id="3" name="Content Placeholder 2"/>
          <p:cNvSpPr>
            <a:spLocks noGrp="1"/>
          </p:cNvSpPr>
          <p:nvPr>
            <p:ph idx="1"/>
          </p:nvPr>
        </p:nvSpPr>
        <p:spPr/>
        <p:txBody>
          <a:bodyPr/>
          <a:lstStyle/>
          <a:p>
            <a:pPr marL="0" indent="0">
              <a:spcBef>
                <a:spcPts val="2376"/>
              </a:spcBef>
              <a:buNone/>
            </a:pPr>
            <a:r>
              <a:rPr lang="en-US" sz="4000" dirty="0"/>
              <a:t>“Some have tried to argue that this technology doesn't work out cost effectively when compared to conventional tests... but this misses a huge point. More often than not, we test after the event and discover the problem — but this is too late..”</a:t>
            </a:r>
          </a:p>
        </p:txBody>
      </p:sp>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3</a:t>
            </a:fld>
            <a:endParaRPr lang="en-US"/>
          </a:p>
        </p:txBody>
      </p:sp>
    </p:spTree>
    <p:extLst>
      <p:ext uri="{BB962C8B-B14F-4D97-AF65-F5344CB8AC3E}">
        <p14:creationId xmlns:p14="http://schemas.microsoft.com/office/powerpoint/2010/main" val="423671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30</a:t>
            </a:fld>
            <a:endParaRPr lang="en-US"/>
          </a:p>
        </p:txBody>
      </p:sp>
      <p:pic>
        <p:nvPicPr>
          <p:cNvPr id="6" name="Picture 5" descr="PreviewScreenSnapz1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967890"/>
            <a:ext cx="8532440" cy="2945102"/>
          </a:xfrm>
          <a:prstGeom prst="rect">
            <a:avLst/>
          </a:prstGeom>
        </p:spPr>
      </p:pic>
      <p:pic>
        <p:nvPicPr>
          <p:cNvPr id="5" name="Picture 4" descr="PreviewScreenSnapz1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160" y="1484784"/>
            <a:ext cx="2160240" cy="2655295"/>
          </a:xfrm>
          <a:prstGeom prst="rect">
            <a:avLst/>
          </a:prstGeom>
        </p:spPr>
      </p:pic>
      <p:sp>
        <p:nvSpPr>
          <p:cNvPr id="7" name="TextBox 6"/>
          <p:cNvSpPr txBox="1"/>
          <p:nvPr/>
        </p:nvSpPr>
        <p:spPr>
          <a:xfrm>
            <a:off x="539553" y="6237314"/>
            <a:ext cx="7416824" cy="461616"/>
          </a:xfrm>
          <a:prstGeom prst="rect">
            <a:avLst/>
          </a:prstGeom>
          <a:noFill/>
        </p:spPr>
        <p:txBody>
          <a:bodyPr wrap="square" lIns="91392" tIns="45696" rIns="91392" bIns="45696" rtlCol="0">
            <a:spAutoFit/>
          </a:bodyPr>
          <a:lstStyle/>
          <a:p>
            <a:r>
              <a:rPr lang="en-US" sz="1200" b="0" dirty="0">
                <a:solidFill>
                  <a:srgbClr val="8BDFD2"/>
                </a:solidFill>
              </a:rPr>
              <a:t>L. Johnson, R. Smith, H. Willis, A. Levine, and K. Haywood, </a:t>
            </a:r>
            <a:r>
              <a:rPr lang="en-US" sz="1200" b="0" i="1" dirty="0">
                <a:solidFill>
                  <a:srgbClr val="8BDFD2"/>
                </a:solidFill>
              </a:rPr>
              <a:t>The 2011 Horizon Report </a:t>
            </a:r>
            <a:r>
              <a:rPr lang="en-US" sz="1200" b="0" dirty="0">
                <a:solidFill>
                  <a:srgbClr val="8BDFD2"/>
                </a:solidFill>
              </a:rPr>
              <a:t>(Austin, TX: The New Media Consortium, 2011), http://</a:t>
            </a:r>
            <a:r>
              <a:rPr lang="en-US" sz="1200" b="0" dirty="0" err="1">
                <a:solidFill>
                  <a:srgbClr val="8BDFD2"/>
                </a:solidFill>
              </a:rPr>
              <a:t>www.nmc.org</a:t>
            </a:r>
            <a:r>
              <a:rPr lang="en-US" sz="1200" b="0" dirty="0">
                <a:solidFill>
                  <a:srgbClr val="8BDFD2"/>
                </a:solidFill>
              </a:rPr>
              <a:t>/</a:t>
            </a:r>
            <a:r>
              <a:rPr lang="en-US" sz="1200" b="0" dirty="0" err="1">
                <a:solidFill>
                  <a:srgbClr val="8BDFD2"/>
                </a:solidFill>
              </a:rPr>
              <a:t>pdf</a:t>
            </a:r>
            <a:r>
              <a:rPr lang="en-US" sz="1200" b="0" dirty="0">
                <a:solidFill>
                  <a:srgbClr val="8BDFD2"/>
                </a:solidFill>
              </a:rPr>
              <a:t>/2011-Horizon-Report.pdf </a:t>
            </a:r>
          </a:p>
        </p:txBody>
      </p:sp>
      <p:sp>
        <p:nvSpPr>
          <p:cNvPr id="8" name="Title 1"/>
          <p:cNvSpPr>
            <a:spLocks noGrp="1"/>
          </p:cNvSpPr>
          <p:nvPr>
            <p:ph type="title"/>
          </p:nvPr>
        </p:nvSpPr>
        <p:spPr>
          <a:xfrm>
            <a:off x="152402" y="152400"/>
            <a:ext cx="7011888" cy="762000"/>
          </a:xfrm>
        </p:spPr>
        <p:txBody>
          <a:bodyPr/>
          <a:lstStyle/>
          <a:p>
            <a:r>
              <a:rPr lang="en-US" dirty="0" smtClean="0"/>
              <a:t>NMC </a:t>
            </a:r>
            <a:r>
              <a:rPr lang="en-US" i="1" dirty="0" smtClean="0"/>
              <a:t>Horizon 2011 </a:t>
            </a:r>
            <a:r>
              <a:rPr lang="en-US" dirty="0" smtClean="0"/>
              <a:t>Report: </a:t>
            </a:r>
            <a:br>
              <a:rPr lang="en-US" dirty="0" smtClean="0"/>
            </a:br>
            <a:r>
              <a:rPr lang="en-US" dirty="0" smtClean="0"/>
              <a:t>Learning Analytics (4-5yrs adoption)</a:t>
            </a:r>
            <a:endParaRPr lang="en-US" dirty="0"/>
          </a:p>
        </p:txBody>
      </p:sp>
    </p:spTree>
    <p:extLst>
      <p:ext uri="{BB962C8B-B14F-4D97-AF65-F5344CB8AC3E}">
        <p14:creationId xmlns:p14="http://schemas.microsoft.com/office/powerpoint/2010/main" val="53765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EDUCAUSE</a:t>
            </a:r>
            <a:endParaRPr lang="en-US" dirty="0"/>
          </a:p>
        </p:txBody>
      </p:sp>
      <p:sp>
        <p:nvSpPr>
          <p:cNvPr id="3" name="Slide Number Placeholder 2"/>
          <p:cNvSpPr>
            <a:spLocks noGrp="1"/>
          </p:cNvSpPr>
          <p:nvPr>
            <p:ph type="sldNum" sz="quarter" idx="10"/>
          </p:nvPr>
        </p:nvSpPr>
        <p:spPr/>
        <p:txBody>
          <a:bodyPr/>
          <a:lstStyle/>
          <a:p>
            <a:pPr>
              <a:defRPr/>
            </a:pPr>
            <a:fld id="{8F91FE70-29D3-794A-89A9-8DA510B6BE0B}" type="slidenum">
              <a:rPr lang="en-US" smtClean="0"/>
              <a:pPr>
                <a:defRPr/>
              </a:pPr>
              <a:t>31</a:t>
            </a:fld>
            <a:endParaRPr lang="en-US"/>
          </a:p>
        </p:txBody>
      </p:sp>
      <p:pic>
        <p:nvPicPr>
          <p:cNvPr id="4" name="Picture 3" descr="FirefoxScreenSnapz67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385" y="1638672"/>
            <a:ext cx="7914007" cy="4310608"/>
          </a:xfrm>
          <a:prstGeom prst="rect">
            <a:avLst/>
          </a:prstGeom>
        </p:spPr>
      </p:pic>
      <p:sp>
        <p:nvSpPr>
          <p:cNvPr id="5" name="TextBox 4"/>
          <p:cNvSpPr txBox="1"/>
          <p:nvPr/>
        </p:nvSpPr>
        <p:spPr>
          <a:xfrm>
            <a:off x="251520" y="1052736"/>
            <a:ext cx="4660350" cy="276999"/>
          </a:xfrm>
          <a:prstGeom prst="rect">
            <a:avLst/>
          </a:prstGeom>
          <a:noFill/>
        </p:spPr>
        <p:txBody>
          <a:bodyPr wrap="none" rtlCol="0">
            <a:spAutoFit/>
          </a:bodyPr>
          <a:lstStyle/>
          <a:p>
            <a:r>
              <a:rPr lang="en-US" sz="1200" dirty="0">
                <a:solidFill>
                  <a:srgbClr val="8BDFD2"/>
                </a:solidFill>
              </a:rPr>
              <a:t>http://</a:t>
            </a:r>
            <a:r>
              <a:rPr lang="en-US" sz="1200" dirty="0" err="1">
                <a:solidFill>
                  <a:srgbClr val="8BDFD2"/>
                </a:solidFill>
              </a:rPr>
              <a:t>www.educause.edu</a:t>
            </a:r>
            <a:r>
              <a:rPr lang="en-US" sz="1200" dirty="0">
                <a:solidFill>
                  <a:srgbClr val="8BDFD2"/>
                </a:solidFill>
              </a:rPr>
              <a:t>/Resources/Browse/Analytics/16961</a:t>
            </a:r>
          </a:p>
        </p:txBody>
      </p:sp>
    </p:spTree>
    <p:extLst>
      <p:ext uri="{BB962C8B-B14F-4D97-AF65-F5344CB8AC3E}">
        <p14:creationId xmlns:p14="http://schemas.microsoft.com/office/powerpoint/2010/main" val="107888164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val="8BDFD2"/>
          </a:solidFill>
          <a:ln w="12700" cap="flat" cmpd="sng" algn="ctr">
            <a:noFill/>
            <a:prstDash val="solid"/>
            <a:round/>
            <a:headEnd type="none" w="med" len="med"/>
            <a:tailEnd type="triangle" w="lg" len="lg"/>
          </a:ln>
          <a:effectLst/>
        </p:spPr>
        <p:txBody>
          <a:bodyPr vert="horz" wrap="square" lIns="91392" tIns="45696" rIns="91392" bIns="45696" numCol="1" rtlCol="0" anchor="ctr" anchorCtr="0" compatLnSpc="1">
            <a:prstTxWarp prst="textNoShape">
              <a:avLst/>
            </a:prstTxWarp>
            <a:normAutofit/>
          </a:bodyPr>
          <a:lstStyle/>
          <a:p>
            <a:pPr algn="ctr" defTabSz="913904" eaLnBrk="0" hangingPunct="0"/>
            <a:r>
              <a:rPr lang="en-US" sz="5400" dirty="0" smtClean="0">
                <a:solidFill>
                  <a:srgbClr val="000000"/>
                </a:solidFill>
                <a:effectLst>
                  <a:outerShdw blurRad="50800" dist="38100" dir="2700000" algn="tl" rotWithShape="0">
                    <a:srgbClr val="000000">
                      <a:alpha val="43000"/>
                    </a:srgbClr>
                  </a:outerShdw>
                </a:effectLst>
                <a:latin typeface="Arial" pitchFamily="-112" charset="0"/>
              </a:rPr>
              <a:t>Right here</a:t>
            </a:r>
          </a:p>
          <a:p>
            <a:pPr algn="ctr" defTabSz="913904" eaLnBrk="0" hangingPunct="0"/>
            <a:r>
              <a:rPr lang="en-US" sz="5400" dirty="0" smtClean="0">
                <a:solidFill>
                  <a:srgbClr val="000000"/>
                </a:solidFill>
                <a:effectLst>
                  <a:outerShdw blurRad="50800" dist="38100" dir="2700000" algn="tl" rotWithShape="0">
                    <a:srgbClr val="000000">
                      <a:alpha val="43000"/>
                    </a:srgbClr>
                  </a:outerShdw>
                </a:effectLst>
                <a:latin typeface="Arial" pitchFamily="-112" charset="0"/>
              </a:rPr>
              <a:t>Right now</a:t>
            </a:r>
            <a:endParaRPr lang="en-US" sz="5400" dirty="0">
              <a:solidFill>
                <a:srgbClr val="000000"/>
              </a:solidFill>
              <a:effectLst>
                <a:outerShdw blurRad="50800" dist="38100" dir="2700000" algn="tl" rotWithShape="0">
                  <a:srgbClr val="000000">
                    <a:alpha val="43000"/>
                  </a:srgbClr>
                </a:outerShdw>
              </a:effectLst>
              <a:latin typeface="Arial" pitchFamily="-112" charset="0"/>
            </a:endParaRPr>
          </a:p>
        </p:txBody>
      </p:sp>
      <p:sp>
        <p:nvSpPr>
          <p:cNvPr id="4" name="Slide Number Placeholder 3"/>
          <p:cNvSpPr>
            <a:spLocks noGrp="1"/>
          </p:cNvSpPr>
          <p:nvPr>
            <p:ph type="sldNum" sz="quarter" idx="10"/>
          </p:nvPr>
        </p:nvSpPr>
        <p:spPr/>
        <p:txBody>
          <a:bodyPr/>
          <a:lstStyle/>
          <a:p>
            <a:pPr>
              <a:defRPr/>
            </a:pPr>
            <a:fld id="{B76EEA6A-14AB-9A48-B994-5009523785C8}" type="slidenum">
              <a:rPr lang="en-US" smtClean="0"/>
              <a:pPr>
                <a:defRPr/>
              </a:pPr>
              <a:t>32</a:t>
            </a:fld>
            <a:endParaRPr lang="en-US"/>
          </a:p>
        </p:txBody>
      </p:sp>
    </p:spTree>
    <p:extLst>
      <p:ext uri="{BB962C8B-B14F-4D97-AF65-F5344CB8AC3E}">
        <p14:creationId xmlns:p14="http://schemas.microsoft.com/office/powerpoint/2010/main" val="2259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Analytics in English schools</a:t>
            </a:r>
            <a:br>
              <a:rPr lang="en-US" dirty="0" smtClean="0"/>
            </a:br>
            <a:r>
              <a:rPr lang="en-US" dirty="0" err="1" smtClean="0">
                <a:solidFill>
                  <a:srgbClr val="8BDFD2"/>
                </a:solidFill>
              </a:rPr>
              <a:t>RAISEonline</a:t>
            </a:r>
            <a:r>
              <a:rPr lang="en-US" dirty="0" smtClean="0">
                <a:solidFill>
                  <a:srgbClr val="8BDFD2"/>
                </a:solidFill>
              </a:rPr>
              <a:t> cohort visualization</a:t>
            </a:r>
            <a:endParaRPr lang="en-US" dirty="0">
              <a:solidFill>
                <a:srgbClr val="8BDFD2"/>
              </a:solidFill>
            </a:endParaRPr>
          </a:p>
        </p:txBody>
      </p:sp>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33</a:t>
            </a:fld>
            <a:endParaRPr lang="en-US"/>
          </a:p>
        </p:txBody>
      </p:sp>
      <p:pic>
        <p:nvPicPr>
          <p:cNvPr id="3" name="RAISEquicksilen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35100"/>
            <a:ext cx="9144000" cy="5422900"/>
          </a:xfrm>
          <a:prstGeom prst="rect">
            <a:avLst/>
          </a:prstGeom>
        </p:spPr>
      </p:pic>
    </p:spTree>
    <p:extLst>
      <p:ext uri="{BB962C8B-B14F-4D97-AF65-F5344CB8AC3E}">
        <p14:creationId xmlns:p14="http://schemas.microsoft.com/office/powerpoint/2010/main" val="353309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Analytics in your VLE:</a:t>
            </a:r>
            <a:br>
              <a:rPr lang="en-US" dirty="0" smtClean="0"/>
            </a:br>
            <a:r>
              <a:rPr lang="en-US" i="1" dirty="0" smtClean="0">
                <a:solidFill>
                  <a:srgbClr val="8BDFD2"/>
                </a:solidFill>
              </a:rPr>
              <a:t>joules</a:t>
            </a:r>
            <a:r>
              <a:rPr lang="en-US" dirty="0" smtClean="0">
                <a:solidFill>
                  <a:srgbClr val="8BDFD2"/>
                </a:solidFill>
              </a:rPr>
              <a:t>: analytics for Moodle</a:t>
            </a:r>
            <a:endParaRPr lang="en-US" dirty="0">
              <a:solidFill>
                <a:srgbClr val="8BDFD2"/>
              </a:solidFill>
            </a:endParaRPr>
          </a:p>
        </p:txBody>
      </p:sp>
      <p:pic>
        <p:nvPicPr>
          <p:cNvPr id="5" name="Content Placeholder 4" descr="FirefoxScreenSnapz609.jpg"/>
          <p:cNvPicPr>
            <a:picLocks noGrp="1" noChangeAspect="1"/>
          </p:cNvPicPr>
          <p:nvPr>
            <p:ph idx="1"/>
          </p:nvPr>
        </p:nvPicPr>
        <p:blipFill>
          <a:blip r:embed="rId2">
            <a:extLst>
              <a:ext uri="{28A0092B-C50C-407E-A947-70E740481C1C}">
                <a14:useLocalDpi xmlns:a14="http://schemas.microsoft.com/office/drawing/2010/main" val="0"/>
              </a:ext>
            </a:extLst>
          </a:blip>
          <a:srcRect l="8224" r="8224"/>
          <a:stretch>
            <a:fillRect/>
          </a:stretch>
        </p:blipFill>
        <p:spPr>
          <a:ln>
            <a:solidFill>
              <a:srgbClr val="808080"/>
            </a:solidFill>
          </a:ln>
        </p:spPr>
      </p:pic>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34</a:t>
            </a:fld>
            <a:endParaRPr lang="en-US"/>
          </a:p>
        </p:txBody>
      </p:sp>
      <p:sp>
        <p:nvSpPr>
          <p:cNvPr id="6" name="TextBox 5"/>
          <p:cNvSpPr txBox="1"/>
          <p:nvPr/>
        </p:nvSpPr>
        <p:spPr>
          <a:xfrm>
            <a:off x="160983" y="1124748"/>
            <a:ext cx="5563145" cy="276950"/>
          </a:xfrm>
          <a:prstGeom prst="rect">
            <a:avLst/>
          </a:prstGeom>
          <a:noFill/>
        </p:spPr>
        <p:txBody>
          <a:bodyPr wrap="none" lIns="91392" tIns="45696" rIns="91392" bIns="45696" rtlCol="0">
            <a:spAutoFit/>
          </a:bodyPr>
          <a:lstStyle/>
          <a:p>
            <a:r>
              <a:rPr lang="en-US" sz="1200" dirty="0">
                <a:solidFill>
                  <a:srgbClr val="8BDFD2"/>
                </a:solidFill>
              </a:rPr>
              <a:t>http://</a:t>
            </a:r>
            <a:r>
              <a:rPr lang="en-US" sz="1200" dirty="0" err="1">
                <a:solidFill>
                  <a:srgbClr val="8BDFD2"/>
                </a:solidFill>
              </a:rPr>
              <a:t>manuals.moodlerooms.com</a:t>
            </a:r>
            <a:r>
              <a:rPr lang="en-US" sz="1200" dirty="0">
                <a:solidFill>
                  <a:srgbClr val="8BDFD2"/>
                </a:solidFill>
              </a:rPr>
              <a:t>/display/JOULE2/</a:t>
            </a:r>
            <a:r>
              <a:rPr lang="en-US" sz="1200" dirty="0" err="1">
                <a:solidFill>
                  <a:srgbClr val="8BDFD2"/>
                </a:solidFill>
              </a:rPr>
              <a:t>joule+Reports+Manual</a:t>
            </a:r>
            <a:endParaRPr lang="en-US" sz="1200" dirty="0">
              <a:solidFill>
                <a:srgbClr val="8BDFD2"/>
              </a:solidFill>
            </a:endParaRPr>
          </a:p>
        </p:txBody>
      </p:sp>
    </p:spTree>
    <p:extLst>
      <p:ext uri="{BB962C8B-B14F-4D97-AF65-F5344CB8AC3E}">
        <p14:creationId xmlns:p14="http://schemas.microsoft.com/office/powerpoint/2010/main" val="20432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Analytics in your VLE:</a:t>
            </a:r>
            <a:br>
              <a:rPr lang="en-US" dirty="0"/>
            </a:br>
            <a:r>
              <a:rPr lang="en-US" dirty="0" smtClean="0">
                <a:solidFill>
                  <a:srgbClr val="8BDFD2"/>
                </a:solidFill>
              </a:rPr>
              <a:t>OU VLE Reporting &amp; Tracking tools</a:t>
            </a:r>
            <a:endParaRPr lang="en-US" dirty="0">
              <a:solidFill>
                <a:srgbClr val="8BDFD2"/>
              </a:solidFill>
            </a:endParaRPr>
          </a:p>
        </p:txBody>
      </p:sp>
      <p:pic>
        <p:nvPicPr>
          <p:cNvPr id="5" name="Content Placeholder 4" descr="FirefoxScreenSnapz608.jpg"/>
          <p:cNvPicPr>
            <a:picLocks noGrp="1" noChangeAspect="1"/>
          </p:cNvPicPr>
          <p:nvPr>
            <p:ph idx="1"/>
          </p:nvPr>
        </p:nvPicPr>
        <p:blipFill>
          <a:blip r:embed="rId2">
            <a:extLst>
              <a:ext uri="{28A0092B-C50C-407E-A947-70E740481C1C}">
                <a14:useLocalDpi xmlns:a14="http://schemas.microsoft.com/office/drawing/2010/main" val="0"/>
              </a:ext>
            </a:extLst>
          </a:blip>
          <a:srcRect t="7246" b="7246"/>
          <a:stretch>
            <a:fillRect/>
          </a:stretch>
        </p:blipFill>
        <p:spPr>
          <a:xfrm>
            <a:off x="179512" y="1628800"/>
            <a:ext cx="8015458" cy="4752528"/>
          </a:xfrm>
          <a:ln>
            <a:solidFill>
              <a:srgbClr val="808080"/>
            </a:solidFill>
          </a:ln>
        </p:spPr>
      </p:pic>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35</a:t>
            </a:fld>
            <a:endParaRPr lang="en-US"/>
          </a:p>
        </p:txBody>
      </p:sp>
      <p:sp>
        <p:nvSpPr>
          <p:cNvPr id="7" name="TextBox 6"/>
          <p:cNvSpPr txBox="1"/>
          <p:nvPr/>
        </p:nvSpPr>
        <p:spPr>
          <a:xfrm>
            <a:off x="683568" y="3573016"/>
            <a:ext cx="8352928" cy="1880870"/>
          </a:xfrm>
          <a:prstGeom prst="rect">
            <a:avLst/>
          </a:prstGeom>
          <a:solidFill>
            <a:srgbClr val="8BDFD2"/>
          </a:solidFill>
          <a:ln>
            <a:solidFill>
              <a:srgbClr val="8BDFD2"/>
            </a:solidFill>
          </a:ln>
          <a:effectLst>
            <a:outerShdw blurRad="50800" dist="38100" dir="16200000" rotWithShape="0">
              <a:prstClr val="black">
                <a:alpha val="40000"/>
              </a:prstClr>
            </a:outerShdw>
          </a:effectLst>
        </p:spPr>
        <p:txBody>
          <a:bodyPr wrap="square" lIns="91392" tIns="45696" rIns="91392" bIns="45696" rtlCol="0">
            <a:spAutoFit/>
          </a:bodyPr>
          <a:lstStyle/>
          <a:p>
            <a:r>
              <a:rPr lang="en-US" sz="2800" dirty="0">
                <a:solidFill>
                  <a:srgbClr val="000000"/>
                </a:solidFill>
              </a:rPr>
              <a:t>Summary stats on number of </a:t>
            </a:r>
            <a:r>
              <a:rPr lang="en-US" sz="2800" i="1" dirty="0">
                <a:solidFill>
                  <a:srgbClr val="000000"/>
                </a:solidFill>
              </a:rPr>
              <a:t>views, edits and posts </a:t>
            </a:r>
            <a:r>
              <a:rPr lang="en-US" sz="2800" dirty="0">
                <a:solidFill>
                  <a:srgbClr val="000000"/>
                </a:solidFill>
              </a:rPr>
              <a:t>to: Forum, Wiki, Blog, Structured Content, Quiz, External Quiz, Google Docs, </a:t>
            </a:r>
            <a:r>
              <a:rPr lang="en-US" sz="2800" dirty="0" err="1">
                <a:solidFill>
                  <a:srgbClr val="000000"/>
                </a:solidFill>
              </a:rPr>
              <a:t>Elluminate</a:t>
            </a:r>
            <a:r>
              <a:rPr lang="en-US" sz="2800" dirty="0">
                <a:solidFill>
                  <a:srgbClr val="000000"/>
                </a:solidFill>
              </a:rPr>
              <a:t> sessions…</a:t>
            </a:r>
          </a:p>
        </p:txBody>
      </p:sp>
    </p:spTree>
    <p:extLst>
      <p:ext uri="{BB962C8B-B14F-4D97-AF65-F5344CB8AC3E}">
        <p14:creationId xmlns:p14="http://schemas.microsoft.com/office/powerpoint/2010/main" val="264839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Analytics in your VLE:</a:t>
            </a:r>
            <a:br>
              <a:rPr lang="en-US" dirty="0"/>
            </a:br>
            <a:r>
              <a:rPr lang="en-US" dirty="0">
                <a:solidFill>
                  <a:srgbClr val="8BDFD2"/>
                </a:solidFill>
              </a:rPr>
              <a:t>Blackboard</a:t>
            </a:r>
            <a:r>
              <a:rPr lang="en-US" dirty="0" smtClean="0">
                <a:solidFill>
                  <a:srgbClr val="8BDFD2"/>
                </a:solidFill>
              </a:rPr>
              <a:t>: feedback to students</a:t>
            </a:r>
            <a:endParaRPr lang="en-US" dirty="0">
              <a:solidFill>
                <a:srgbClr val="8BDFD2"/>
              </a:solidFill>
            </a:endParaRPr>
          </a:p>
        </p:txBody>
      </p:sp>
      <p:pic>
        <p:nvPicPr>
          <p:cNvPr id="5" name="Content Placeholder 4" descr="BBd course activity analytics.png"/>
          <p:cNvPicPr>
            <a:picLocks noGrp="1" noChangeAspect="1"/>
          </p:cNvPicPr>
          <p:nvPr>
            <p:ph idx="1"/>
          </p:nvPr>
        </p:nvPicPr>
        <p:blipFill>
          <a:blip r:embed="rId2">
            <a:extLst>
              <a:ext uri="{28A0092B-C50C-407E-A947-70E740481C1C}">
                <a14:useLocalDpi xmlns:a14="http://schemas.microsoft.com/office/drawing/2010/main" val="0"/>
              </a:ext>
            </a:extLst>
          </a:blip>
          <a:srcRect t="2729" b="2729"/>
          <a:stretch>
            <a:fillRect/>
          </a:stretch>
        </p:blipFill>
        <p:spPr>
          <a:xfrm>
            <a:off x="899592" y="1772820"/>
            <a:ext cx="7011888" cy="4157491"/>
          </a:xfrm>
          <a:ln>
            <a:solidFill>
              <a:schemeClr val="bg2"/>
            </a:solidFill>
          </a:ln>
        </p:spPr>
      </p:pic>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36</a:t>
            </a:fld>
            <a:endParaRPr lang="en-US"/>
          </a:p>
        </p:txBody>
      </p:sp>
      <p:sp>
        <p:nvSpPr>
          <p:cNvPr id="3" name="TextBox 2"/>
          <p:cNvSpPr txBox="1"/>
          <p:nvPr/>
        </p:nvSpPr>
        <p:spPr>
          <a:xfrm>
            <a:off x="251522" y="1052740"/>
            <a:ext cx="4788393" cy="276950"/>
          </a:xfrm>
          <a:prstGeom prst="rect">
            <a:avLst/>
          </a:prstGeom>
          <a:noFill/>
        </p:spPr>
        <p:txBody>
          <a:bodyPr wrap="none" lIns="91392" tIns="45696" rIns="91392" bIns="45696" rtlCol="0">
            <a:spAutoFit/>
          </a:bodyPr>
          <a:lstStyle/>
          <a:p>
            <a:r>
              <a:rPr lang="en-US" sz="1200" dirty="0">
                <a:solidFill>
                  <a:srgbClr val="8BDFD2"/>
                </a:solidFill>
              </a:rPr>
              <a:t>http://</a:t>
            </a:r>
            <a:r>
              <a:rPr lang="en-US" sz="1200" dirty="0" err="1">
                <a:solidFill>
                  <a:srgbClr val="8BDFD2"/>
                </a:solidFill>
              </a:rPr>
              <a:t>www.blackboard.com</a:t>
            </a:r>
            <a:r>
              <a:rPr lang="en-US" sz="1200" dirty="0">
                <a:solidFill>
                  <a:srgbClr val="8BDFD2"/>
                </a:solidFill>
              </a:rPr>
              <a:t>/Platforms/Analytics/</a:t>
            </a:r>
            <a:r>
              <a:rPr lang="en-US" sz="1200" dirty="0" err="1">
                <a:solidFill>
                  <a:srgbClr val="8BDFD2"/>
                </a:solidFill>
              </a:rPr>
              <a:t>Overview.aspx</a:t>
            </a:r>
            <a:r>
              <a:rPr lang="en-US" sz="1200" dirty="0">
                <a:solidFill>
                  <a:srgbClr val="8BDFD2"/>
                </a:solidFill>
              </a:rPr>
              <a:t> </a:t>
            </a:r>
          </a:p>
        </p:txBody>
      </p:sp>
    </p:spTree>
    <p:extLst>
      <p:ext uri="{BB962C8B-B14F-4D97-AF65-F5344CB8AC3E}">
        <p14:creationId xmlns:p14="http://schemas.microsoft.com/office/powerpoint/2010/main" val="77667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Analytics in your VLE:</a:t>
            </a:r>
            <a:br>
              <a:rPr lang="en-US" dirty="0"/>
            </a:br>
            <a:r>
              <a:rPr lang="en-US" sz="1800" dirty="0" err="1" smtClean="0">
                <a:solidFill>
                  <a:srgbClr val="8BDFD2"/>
                </a:solidFill>
              </a:rPr>
              <a:t>Grockit</a:t>
            </a:r>
            <a:r>
              <a:rPr lang="en-US" sz="1800" dirty="0" smtClean="0">
                <a:solidFill>
                  <a:srgbClr val="8BDFD2"/>
                </a:solidFill>
              </a:rPr>
              <a:t>: feedback to students prepping for standardized tests</a:t>
            </a:r>
            <a:endParaRPr lang="en-US" dirty="0">
              <a:solidFill>
                <a:srgbClr val="8BDFD2"/>
              </a:solidFill>
            </a:endParaRPr>
          </a:p>
        </p:txBody>
      </p:sp>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37</a:t>
            </a:fld>
            <a:endParaRPr lang="en-US"/>
          </a:p>
        </p:txBody>
      </p:sp>
      <p:sp>
        <p:nvSpPr>
          <p:cNvPr id="3" name="TextBox 2"/>
          <p:cNvSpPr txBox="1"/>
          <p:nvPr/>
        </p:nvSpPr>
        <p:spPr>
          <a:xfrm>
            <a:off x="251522" y="1052740"/>
            <a:ext cx="2254096" cy="276950"/>
          </a:xfrm>
          <a:prstGeom prst="rect">
            <a:avLst/>
          </a:prstGeom>
          <a:noFill/>
        </p:spPr>
        <p:txBody>
          <a:bodyPr wrap="none" lIns="91392" tIns="45696" rIns="91392" bIns="45696" rtlCol="0">
            <a:spAutoFit/>
          </a:bodyPr>
          <a:lstStyle/>
          <a:p>
            <a:r>
              <a:rPr lang="en-US" sz="1200" dirty="0">
                <a:solidFill>
                  <a:srgbClr val="8BDFD2"/>
                </a:solidFill>
              </a:rPr>
              <a:t>https://</a:t>
            </a:r>
            <a:r>
              <a:rPr lang="en-US" sz="1200" dirty="0" err="1">
                <a:solidFill>
                  <a:srgbClr val="8BDFD2"/>
                </a:solidFill>
              </a:rPr>
              <a:t>grockit.com</a:t>
            </a:r>
            <a:r>
              <a:rPr lang="en-US" sz="1200" dirty="0">
                <a:solidFill>
                  <a:srgbClr val="8BDFD2"/>
                </a:solidFill>
              </a:rPr>
              <a:t>/research</a:t>
            </a:r>
          </a:p>
        </p:txBody>
      </p:sp>
      <p:pic>
        <p:nvPicPr>
          <p:cNvPr id="11" name="Picture 10" descr="PreviewScreenSnapz14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64" y="1556792"/>
            <a:ext cx="8458200" cy="4762500"/>
          </a:xfrm>
          <a:prstGeom prst="rect">
            <a:avLst/>
          </a:prstGeom>
        </p:spPr>
      </p:pic>
    </p:spTree>
    <p:extLst>
      <p:ext uri="{BB962C8B-B14F-4D97-AF65-F5344CB8AC3E}">
        <p14:creationId xmlns:p14="http://schemas.microsoft.com/office/powerpoint/2010/main" val="293953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Analytics in your VLE:</a:t>
            </a:r>
            <a:br>
              <a:rPr lang="en-US" dirty="0"/>
            </a:br>
            <a:r>
              <a:rPr lang="en-US" dirty="0">
                <a:solidFill>
                  <a:srgbClr val="8BDFD2"/>
                </a:solidFill>
              </a:rPr>
              <a:t>Desire2Learn </a:t>
            </a:r>
            <a:r>
              <a:rPr lang="en-US" dirty="0" smtClean="0">
                <a:solidFill>
                  <a:srgbClr val="8BDFD2"/>
                </a:solidFill>
              </a:rPr>
              <a:t>visual analytics</a:t>
            </a:r>
            <a:endParaRPr lang="en-US" dirty="0">
              <a:solidFill>
                <a:srgbClr val="8BDFD2"/>
              </a:solidFill>
            </a:endParaRPr>
          </a:p>
        </p:txBody>
      </p:sp>
      <p:pic>
        <p:nvPicPr>
          <p:cNvPr id="5" name="Content Placeholder 4" descr="FirefoxScreenSnapz611.jpg"/>
          <p:cNvPicPr>
            <a:picLocks noGrp="1" noChangeAspect="1"/>
          </p:cNvPicPr>
          <p:nvPr>
            <p:ph idx="1"/>
          </p:nvPr>
        </p:nvPicPr>
        <p:blipFill>
          <a:blip r:embed="rId2">
            <a:extLst>
              <a:ext uri="{28A0092B-C50C-407E-A947-70E740481C1C}">
                <a14:useLocalDpi xmlns:a14="http://schemas.microsoft.com/office/drawing/2010/main" val="0"/>
              </a:ext>
            </a:extLst>
          </a:blip>
          <a:srcRect l="276" r="276"/>
          <a:stretch>
            <a:fillRect/>
          </a:stretch>
        </p:blipFill>
        <p:spPr>
          <a:ln>
            <a:solidFill>
              <a:srgbClr val="808080"/>
            </a:solidFill>
          </a:ln>
        </p:spPr>
      </p:pic>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38</a:t>
            </a:fld>
            <a:endParaRPr lang="en-US"/>
          </a:p>
        </p:txBody>
      </p:sp>
      <p:sp>
        <p:nvSpPr>
          <p:cNvPr id="6" name="TextBox 5"/>
          <p:cNvSpPr txBox="1"/>
          <p:nvPr/>
        </p:nvSpPr>
        <p:spPr>
          <a:xfrm>
            <a:off x="179514" y="980732"/>
            <a:ext cx="3582935" cy="276950"/>
          </a:xfrm>
          <a:prstGeom prst="rect">
            <a:avLst/>
          </a:prstGeom>
          <a:noFill/>
        </p:spPr>
        <p:txBody>
          <a:bodyPr wrap="none" lIns="91392" tIns="45696" rIns="91392" bIns="45696" rtlCol="0">
            <a:spAutoFit/>
          </a:bodyPr>
          <a:lstStyle/>
          <a:p>
            <a:r>
              <a:rPr lang="en-US" sz="1200" dirty="0">
                <a:solidFill>
                  <a:srgbClr val="8BDFD2"/>
                </a:solidFill>
              </a:rPr>
              <a:t>http://www.desire2learn.com/demos/Analytics/</a:t>
            </a:r>
          </a:p>
        </p:txBody>
      </p:sp>
      <p:sp>
        <p:nvSpPr>
          <p:cNvPr id="8" name="Rounded Rectangular Callout 7"/>
          <p:cNvSpPr/>
          <p:nvPr/>
        </p:nvSpPr>
        <p:spPr bwMode="auto">
          <a:xfrm>
            <a:off x="5868591" y="1484784"/>
            <a:ext cx="1943769" cy="521281"/>
          </a:xfrm>
          <a:prstGeom prst="wedgeRoundRectCallout">
            <a:avLst>
              <a:gd name="adj1" fmla="val 78266"/>
              <a:gd name="adj2" fmla="val 108886"/>
              <a:gd name="adj3" fmla="val 16667"/>
            </a:avLst>
          </a:prstGeom>
          <a:solidFill>
            <a:srgbClr val="8BDFD2"/>
          </a:solidFill>
          <a:ln w="12700" cap="flat" cmpd="sng" algn="ctr">
            <a:solidFill>
              <a:srgbClr val="000000"/>
            </a:solidFill>
            <a:prstDash val="solid"/>
            <a:round/>
            <a:headEnd type="none" w="med" len="med"/>
            <a:tailEnd type="triangle" w="lg" len="lg"/>
          </a:ln>
          <a:effectLst/>
        </p:spPr>
        <p:txBody>
          <a:bodyPr wrap="square" lIns="91392" tIns="45696" rIns="91392" bIns="45696" anchor="ctr" anchorCtr="1">
            <a:spAutoFit/>
          </a:bodyPr>
          <a:lstStyle/>
          <a:p>
            <a:pPr algn="ctr" eaLnBrk="0" hangingPunct="0">
              <a:defRPr/>
            </a:pPr>
            <a:r>
              <a:rPr lang="en-US" sz="2400" dirty="0">
                <a:solidFill>
                  <a:srgbClr val="000000"/>
                </a:solidFill>
                <a:latin typeface="Arial" pitchFamily="-112" charset="0"/>
              </a:rPr>
              <a:t>Students</a:t>
            </a:r>
          </a:p>
        </p:txBody>
      </p:sp>
      <p:sp>
        <p:nvSpPr>
          <p:cNvPr id="9" name="Rounded Rectangular Callout 8"/>
          <p:cNvSpPr/>
          <p:nvPr/>
        </p:nvSpPr>
        <p:spPr bwMode="auto">
          <a:xfrm>
            <a:off x="1547668" y="5367965"/>
            <a:ext cx="2375817" cy="521281"/>
          </a:xfrm>
          <a:prstGeom prst="wedgeRoundRectCallout">
            <a:avLst>
              <a:gd name="adj1" fmla="val 67967"/>
              <a:gd name="adj2" fmla="val 113448"/>
              <a:gd name="adj3" fmla="val 16667"/>
            </a:avLst>
          </a:prstGeom>
          <a:solidFill>
            <a:srgbClr val="8BDFD2"/>
          </a:solidFill>
          <a:ln w="12700" cap="flat" cmpd="sng" algn="ctr">
            <a:solidFill>
              <a:srgbClr val="000000"/>
            </a:solidFill>
            <a:prstDash val="solid"/>
            <a:round/>
            <a:headEnd type="none" w="med" len="med"/>
            <a:tailEnd type="triangle" w="lg" len="lg"/>
          </a:ln>
          <a:effectLst/>
        </p:spPr>
        <p:txBody>
          <a:bodyPr wrap="square" lIns="91392" tIns="45696" rIns="91392" bIns="45696" anchor="ctr" anchorCtr="1">
            <a:spAutoFit/>
          </a:bodyPr>
          <a:lstStyle/>
          <a:p>
            <a:pPr algn="ctr" eaLnBrk="0" hangingPunct="0">
              <a:defRPr/>
            </a:pPr>
            <a:r>
              <a:rPr lang="en-US" sz="2400" dirty="0">
                <a:solidFill>
                  <a:srgbClr val="000000"/>
                </a:solidFill>
                <a:latin typeface="Arial" pitchFamily="-112" charset="0"/>
              </a:rPr>
              <a:t>Online tools</a:t>
            </a:r>
          </a:p>
        </p:txBody>
      </p:sp>
    </p:spTree>
    <p:extLst>
      <p:ext uri="{BB962C8B-B14F-4D97-AF65-F5344CB8AC3E}">
        <p14:creationId xmlns:p14="http://schemas.microsoft.com/office/powerpoint/2010/main" val="293783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analytics start to become a commodity service</a:t>
            </a:r>
            <a:endParaRPr lang="en-US" dirty="0"/>
          </a:p>
        </p:txBody>
      </p:sp>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39</a:t>
            </a:fld>
            <a:endParaRPr lang="en-US"/>
          </a:p>
        </p:txBody>
      </p:sp>
      <p:pic>
        <p:nvPicPr>
          <p:cNvPr id="5" name="Picture 4" descr="FirefoxScreenSnapz032.jpg"/>
          <p:cNvPicPr>
            <a:picLocks noChangeAspect="1"/>
          </p:cNvPicPr>
          <p:nvPr/>
        </p:nvPicPr>
        <p:blipFill>
          <a:blip r:embed="rId2"/>
          <a:stretch>
            <a:fillRect/>
          </a:stretch>
        </p:blipFill>
        <p:spPr>
          <a:xfrm>
            <a:off x="228600" y="1124744"/>
            <a:ext cx="5867400" cy="5226260"/>
          </a:xfrm>
          <a:prstGeom prst="rect">
            <a:avLst/>
          </a:prstGeom>
          <a:ln>
            <a:solidFill>
              <a:srgbClr val="808080"/>
            </a:solidFill>
          </a:ln>
        </p:spPr>
      </p:pic>
      <p:pic>
        <p:nvPicPr>
          <p:cNvPr id="7" name="Picture 6" descr="FirefoxScreenSnapz035.jpg"/>
          <p:cNvPicPr>
            <a:picLocks noChangeAspect="1"/>
          </p:cNvPicPr>
          <p:nvPr/>
        </p:nvPicPr>
        <p:blipFill>
          <a:blip r:embed="rId3"/>
          <a:stretch>
            <a:fillRect/>
          </a:stretch>
        </p:blipFill>
        <p:spPr>
          <a:xfrm>
            <a:off x="5688067" y="1407368"/>
            <a:ext cx="2988393" cy="5334000"/>
          </a:xfrm>
          <a:prstGeom prst="rect">
            <a:avLst/>
          </a:prstGeom>
          <a:ln>
            <a:solidFill>
              <a:schemeClr val="bg2"/>
            </a:solidFill>
          </a:ln>
        </p:spPr>
      </p:pic>
      <p:sp>
        <p:nvSpPr>
          <p:cNvPr id="9" name="TextBox 8"/>
          <p:cNvSpPr txBox="1"/>
          <p:nvPr/>
        </p:nvSpPr>
        <p:spPr>
          <a:xfrm>
            <a:off x="152404" y="6400801"/>
            <a:ext cx="3441697" cy="317626"/>
          </a:xfrm>
          <a:prstGeom prst="rect">
            <a:avLst/>
          </a:prstGeom>
          <a:noFill/>
        </p:spPr>
        <p:txBody>
          <a:bodyPr wrap="none" lIns="91392" tIns="45696" rIns="91392" bIns="45696" rtlCol="0">
            <a:spAutoFit/>
          </a:bodyPr>
          <a:lstStyle/>
          <a:p>
            <a:r>
              <a:rPr lang="en-US" sz="1400" b="0" dirty="0">
                <a:hlinkClick r:id="rId4"/>
              </a:rPr>
              <a:t>http://www.mzinga.com/software/tour.asp</a:t>
            </a:r>
            <a:r>
              <a:rPr lang="en-US" sz="1400" b="0" dirty="0"/>
              <a:t> </a:t>
            </a:r>
          </a:p>
        </p:txBody>
      </p:sp>
    </p:spTree>
    <p:extLst>
      <p:ext uri="{BB962C8B-B14F-4D97-AF65-F5344CB8AC3E}">
        <p14:creationId xmlns:p14="http://schemas.microsoft.com/office/powerpoint/2010/main" val="95710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Aquarium Analytics!</a:t>
            </a:r>
            <a:endParaRPr lang="en-US" dirty="0"/>
          </a:p>
        </p:txBody>
      </p:sp>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4</a:t>
            </a:fld>
            <a:endParaRPr lang="en-US"/>
          </a:p>
        </p:txBody>
      </p:sp>
      <p:pic>
        <p:nvPicPr>
          <p:cNvPr id="5" name="Picture 4" descr="seney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6792"/>
            <a:ext cx="9144000" cy="4350707"/>
          </a:xfrm>
          <a:prstGeom prst="rect">
            <a:avLst/>
          </a:prstGeom>
        </p:spPr>
      </p:pic>
      <p:pic>
        <p:nvPicPr>
          <p:cNvPr id="6" name="Picture 5" descr="FirefoxScreenSnapz6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4725144"/>
            <a:ext cx="936104" cy="1832032"/>
          </a:xfrm>
          <a:prstGeom prst="rect">
            <a:avLst/>
          </a:prstGeom>
          <a:ln>
            <a:solidFill>
              <a:schemeClr val="bg2">
                <a:lumMod val="40000"/>
                <a:lumOff val="60000"/>
              </a:schemeClr>
            </a:solidFill>
          </a:ln>
        </p:spPr>
      </p:pic>
    </p:spTree>
    <p:extLst>
      <p:ext uri="{BB962C8B-B14F-4D97-AF65-F5344CB8AC3E}">
        <p14:creationId xmlns:p14="http://schemas.microsoft.com/office/powerpoint/2010/main" val="48269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88640"/>
            <a:ext cx="8610600" cy="762000"/>
          </a:xfrm>
        </p:spPr>
        <p:txBody>
          <a:bodyPr/>
          <a:lstStyle/>
          <a:p>
            <a:r>
              <a:rPr lang="en-US" dirty="0" smtClean="0"/>
              <a:t>My OU Story app: emotional state</a:t>
            </a:r>
            <a:endParaRPr lang="en-US" dirty="0"/>
          </a:p>
        </p:txBody>
      </p:sp>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40</a:t>
            </a:fld>
            <a:endParaRPr lang="en-US"/>
          </a:p>
        </p:txBody>
      </p:sp>
      <p:pic>
        <p:nvPicPr>
          <p:cNvPr id="6" name="Picture 5" descr="FirefoxScreenSnapz050.jpg"/>
          <p:cNvPicPr>
            <a:picLocks noChangeAspect="1"/>
          </p:cNvPicPr>
          <p:nvPr/>
        </p:nvPicPr>
        <p:blipFill>
          <a:blip r:embed="rId2"/>
          <a:stretch>
            <a:fillRect/>
          </a:stretch>
        </p:blipFill>
        <p:spPr>
          <a:xfrm>
            <a:off x="76205" y="2213713"/>
            <a:ext cx="5935956" cy="4023599"/>
          </a:xfrm>
          <a:prstGeom prst="rect">
            <a:avLst/>
          </a:prstGeom>
          <a:ln>
            <a:solidFill>
              <a:schemeClr val="bg2"/>
            </a:solidFill>
          </a:ln>
        </p:spPr>
      </p:pic>
      <p:sp>
        <p:nvSpPr>
          <p:cNvPr id="7" name="Content Placeholder 6"/>
          <p:cNvSpPr>
            <a:spLocks noGrp="1"/>
          </p:cNvSpPr>
          <p:nvPr>
            <p:ph idx="1"/>
          </p:nvPr>
        </p:nvSpPr>
        <p:spPr>
          <a:xfrm>
            <a:off x="179512" y="1052736"/>
            <a:ext cx="3744416" cy="576064"/>
          </a:xfrm>
        </p:spPr>
        <p:txBody>
          <a:bodyPr/>
          <a:lstStyle/>
          <a:p>
            <a:pPr>
              <a:buNone/>
            </a:pPr>
            <a:r>
              <a:rPr lang="en-US" sz="1200" dirty="0"/>
              <a:t>Tony </a:t>
            </a:r>
            <a:r>
              <a:rPr lang="en-US" sz="1200" dirty="0" err="1"/>
              <a:t>Hirst</a:t>
            </a:r>
            <a:r>
              <a:rPr lang="en-US" sz="1200" dirty="0"/>
              <a:t>, Liam Green-Hughes, Stuart Brown</a:t>
            </a:r>
          </a:p>
          <a:p>
            <a:pPr>
              <a:buNone/>
            </a:pPr>
            <a:r>
              <a:rPr lang="en-US" sz="1200" dirty="0">
                <a:hlinkClick r:id="rId3"/>
              </a:rPr>
              <a:t>http://apps.facebook.com/myoustory</a:t>
            </a:r>
            <a:r>
              <a:rPr lang="en-US" sz="1200" dirty="0"/>
              <a:t> </a:t>
            </a:r>
          </a:p>
        </p:txBody>
      </p:sp>
      <p:pic>
        <p:nvPicPr>
          <p:cNvPr id="8" name="Picture 7" descr="FirefoxScreenSnapz051.jpg"/>
          <p:cNvPicPr>
            <a:picLocks noChangeAspect="1"/>
          </p:cNvPicPr>
          <p:nvPr/>
        </p:nvPicPr>
        <p:blipFill>
          <a:blip r:embed="rId4"/>
          <a:stretch>
            <a:fillRect/>
          </a:stretch>
        </p:blipFill>
        <p:spPr>
          <a:xfrm>
            <a:off x="5791200" y="990603"/>
            <a:ext cx="3230497" cy="4438650"/>
          </a:xfrm>
          <a:prstGeom prst="rect">
            <a:avLst/>
          </a:prstGeom>
          <a:ln w="28575" cap="flat" cmpd="sng" algn="ctr">
            <a:solidFill>
              <a:srgbClr val="808080"/>
            </a:solidFill>
            <a:prstDash val="solid"/>
            <a:round/>
            <a:headEnd type="none" w="med" len="med"/>
            <a:tailEnd type="none" w="med" len="med"/>
          </a:ln>
        </p:spPr>
      </p:pic>
      <p:pic>
        <p:nvPicPr>
          <p:cNvPr id="9" name="Picture 8" descr="FirefoxScreenSnapz052.jpg"/>
          <p:cNvPicPr>
            <a:picLocks noChangeAspect="1"/>
          </p:cNvPicPr>
          <p:nvPr/>
        </p:nvPicPr>
        <p:blipFill>
          <a:blip r:embed="rId5"/>
          <a:stretch>
            <a:fillRect/>
          </a:stretch>
        </p:blipFill>
        <p:spPr>
          <a:xfrm>
            <a:off x="4267200" y="4917624"/>
            <a:ext cx="4387850" cy="1864176"/>
          </a:xfrm>
          <a:prstGeom prst="rect">
            <a:avLst/>
          </a:prstGeom>
          <a:ln w="28575" cap="flat" cmpd="sng" algn="ctr">
            <a:solidFill>
              <a:srgbClr val="808080"/>
            </a:solidFill>
            <a:prstDash val="solid"/>
            <a:round/>
            <a:headEnd type="none" w="med" len="med"/>
            <a:tailEnd type="none" w="med" len="med"/>
          </a:ln>
        </p:spPr>
      </p:pic>
    </p:spTree>
    <p:extLst>
      <p:ext uri="{BB962C8B-B14F-4D97-AF65-F5344CB8AC3E}">
        <p14:creationId xmlns:p14="http://schemas.microsoft.com/office/powerpoint/2010/main" val="290797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val="8BDFD2"/>
          </a:solidFill>
          <a:ln w="12700" cap="flat" cmpd="sng" algn="ctr">
            <a:noFill/>
            <a:prstDash val="solid"/>
            <a:round/>
            <a:headEnd type="none" w="med" len="med"/>
            <a:tailEnd type="triangle" w="lg" len="lg"/>
          </a:ln>
          <a:effectLst/>
        </p:spPr>
        <p:txBody>
          <a:bodyPr vert="horz" wrap="square" lIns="91392" tIns="45696" rIns="91392" bIns="45696" numCol="1" rtlCol="0" anchor="ctr" anchorCtr="0" compatLnSpc="1">
            <a:prstTxWarp prst="textNoShape">
              <a:avLst/>
            </a:prstTxWarp>
            <a:normAutofit/>
          </a:bodyPr>
          <a:lstStyle/>
          <a:p>
            <a:pPr marL="85725" algn="ctr" defTabSz="913904" eaLnBrk="0" hangingPunct="0"/>
            <a:r>
              <a:rPr lang="en-US" sz="5400" dirty="0" smtClean="0">
                <a:solidFill>
                  <a:srgbClr val="000000"/>
                </a:solidFill>
                <a:effectLst>
                  <a:outerShdw blurRad="50800" dist="38100" dir="2700000" algn="tl" rotWithShape="0">
                    <a:srgbClr val="000000">
                      <a:alpha val="43000"/>
                    </a:srgbClr>
                  </a:outerShdw>
                </a:effectLst>
                <a:latin typeface="Arial" pitchFamily="-112" charset="0"/>
              </a:rPr>
              <a:t>context</a:t>
            </a:r>
          </a:p>
          <a:p>
            <a:pPr marL="85725" algn="ctr" defTabSz="913904" eaLnBrk="0" hangingPunct="0"/>
            <a:endParaRPr lang="en-US" sz="5400" dirty="0" smtClean="0">
              <a:solidFill>
                <a:srgbClr val="000000"/>
              </a:solidFill>
              <a:effectLst>
                <a:outerShdw blurRad="50800" dist="38100" dir="2700000" algn="tl" rotWithShape="0">
                  <a:srgbClr val="000000">
                    <a:alpha val="43000"/>
                  </a:srgbClr>
                </a:outerShdw>
              </a:effectLst>
              <a:latin typeface="Arial" pitchFamily="-112" charset="0"/>
            </a:endParaRPr>
          </a:p>
          <a:p>
            <a:pPr marL="85725" algn="ctr" defTabSz="913904" eaLnBrk="0" hangingPunct="0"/>
            <a:r>
              <a:rPr lang="en-US" sz="5400" dirty="0" smtClean="0">
                <a:solidFill>
                  <a:srgbClr val="000000"/>
                </a:solidFill>
                <a:effectLst>
                  <a:outerShdw blurRad="50800" dist="38100" dir="2700000" algn="tl" rotWithShape="0">
                    <a:srgbClr val="000000">
                      <a:alpha val="43000"/>
                    </a:srgbClr>
                  </a:outerShdw>
                </a:effectLst>
                <a:latin typeface="Arial" pitchFamily="-112" charset="0"/>
              </a:rPr>
              <a:t>context</a:t>
            </a:r>
          </a:p>
          <a:p>
            <a:pPr marL="85725" algn="ctr" defTabSz="913904" eaLnBrk="0" hangingPunct="0"/>
            <a:endParaRPr lang="en-US" sz="5400" dirty="0" smtClean="0">
              <a:solidFill>
                <a:srgbClr val="000000"/>
              </a:solidFill>
              <a:effectLst>
                <a:outerShdw blurRad="50800" dist="38100" dir="2700000" algn="tl" rotWithShape="0">
                  <a:srgbClr val="000000">
                    <a:alpha val="43000"/>
                  </a:srgbClr>
                </a:outerShdw>
              </a:effectLst>
              <a:latin typeface="Arial" pitchFamily="-112" charset="0"/>
            </a:endParaRPr>
          </a:p>
          <a:p>
            <a:pPr marL="85725" algn="ctr" defTabSz="913904" eaLnBrk="0" hangingPunct="0"/>
            <a:r>
              <a:rPr lang="en-US" sz="5400" dirty="0" smtClean="0">
                <a:solidFill>
                  <a:srgbClr val="000000"/>
                </a:solidFill>
                <a:effectLst>
                  <a:outerShdw blurRad="50800" dist="38100" dir="2700000" algn="tl" rotWithShape="0">
                    <a:srgbClr val="000000">
                      <a:alpha val="43000"/>
                    </a:srgbClr>
                  </a:outerShdw>
                </a:effectLst>
                <a:latin typeface="Arial" pitchFamily="-112" charset="0"/>
              </a:rPr>
              <a:t>context</a:t>
            </a:r>
            <a:endParaRPr lang="en-US" sz="5400" dirty="0">
              <a:solidFill>
                <a:srgbClr val="000000"/>
              </a:solidFill>
              <a:effectLst>
                <a:outerShdw blurRad="50800" dist="38100" dir="2700000" algn="tl" rotWithShape="0">
                  <a:srgbClr val="000000">
                    <a:alpha val="43000"/>
                  </a:srgbClr>
                </a:outerShdw>
              </a:effectLst>
              <a:latin typeface="Arial" pitchFamily="-112" charset="0"/>
            </a:endParaRPr>
          </a:p>
        </p:txBody>
      </p:sp>
      <p:sp>
        <p:nvSpPr>
          <p:cNvPr id="4" name="Slide Number Placeholder 3"/>
          <p:cNvSpPr>
            <a:spLocks noGrp="1"/>
          </p:cNvSpPr>
          <p:nvPr>
            <p:ph type="sldNum" sz="quarter" idx="10"/>
          </p:nvPr>
        </p:nvSpPr>
        <p:spPr/>
        <p:txBody>
          <a:bodyPr/>
          <a:lstStyle/>
          <a:p>
            <a:pPr>
              <a:defRPr/>
            </a:pPr>
            <a:fld id="{B76EEA6A-14AB-9A48-B994-5009523785C8}" type="slidenum">
              <a:rPr lang="en-US" smtClean="0"/>
              <a:pPr>
                <a:defRPr/>
              </a:pPr>
              <a:t>41</a:t>
            </a:fld>
            <a:endParaRPr lang="en-US"/>
          </a:p>
        </p:txBody>
      </p:sp>
    </p:spTree>
    <p:extLst>
      <p:ext uri="{BB962C8B-B14F-4D97-AF65-F5344CB8AC3E}">
        <p14:creationId xmlns:p14="http://schemas.microsoft.com/office/powerpoint/2010/main" val="38964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1628800"/>
            <a:ext cx="9144000" cy="5229200"/>
          </a:xfrm>
          <a:prstGeom prst="rect">
            <a:avLst/>
          </a:prstGeom>
          <a:solidFill>
            <a:srgbClr val="FFFFFF"/>
          </a:solidFill>
          <a:ln w="127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2" name="Title 1"/>
          <p:cNvSpPr>
            <a:spLocks noGrp="1"/>
          </p:cNvSpPr>
          <p:nvPr>
            <p:ph type="title"/>
          </p:nvPr>
        </p:nvSpPr>
        <p:spPr/>
        <p:txBody>
          <a:bodyPr/>
          <a:lstStyle/>
          <a:p>
            <a:r>
              <a:rPr lang="en-US" dirty="0" smtClean="0"/>
              <a:t>Video conferencing analytics</a:t>
            </a:r>
            <a:r>
              <a:rPr lang="en-US" dirty="0"/>
              <a:t/>
            </a:r>
            <a:br>
              <a:rPr lang="en-US" dirty="0"/>
            </a:br>
            <a:r>
              <a:rPr lang="en-US" sz="1800" dirty="0" smtClean="0"/>
              <a:t>OU </a:t>
            </a:r>
            <a:r>
              <a:rPr lang="en-US" sz="1800" dirty="0" err="1" smtClean="0"/>
              <a:t>KMi’s</a:t>
            </a:r>
            <a:r>
              <a:rPr lang="en-US" sz="1800" dirty="0" smtClean="0"/>
              <a:t> </a:t>
            </a:r>
            <a:r>
              <a:rPr lang="en-US" sz="1800" dirty="0" err="1" smtClean="0"/>
              <a:t>Flashmeeting</a:t>
            </a:r>
            <a:endParaRPr lang="en-US" sz="1800" dirty="0"/>
          </a:p>
        </p:txBody>
      </p:sp>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42</a:t>
            </a:fld>
            <a:endParaRPr lang="en-US"/>
          </a:p>
        </p:txBody>
      </p:sp>
      <p:sp>
        <p:nvSpPr>
          <p:cNvPr id="22" name="Rectangle 21"/>
          <p:cNvSpPr/>
          <p:nvPr/>
        </p:nvSpPr>
        <p:spPr bwMode="auto">
          <a:xfrm>
            <a:off x="1939283" y="6309320"/>
            <a:ext cx="1552597" cy="288032"/>
          </a:xfrm>
          <a:prstGeom prst="rect">
            <a:avLst/>
          </a:prstGeom>
          <a:solidFill>
            <a:srgbClr val="FFFFFF"/>
          </a:solidFill>
          <a:ln w="12700" cap="flat" cmpd="sng" algn="ctr">
            <a:solidFill>
              <a:srgbClr val="FFFFFF"/>
            </a:solidFill>
            <a:prstDash val="solid"/>
            <a:round/>
            <a:headEnd type="none" w="med" len="med"/>
            <a:tailEnd type="triangle" w="lg" len="lg"/>
          </a:ln>
          <a:effectLst/>
        </p:spPr>
        <p:txBody>
          <a:bodyPr vert="horz" wrap="square" lIns="91392" tIns="45696" rIns="91392" bIns="45696" numCol="1" rtlCol="0" anchor="t" anchorCtr="0" compatLnSpc="1">
            <a:prstTxWarp prst="textNoShape">
              <a:avLst/>
            </a:prstTxWarp>
          </a:bodyPr>
          <a:lstStyle/>
          <a:p>
            <a:pPr defTabSz="913904" eaLnBrk="0" hangingPunct="0"/>
            <a:endParaRPr lang="en-US" dirty="0">
              <a:solidFill>
                <a:srgbClr val="7878DE"/>
              </a:solidFill>
              <a:latin typeface="Arial" pitchFamily="-112" charset="0"/>
            </a:endParaRPr>
          </a:p>
        </p:txBody>
      </p:sp>
      <p:sp>
        <p:nvSpPr>
          <p:cNvPr id="6" name="TextBox 5"/>
          <p:cNvSpPr txBox="1"/>
          <p:nvPr/>
        </p:nvSpPr>
        <p:spPr>
          <a:xfrm>
            <a:off x="152404" y="838203"/>
            <a:ext cx="6593074" cy="400061"/>
          </a:xfrm>
          <a:prstGeom prst="rect">
            <a:avLst/>
          </a:prstGeom>
          <a:noFill/>
        </p:spPr>
        <p:txBody>
          <a:bodyPr wrap="none" lIns="91392" tIns="45696" rIns="91392" bIns="45696" rtlCol="0">
            <a:spAutoFit/>
          </a:bodyPr>
          <a:lstStyle/>
          <a:p>
            <a:r>
              <a:rPr lang="en-US" sz="2000" dirty="0">
                <a:solidFill>
                  <a:srgbClr val="8BDFD2"/>
                </a:solidFill>
              </a:rPr>
              <a:t>Video conference </a:t>
            </a:r>
            <a:r>
              <a:rPr lang="en-US" sz="2000" dirty="0" smtClean="0">
                <a:solidFill>
                  <a:srgbClr val="8BDFD2"/>
                </a:solidFill>
              </a:rPr>
              <a:t>spoken foreign </a:t>
            </a:r>
            <a:r>
              <a:rPr lang="en-US" sz="2000" dirty="0">
                <a:solidFill>
                  <a:srgbClr val="8BDFD2"/>
                </a:solidFill>
              </a:rPr>
              <a:t>language </a:t>
            </a:r>
            <a:r>
              <a:rPr lang="en-US" sz="2000" dirty="0" smtClean="0">
                <a:solidFill>
                  <a:srgbClr val="8BDFD2"/>
                </a:solidFill>
              </a:rPr>
              <a:t>tutorials </a:t>
            </a:r>
            <a:endParaRPr lang="en-US" sz="2000" dirty="0">
              <a:solidFill>
                <a:srgbClr val="8BDFD2"/>
              </a:solidFill>
            </a:endParaRPr>
          </a:p>
        </p:txBody>
      </p:sp>
      <p:sp>
        <p:nvSpPr>
          <p:cNvPr id="8" name="TextBox 7"/>
          <p:cNvSpPr txBox="1"/>
          <p:nvPr/>
        </p:nvSpPr>
        <p:spPr>
          <a:xfrm rot="16200000">
            <a:off x="-186163" y="4289554"/>
            <a:ext cx="1069802" cy="369283"/>
          </a:xfrm>
          <a:prstGeom prst="rect">
            <a:avLst/>
          </a:prstGeom>
          <a:noFill/>
        </p:spPr>
        <p:txBody>
          <a:bodyPr wrap="none" lIns="91392" tIns="45696" rIns="91392" bIns="45696" rtlCol="0">
            <a:spAutoFit/>
          </a:bodyPr>
          <a:lstStyle/>
          <a:p>
            <a:r>
              <a:rPr lang="en-US" sz="1800" dirty="0">
                <a:solidFill>
                  <a:srgbClr val="000000"/>
                </a:solidFill>
              </a:rPr>
              <a:t>Session</a:t>
            </a:r>
          </a:p>
        </p:txBody>
      </p:sp>
      <p:sp>
        <p:nvSpPr>
          <p:cNvPr id="11" name="TextBox 10"/>
          <p:cNvSpPr txBox="1"/>
          <p:nvPr/>
        </p:nvSpPr>
        <p:spPr>
          <a:xfrm>
            <a:off x="1645135" y="1992868"/>
            <a:ext cx="517994" cy="369283"/>
          </a:xfrm>
          <a:prstGeom prst="rect">
            <a:avLst/>
          </a:prstGeom>
          <a:solidFill>
            <a:srgbClr val="FFFFFF"/>
          </a:solidFill>
        </p:spPr>
        <p:txBody>
          <a:bodyPr wrap="none" lIns="91392" tIns="45696" rIns="91392" bIns="45696" rtlCol="0">
            <a:spAutoFit/>
          </a:bodyPr>
          <a:lstStyle/>
          <a:p>
            <a:pPr algn="ctr"/>
            <a:r>
              <a:rPr lang="en-US" sz="1800" dirty="0">
                <a:solidFill>
                  <a:srgbClr val="000000"/>
                </a:solidFill>
              </a:rPr>
              <a:t>AV</a:t>
            </a:r>
          </a:p>
        </p:txBody>
      </p:sp>
      <p:sp>
        <p:nvSpPr>
          <p:cNvPr id="12" name="TextBox 11"/>
          <p:cNvSpPr txBox="1"/>
          <p:nvPr/>
        </p:nvSpPr>
        <p:spPr>
          <a:xfrm>
            <a:off x="3231767" y="1992868"/>
            <a:ext cx="697530" cy="369283"/>
          </a:xfrm>
          <a:prstGeom prst="rect">
            <a:avLst/>
          </a:prstGeom>
          <a:solidFill>
            <a:srgbClr val="FFFFFF"/>
          </a:solidFill>
        </p:spPr>
        <p:txBody>
          <a:bodyPr wrap="none" lIns="91392" tIns="45696" rIns="91392" bIns="45696" rtlCol="0">
            <a:spAutoFit/>
          </a:bodyPr>
          <a:lstStyle/>
          <a:p>
            <a:pPr algn="ctr"/>
            <a:r>
              <a:rPr lang="en-US" sz="1800" dirty="0">
                <a:solidFill>
                  <a:srgbClr val="000000"/>
                </a:solidFill>
              </a:rPr>
              <a:t>Chat</a:t>
            </a:r>
          </a:p>
        </p:txBody>
      </p:sp>
      <p:sp>
        <p:nvSpPr>
          <p:cNvPr id="17" name="TextBox 16"/>
          <p:cNvSpPr txBox="1"/>
          <p:nvPr/>
        </p:nvSpPr>
        <p:spPr>
          <a:xfrm>
            <a:off x="5304476" y="1992868"/>
            <a:ext cx="517994" cy="369283"/>
          </a:xfrm>
          <a:prstGeom prst="rect">
            <a:avLst/>
          </a:prstGeom>
          <a:solidFill>
            <a:srgbClr val="FFFFFF"/>
          </a:solidFill>
        </p:spPr>
        <p:txBody>
          <a:bodyPr wrap="none" lIns="91392" tIns="45696" rIns="91392" bIns="45696" rtlCol="0">
            <a:spAutoFit/>
          </a:bodyPr>
          <a:lstStyle/>
          <a:p>
            <a:pPr algn="ctr"/>
            <a:r>
              <a:rPr lang="en-US" sz="1800" dirty="0">
                <a:solidFill>
                  <a:srgbClr val="000000"/>
                </a:solidFill>
              </a:rPr>
              <a:t>AV</a:t>
            </a:r>
          </a:p>
        </p:txBody>
      </p:sp>
      <p:sp>
        <p:nvSpPr>
          <p:cNvPr id="18" name="TextBox 17"/>
          <p:cNvSpPr txBox="1"/>
          <p:nvPr/>
        </p:nvSpPr>
        <p:spPr>
          <a:xfrm>
            <a:off x="6891106" y="1992868"/>
            <a:ext cx="697530" cy="369283"/>
          </a:xfrm>
          <a:prstGeom prst="rect">
            <a:avLst/>
          </a:prstGeom>
          <a:solidFill>
            <a:srgbClr val="FFFFFF"/>
          </a:solidFill>
        </p:spPr>
        <p:txBody>
          <a:bodyPr wrap="none" lIns="91392" tIns="45696" rIns="91392" bIns="45696" rtlCol="0">
            <a:spAutoFit/>
          </a:bodyPr>
          <a:lstStyle/>
          <a:p>
            <a:pPr algn="ctr"/>
            <a:r>
              <a:rPr lang="en-US" sz="1800" dirty="0">
                <a:solidFill>
                  <a:srgbClr val="000000"/>
                </a:solidFill>
              </a:rPr>
              <a:t>Chat</a:t>
            </a:r>
          </a:p>
        </p:txBody>
      </p:sp>
      <p:sp>
        <p:nvSpPr>
          <p:cNvPr id="20" name="TextBox 19"/>
          <p:cNvSpPr txBox="1"/>
          <p:nvPr/>
        </p:nvSpPr>
        <p:spPr>
          <a:xfrm>
            <a:off x="597849" y="4267200"/>
            <a:ext cx="312947" cy="369283"/>
          </a:xfrm>
          <a:prstGeom prst="rect">
            <a:avLst/>
          </a:prstGeom>
          <a:solidFill>
            <a:srgbClr val="FFFFFF"/>
          </a:solidFill>
        </p:spPr>
        <p:txBody>
          <a:bodyPr wrap="none" lIns="91392" tIns="45696" rIns="91392" bIns="45696" rtlCol="0">
            <a:spAutoFit/>
          </a:bodyPr>
          <a:lstStyle/>
          <a:p>
            <a:pPr algn="ctr"/>
            <a:r>
              <a:rPr lang="en-US" sz="1800" dirty="0">
                <a:solidFill>
                  <a:srgbClr val="000000"/>
                </a:solidFill>
              </a:rPr>
              <a:t>2</a:t>
            </a:r>
          </a:p>
        </p:txBody>
      </p:sp>
      <p:sp>
        <p:nvSpPr>
          <p:cNvPr id="21" name="TextBox 20"/>
          <p:cNvSpPr txBox="1"/>
          <p:nvPr/>
        </p:nvSpPr>
        <p:spPr>
          <a:xfrm>
            <a:off x="601408" y="5715000"/>
            <a:ext cx="312947" cy="369283"/>
          </a:xfrm>
          <a:prstGeom prst="rect">
            <a:avLst/>
          </a:prstGeom>
          <a:solidFill>
            <a:srgbClr val="FFFFFF"/>
          </a:solidFill>
        </p:spPr>
        <p:txBody>
          <a:bodyPr wrap="none" lIns="91392" tIns="45696" rIns="91392" bIns="45696" rtlCol="0">
            <a:spAutoFit/>
          </a:bodyPr>
          <a:lstStyle/>
          <a:p>
            <a:pPr algn="ctr"/>
            <a:r>
              <a:rPr lang="en-US" sz="1800" dirty="0">
                <a:solidFill>
                  <a:srgbClr val="000000"/>
                </a:solidFill>
              </a:rPr>
              <a:t>3</a:t>
            </a:r>
          </a:p>
        </p:txBody>
      </p:sp>
      <p:sp>
        <p:nvSpPr>
          <p:cNvPr id="23" name="TextBox 22"/>
          <p:cNvSpPr txBox="1"/>
          <p:nvPr/>
        </p:nvSpPr>
        <p:spPr>
          <a:xfrm>
            <a:off x="2291935" y="1763573"/>
            <a:ext cx="1146446" cy="369283"/>
          </a:xfrm>
          <a:prstGeom prst="rect">
            <a:avLst/>
          </a:prstGeom>
          <a:noFill/>
        </p:spPr>
        <p:txBody>
          <a:bodyPr wrap="none" lIns="91392" tIns="45696" rIns="91392" bIns="45696" rtlCol="0">
            <a:spAutoFit/>
          </a:bodyPr>
          <a:lstStyle/>
          <a:p>
            <a:pPr algn="ctr"/>
            <a:r>
              <a:rPr lang="en-US" sz="1800" dirty="0">
                <a:solidFill>
                  <a:srgbClr val="000000"/>
                </a:solidFill>
              </a:rPr>
              <a:t>Mentor 1</a:t>
            </a:r>
          </a:p>
        </p:txBody>
      </p:sp>
      <p:sp>
        <p:nvSpPr>
          <p:cNvPr id="24" name="TextBox 23"/>
          <p:cNvSpPr txBox="1"/>
          <p:nvPr/>
        </p:nvSpPr>
        <p:spPr>
          <a:xfrm>
            <a:off x="5715049" y="1760300"/>
            <a:ext cx="1146446" cy="369283"/>
          </a:xfrm>
          <a:prstGeom prst="rect">
            <a:avLst/>
          </a:prstGeom>
          <a:noFill/>
        </p:spPr>
        <p:txBody>
          <a:bodyPr wrap="none" lIns="91392" tIns="45696" rIns="91392" bIns="45696" rtlCol="0">
            <a:spAutoFit/>
          </a:bodyPr>
          <a:lstStyle/>
          <a:p>
            <a:pPr algn="ctr"/>
            <a:r>
              <a:rPr lang="en-US" sz="1800" dirty="0">
                <a:solidFill>
                  <a:srgbClr val="000000"/>
                </a:solidFill>
              </a:rPr>
              <a:t>Mentor 2</a:t>
            </a:r>
          </a:p>
        </p:txBody>
      </p:sp>
      <p:sp>
        <p:nvSpPr>
          <p:cNvPr id="30" name="Rectangle 29"/>
          <p:cNvSpPr/>
          <p:nvPr/>
        </p:nvSpPr>
        <p:spPr>
          <a:xfrm>
            <a:off x="2438400" y="1172885"/>
            <a:ext cx="5715000" cy="415329"/>
          </a:xfrm>
          <a:prstGeom prst="rect">
            <a:avLst/>
          </a:prstGeom>
        </p:spPr>
        <p:txBody>
          <a:bodyPr wrap="square" lIns="91392" tIns="45696" rIns="91392" bIns="45696">
            <a:spAutoFit/>
          </a:bodyPr>
          <a:lstStyle/>
          <a:p>
            <a:pPr algn="r"/>
            <a:r>
              <a:rPr lang="en-US" sz="2000" dirty="0" smtClean="0">
                <a:solidFill>
                  <a:srgbClr val="8BDFD2"/>
                </a:solidFill>
              </a:rPr>
              <a:t>— which </a:t>
            </a:r>
            <a:r>
              <a:rPr lang="en-US" sz="2000" dirty="0">
                <a:solidFill>
                  <a:srgbClr val="8BDFD2"/>
                </a:solidFill>
              </a:rPr>
              <a:t>mentor would you want to have?...</a:t>
            </a:r>
          </a:p>
        </p:txBody>
      </p:sp>
      <p:pic>
        <p:nvPicPr>
          <p:cNvPr id="31" name="Picture 30" descr="PreviewScreenSnapz005.jpg"/>
          <p:cNvPicPr>
            <a:picLocks noChangeAspect="1"/>
          </p:cNvPicPr>
          <p:nvPr/>
        </p:nvPicPr>
        <p:blipFill>
          <a:blip r:embed="rId2"/>
          <a:stretch>
            <a:fillRect/>
          </a:stretch>
        </p:blipFill>
        <p:spPr>
          <a:xfrm>
            <a:off x="1331640" y="2276872"/>
            <a:ext cx="6669360" cy="4365518"/>
          </a:xfrm>
          <a:prstGeom prst="rect">
            <a:avLst/>
          </a:prstGeom>
        </p:spPr>
      </p:pic>
      <p:cxnSp>
        <p:nvCxnSpPr>
          <p:cNvPr id="7" name="Straight Connector 6"/>
          <p:cNvCxnSpPr/>
          <p:nvPr/>
        </p:nvCxnSpPr>
        <p:spPr bwMode="auto">
          <a:xfrm>
            <a:off x="251521" y="3645024"/>
            <a:ext cx="8496944" cy="0"/>
          </a:xfrm>
          <a:prstGeom prst="line">
            <a:avLst/>
          </a:prstGeom>
          <a:noFill/>
          <a:ln w="28575" cap="flat" cmpd="sng" algn="ctr">
            <a:solidFill>
              <a:srgbClr val="000000"/>
            </a:solidFill>
            <a:prstDash val="solid"/>
            <a:round/>
            <a:headEnd type="none" w="med" len="med"/>
            <a:tailEnd type="none" w="lg" len="lg"/>
          </a:ln>
          <a:effectLst/>
        </p:spPr>
      </p:cxnSp>
      <p:cxnSp>
        <p:nvCxnSpPr>
          <p:cNvPr id="25" name="Straight Connector 24"/>
          <p:cNvCxnSpPr/>
          <p:nvPr/>
        </p:nvCxnSpPr>
        <p:spPr bwMode="auto">
          <a:xfrm>
            <a:off x="251521" y="5085184"/>
            <a:ext cx="8496944" cy="0"/>
          </a:xfrm>
          <a:prstGeom prst="line">
            <a:avLst/>
          </a:prstGeom>
          <a:noFill/>
          <a:ln w="28575" cap="flat" cmpd="sng" algn="ctr">
            <a:solidFill>
              <a:srgbClr val="000000"/>
            </a:solidFill>
            <a:prstDash val="solid"/>
            <a:round/>
            <a:headEnd type="none" w="med" len="med"/>
            <a:tailEnd type="none" w="lg" len="lg"/>
          </a:ln>
          <a:effectLst/>
        </p:spPr>
      </p:cxnSp>
      <p:sp>
        <p:nvSpPr>
          <p:cNvPr id="32" name="Rectangle 31"/>
          <p:cNvSpPr/>
          <p:nvPr/>
        </p:nvSpPr>
        <p:spPr bwMode="auto">
          <a:xfrm>
            <a:off x="2483768" y="6453720"/>
            <a:ext cx="1179240" cy="207256"/>
          </a:xfrm>
          <a:prstGeom prst="rect">
            <a:avLst/>
          </a:prstGeom>
          <a:solidFill>
            <a:srgbClr val="FFFFFF"/>
          </a:solidFill>
          <a:ln w="127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33" name="Rectangle 32"/>
          <p:cNvSpPr/>
          <p:nvPr/>
        </p:nvSpPr>
        <p:spPr bwMode="auto">
          <a:xfrm>
            <a:off x="5868144" y="6462104"/>
            <a:ext cx="1179240" cy="207256"/>
          </a:xfrm>
          <a:prstGeom prst="rect">
            <a:avLst/>
          </a:prstGeom>
          <a:solidFill>
            <a:srgbClr val="FFFFFF"/>
          </a:solidFill>
          <a:ln w="127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26" name="Rounded Rectangle 25"/>
          <p:cNvSpPr/>
          <p:nvPr/>
        </p:nvSpPr>
        <p:spPr bwMode="auto">
          <a:xfrm>
            <a:off x="4753932" y="1765008"/>
            <a:ext cx="3505200" cy="4760336"/>
          </a:xfrm>
          <a:prstGeom prst="roundRect">
            <a:avLst>
              <a:gd name="adj" fmla="val 6863"/>
            </a:avLst>
          </a:prstGeom>
          <a:noFill/>
          <a:ln w="28575" cap="flat" cmpd="sng" algn="ctr">
            <a:solidFill>
              <a:srgbClr val="641362"/>
            </a:solidFill>
            <a:prstDash val="solid"/>
            <a:round/>
            <a:headEnd type="none" w="med" len="med"/>
            <a:tailEnd type="triangle" w="lg" len="lg"/>
          </a:ln>
          <a:effectLst/>
        </p:spPr>
        <p:txBody>
          <a:bodyPr vert="horz" wrap="square" lIns="91392" tIns="45696" rIns="91392" bIns="45696" numCol="1" rtlCol="0" anchor="t" anchorCtr="0" compatLnSpc="1">
            <a:prstTxWarp prst="textNoShape">
              <a:avLst/>
            </a:prstTxWarp>
          </a:bodyPr>
          <a:lstStyle/>
          <a:p>
            <a:pPr defTabSz="913904" eaLnBrk="0" hangingPunct="0"/>
            <a:endParaRPr lang="en-US">
              <a:latin typeface="Arial" pitchFamily="-112" charset="0"/>
            </a:endParaRPr>
          </a:p>
        </p:txBody>
      </p:sp>
      <p:sp>
        <p:nvSpPr>
          <p:cNvPr id="5" name="Rectangle 4"/>
          <p:cNvSpPr/>
          <p:nvPr/>
        </p:nvSpPr>
        <p:spPr bwMode="auto">
          <a:xfrm>
            <a:off x="4716016" y="1700808"/>
            <a:ext cx="4248472" cy="5040560"/>
          </a:xfrm>
          <a:prstGeom prst="rect">
            <a:avLst/>
          </a:prstGeom>
          <a:solidFill>
            <a:srgbClr val="FFFFFF"/>
          </a:solidFill>
          <a:ln w="127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27" name="Rectangle 26"/>
          <p:cNvSpPr/>
          <p:nvPr/>
        </p:nvSpPr>
        <p:spPr bwMode="auto">
          <a:xfrm>
            <a:off x="107504" y="3573016"/>
            <a:ext cx="4896544" cy="3275072"/>
          </a:xfrm>
          <a:prstGeom prst="rect">
            <a:avLst/>
          </a:prstGeom>
          <a:solidFill>
            <a:srgbClr val="FFFFFF"/>
          </a:solidFill>
          <a:ln w="127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29" name="Rounded Rectangle 28"/>
          <p:cNvSpPr/>
          <p:nvPr/>
        </p:nvSpPr>
        <p:spPr bwMode="auto">
          <a:xfrm>
            <a:off x="1138808" y="1772816"/>
            <a:ext cx="3505200" cy="1944216"/>
          </a:xfrm>
          <a:prstGeom prst="roundRect">
            <a:avLst>
              <a:gd name="adj" fmla="val 6863"/>
            </a:avLst>
          </a:prstGeom>
          <a:noFill/>
          <a:ln w="28575" cap="flat" cmpd="sng" algn="ctr">
            <a:solidFill>
              <a:srgbClr val="017236"/>
            </a:solidFill>
            <a:prstDash val="solid"/>
            <a:round/>
            <a:headEnd type="none" w="med" len="med"/>
            <a:tailEnd type="triangle" w="lg" len="lg"/>
          </a:ln>
          <a:effectLst/>
        </p:spPr>
        <p:txBody>
          <a:bodyPr vert="horz" wrap="square" lIns="91392" tIns="45696" rIns="91392" bIns="45696" numCol="1" rtlCol="0" anchor="t" anchorCtr="0" compatLnSpc="1">
            <a:prstTxWarp prst="textNoShape">
              <a:avLst/>
            </a:prstTxWarp>
          </a:bodyPr>
          <a:lstStyle/>
          <a:p>
            <a:pPr defTabSz="913904" eaLnBrk="0" hangingPunct="0"/>
            <a:endParaRPr lang="en-US">
              <a:latin typeface="Arial" pitchFamily="-112" charset="0"/>
            </a:endParaRPr>
          </a:p>
        </p:txBody>
      </p:sp>
    </p:spTree>
    <p:extLst>
      <p:ext uri="{BB962C8B-B14F-4D97-AF65-F5344CB8AC3E}">
        <p14:creationId xmlns:p14="http://schemas.microsoft.com/office/powerpoint/2010/main" val="223257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1628800"/>
            <a:ext cx="9144000" cy="5229200"/>
          </a:xfrm>
          <a:prstGeom prst="rect">
            <a:avLst/>
          </a:prstGeom>
          <a:solidFill>
            <a:srgbClr val="FFFFFF"/>
          </a:solidFill>
          <a:ln w="127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2" name="Title 1"/>
          <p:cNvSpPr>
            <a:spLocks noGrp="1"/>
          </p:cNvSpPr>
          <p:nvPr>
            <p:ph type="title"/>
          </p:nvPr>
        </p:nvSpPr>
        <p:spPr/>
        <p:txBody>
          <a:bodyPr/>
          <a:lstStyle/>
          <a:p>
            <a:r>
              <a:rPr lang="en-US" dirty="0" smtClean="0"/>
              <a:t>Video conferencing analytics</a:t>
            </a:r>
            <a:r>
              <a:rPr lang="en-US" dirty="0"/>
              <a:t/>
            </a:r>
            <a:br>
              <a:rPr lang="en-US" dirty="0"/>
            </a:br>
            <a:r>
              <a:rPr lang="en-US" sz="1800" dirty="0" smtClean="0"/>
              <a:t>OU </a:t>
            </a:r>
            <a:r>
              <a:rPr lang="en-US" sz="1800" dirty="0" err="1" smtClean="0"/>
              <a:t>KMi’s</a:t>
            </a:r>
            <a:r>
              <a:rPr lang="en-US" sz="1800" dirty="0" smtClean="0"/>
              <a:t> </a:t>
            </a:r>
            <a:r>
              <a:rPr lang="en-US" sz="1800" dirty="0" err="1" smtClean="0"/>
              <a:t>Flashmeeting</a:t>
            </a:r>
            <a:endParaRPr lang="en-US" sz="1800" dirty="0"/>
          </a:p>
        </p:txBody>
      </p:sp>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43</a:t>
            </a:fld>
            <a:endParaRPr lang="en-US"/>
          </a:p>
        </p:txBody>
      </p:sp>
      <p:sp>
        <p:nvSpPr>
          <p:cNvPr id="22" name="Rectangle 21"/>
          <p:cNvSpPr/>
          <p:nvPr/>
        </p:nvSpPr>
        <p:spPr bwMode="auto">
          <a:xfrm>
            <a:off x="1939283" y="6309320"/>
            <a:ext cx="1552597" cy="288032"/>
          </a:xfrm>
          <a:prstGeom prst="rect">
            <a:avLst/>
          </a:prstGeom>
          <a:solidFill>
            <a:srgbClr val="FFFFFF"/>
          </a:solidFill>
          <a:ln w="12700" cap="flat" cmpd="sng" algn="ctr">
            <a:solidFill>
              <a:srgbClr val="FFFFFF"/>
            </a:solidFill>
            <a:prstDash val="solid"/>
            <a:round/>
            <a:headEnd type="none" w="med" len="med"/>
            <a:tailEnd type="triangle" w="lg" len="lg"/>
          </a:ln>
          <a:effectLst/>
        </p:spPr>
        <p:txBody>
          <a:bodyPr vert="horz" wrap="square" lIns="91392" tIns="45696" rIns="91392" bIns="45696" numCol="1" rtlCol="0" anchor="t" anchorCtr="0" compatLnSpc="1">
            <a:prstTxWarp prst="textNoShape">
              <a:avLst/>
            </a:prstTxWarp>
          </a:bodyPr>
          <a:lstStyle/>
          <a:p>
            <a:pPr defTabSz="913904" eaLnBrk="0" hangingPunct="0"/>
            <a:endParaRPr lang="en-US" dirty="0">
              <a:solidFill>
                <a:srgbClr val="7878DE"/>
              </a:solidFill>
              <a:latin typeface="Arial" pitchFamily="-112" charset="0"/>
            </a:endParaRPr>
          </a:p>
        </p:txBody>
      </p:sp>
      <p:sp>
        <p:nvSpPr>
          <p:cNvPr id="6" name="TextBox 5"/>
          <p:cNvSpPr txBox="1"/>
          <p:nvPr/>
        </p:nvSpPr>
        <p:spPr>
          <a:xfrm>
            <a:off x="152404" y="838203"/>
            <a:ext cx="6593074" cy="400061"/>
          </a:xfrm>
          <a:prstGeom prst="rect">
            <a:avLst/>
          </a:prstGeom>
          <a:noFill/>
        </p:spPr>
        <p:txBody>
          <a:bodyPr wrap="none" lIns="91392" tIns="45696" rIns="91392" bIns="45696" rtlCol="0">
            <a:spAutoFit/>
          </a:bodyPr>
          <a:lstStyle/>
          <a:p>
            <a:r>
              <a:rPr lang="en-US" sz="2000" dirty="0">
                <a:solidFill>
                  <a:srgbClr val="8BDFD2"/>
                </a:solidFill>
              </a:rPr>
              <a:t>Video conference </a:t>
            </a:r>
            <a:r>
              <a:rPr lang="en-US" sz="2000" dirty="0" smtClean="0">
                <a:solidFill>
                  <a:srgbClr val="8BDFD2"/>
                </a:solidFill>
              </a:rPr>
              <a:t>spoken foreign </a:t>
            </a:r>
            <a:r>
              <a:rPr lang="en-US" sz="2000" dirty="0">
                <a:solidFill>
                  <a:srgbClr val="8BDFD2"/>
                </a:solidFill>
              </a:rPr>
              <a:t>language </a:t>
            </a:r>
            <a:r>
              <a:rPr lang="en-US" sz="2000" dirty="0" smtClean="0">
                <a:solidFill>
                  <a:srgbClr val="8BDFD2"/>
                </a:solidFill>
              </a:rPr>
              <a:t>tutorials </a:t>
            </a:r>
            <a:endParaRPr lang="en-US" sz="2000" dirty="0">
              <a:solidFill>
                <a:srgbClr val="8BDFD2"/>
              </a:solidFill>
            </a:endParaRPr>
          </a:p>
        </p:txBody>
      </p:sp>
      <p:sp>
        <p:nvSpPr>
          <p:cNvPr id="8" name="TextBox 7"/>
          <p:cNvSpPr txBox="1"/>
          <p:nvPr/>
        </p:nvSpPr>
        <p:spPr>
          <a:xfrm rot="16200000">
            <a:off x="-186163" y="4067292"/>
            <a:ext cx="1069802" cy="369283"/>
          </a:xfrm>
          <a:prstGeom prst="rect">
            <a:avLst/>
          </a:prstGeom>
          <a:noFill/>
        </p:spPr>
        <p:txBody>
          <a:bodyPr wrap="none" lIns="91392" tIns="45696" rIns="91392" bIns="45696" rtlCol="0">
            <a:spAutoFit/>
          </a:bodyPr>
          <a:lstStyle/>
          <a:p>
            <a:r>
              <a:rPr lang="en-US" sz="1800" dirty="0">
                <a:solidFill>
                  <a:srgbClr val="000000"/>
                </a:solidFill>
              </a:rPr>
              <a:t>Session</a:t>
            </a:r>
          </a:p>
        </p:txBody>
      </p:sp>
      <p:sp>
        <p:nvSpPr>
          <p:cNvPr id="11" name="TextBox 10"/>
          <p:cNvSpPr txBox="1"/>
          <p:nvPr/>
        </p:nvSpPr>
        <p:spPr>
          <a:xfrm>
            <a:off x="1645135" y="1992868"/>
            <a:ext cx="517994" cy="369283"/>
          </a:xfrm>
          <a:prstGeom prst="rect">
            <a:avLst/>
          </a:prstGeom>
          <a:solidFill>
            <a:srgbClr val="FFFFFF"/>
          </a:solidFill>
        </p:spPr>
        <p:txBody>
          <a:bodyPr wrap="none" lIns="91392" tIns="45696" rIns="91392" bIns="45696" rtlCol="0">
            <a:spAutoFit/>
          </a:bodyPr>
          <a:lstStyle/>
          <a:p>
            <a:pPr algn="ctr"/>
            <a:r>
              <a:rPr lang="en-US" sz="1800" dirty="0">
                <a:solidFill>
                  <a:srgbClr val="000000"/>
                </a:solidFill>
              </a:rPr>
              <a:t>AV</a:t>
            </a:r>
          </a:p>
        </p:txBody>
      </p:sp>
      <p:sp>
        <p:nvSpPr>
          <p:cNvPr id="12" name="TextBox 11"/>
          <p:cNvSpPr txBox="1"/>
          <p:nvPr/>
        </p:nvSpPr>
        <p:spPr>
          <a:xfrm>
            <a:off x="3231767" y="1992868"/>
            <a:ext cx="697530" cy="369283"/>
          </a:xfrm>
          <a:prstGeom prst="rect">
            <a:avLst/>
          </a:prstGeom>
          <a:solidFill>
            <a:srgbClr val="FFFFFF"/>
          </a:solidFill>
        </p:spPr>
        <p:txBody>
          <a:bodyPr wrap="none" lIns="91392" tIns="45696" rIns="91392" bIns="45696" rtlCol="0">
            <a:spAutoFit/>
          </a:bodyPr>
          <a:lstStyle/>
          <a:p>
            <a:pPr algn="ctr"/>
            <a:r>
              <a:rPr lang="en-US" sz="1800" dirty="0">
                <a:solidFill>
                  <a:srgbClr val="000000"/>
                </a:solidFill>
              </a:rPr>
              <a:t>Chat</a:t>
            </a:r>
          </a:p>
        </p:txBody>
      </p:sp>
      <p:sp>
        <p:nvSpPr>
          <p:cNvPr id="17" name="TextBox 16"/>
          <p:cNvSpPr txBox="1"/>
          <p:nvPr/>
        </p:nvSpPr>
        <p:spPr>
          <a:xfrm>
            <a:off x="5304476" y="1992868"/>
            <a:ext cx="517994" cy="369283"/>
          </a:xfrm>
          <a:prstGeom prst="rect">
            <a:avLst/>
          </a:prstGeom>
          <a:solidFill>
            <a:srgbClr val="FFFFFF"/>
          </a:solidFill>
        </p:spPr>
        <p:txBody>
          <a:bodyPr wrap="none" lIns="91392" tIns="45696" rIns="91392" bIns="45696" rtlCol="0">
            <a:spAutoFit/>
          </a:bodyPr>
          <a:lstStyle/>
          <a:p>
            <a:pPr algn="ctr"/>
            <a:r>
              <a:rPr lang="en-US" sz="1800" dirty="0">
                <a:solidFill>
                  <a:srgbClr val="000000"/>
                </a:solidFill>
              </a:rPr>
              <a:t>AV</a:t>
            </a:r>
          </a:p>
        </p:txBody>
      </p:sp>
      <p:sp>
        <p:nvSpPr>
          <p:cNvPr id="18" name="TextBox 17"/>
          <p:cNvSpPr txBox="1"/>
          <p:nvPr/>
        </p:nvSpPr>
        <p:spPr>
          <a:xfrm>
            <a:off x="6891106" y="1992868"/>
            <a:ext cx="697530" cy="369283"/>
          </a:xfrm>
          <a:prstGeom prst="rect">
            <a:avLst/>
          </a:prstGeom>
          <a:solidFill>
            <a:srgbClr val="FFFFFF"/>
          </a:solidFill>
        </p:spPr>
        <p:txBody>
          <a:bodyPr wrap="none" lIns="91392" tIns="45696" rIns="91392" bIns="45696" rtlCol="0">
            <a:spAutoFit/>
          </a:bodyPr>
          <a:lstStyle/>
          <a:p>
            <a:pPr algn="ctr"/>
            <a:r>
              <a:rPr lang="en-US" sz="1800" dirty="0">
                <a:solidFill>
                  <a:srgbClr val="000000"/>
                </a:solidFill>
              </a:rPr>
              <a:t>Chat</a:t>
            </a:r>
          </a:p>
        </p:txBody>
      </p:sp>
      <p:sp>
        <p:nvSpPr>
          <p:cNvPr id="19" name="TextBox 18"/>
          <p:cNvSpPr txBox="1"/>
          <p:nvPr/>
        </p:nvSpPr>
        <p:spPr>
          <a:xfrm>
            <a:off x="594289" y="2819400"/>
            <a:ext cx="312947" cy="369283"/>
          </a:xfrm>
          <a:prstGeom prst="rect">
            <a:avLst/>
          </a:prstGeom>
          <a:solidFill>
            <a:srgbClr val="FFFFFF"/>
          </a:solidFill>
        </p:spPr>
        <p:txBody>
          <a:bodyPr wrap="none" lIns="91392" tIns="45696" rIns="91392" bIns="45696" rtlCol="0">
            <a:spAutoFit/>
          </a:bodyPr>
          <a:lstStyle/>
          <a:p>
            <a:pPr algn="ctr"/>
            <a:r>
              <a:rPr lang="en-US" sz="1800" dirty="0">
                <a:solidFill>
                  <a:srgbClr val="000000"/>
                </a:solidFill>
              </a:rPr>
              <a:t>1</a:t>
            </a:r>
          </a:p>
        </p:txBody>
      </p:sp>
      <p:sp>
        <p:nvSpPr>
          <p:cNvPr id="20" name="TextBox 19"/>
          <p:cNvSpPr txBox="1"/>
          <p:nvPr/>
        </p:nvSpPr>
        <p:spPr>
          <a:xfrm>
            <a:off x="597849" y="4267200"/>
            <a:ext cx="312947" cy="369283"/>
          </a:xfrm>
          <a:prstGeom prst="rect">
            <a:avLst/>
          </a:prstGeom>
          <a:solidFill>
            <a:srgbClr val="FFFFFF"/>
          </a:solidFill>
        </p:spPr>
        <p:txBody>
          <a:bodyPr wrap="none" lIns="91392" tIns="45696" rIns="91392" bIns="45696" rtlCol="0">
            <a:spAutoFit/>
          </a:bodyPr>
          <a:lstStyle/>
          <a:p>
            <a:pPr algn="ctr"/>
            <a:r>
              <a:rPr lang="en-US" sz="1800" dirty="0">
                <a:solidFill>
                  <a:srgbClr val="000000"/>
                </a:solidFill>
              </a:rPr>
              <a:t>2</a:t>
            </a:r>
          </a:p>
        </p:txBody>
      </p:sp>
      <p:sp>
        <p:nvSpPr>
          <p:cNvPr id="21" name="TextBox 20"/>
          <p:cNvSpPr txBox="1"/>
          <p:nvPr/>
        </p:nvSpPr>
        <p:spPr>
          <a:xfrm>
            <a:off x="601408" y="5715000"/>
            <a:ext cx="312947" cy="369283"/>
          </a:xfrm>
          <a:prstGeom prst="rect">
            <a:avLst/>
          </a:prstGeom>
          <a:solidFill>
            <a:srgbClr val="FFFFFF"/>
          </a:solidFill>
        </p:spPr>
        <p:txBody>
          <a:bodyPr wrap="none" lIns="91392" tIns="45696" rIns="91392" bIns="45696" rtlCol="0">
            <a:spAutoFit/>
          </a:bodyPr>
          <a:lstStyle/>
          <a:p>
            <a:pPr algn="ctr"/>
            <a:r>
              <a:rPr lang="en-US" sz="1800" dirty="0">
                <a:solidFill>
                  <a:srgbClr val="000000"/>
                </a:solidFill>
              </a:rPr>
              <a:t>3</a:t>
            </a:r>
          </a:p>
        </p:txBody>
      </p:sp>
      <p:sp>
        <p:nvSpPr>
          <p:cNvPr id="23" name="TextBox 22"/>
          <p:cNvSpPr txBox="1"/>
          <p:nvPr/>
        </p:nvSpPr>
        <p:spPr>
          <a:xfrm>
            <a:off x="2291935" y="1763573"/>
            <a:ext cx="1146446" cy="369283"/>
          </a:xfrm>
          <a:prstGeom prst="rect">
            <a:avLst/>
          </a:prstGeom>
          <a:noFill/>
        </p:spPr>
        <p:txBody>
          <a:bodyPr wrap="none" lIns="91392" tIns="45696" rIns="91392" bIns="45696" rtlCol="0">
            <a:spAutoFit/>
          </a:bodyPr>
          <a:lstStyle/>
          <a:p>
            <a:pPr algn="ctr"/>
            <a:r>
              <a:rPr lang="en-US" sz="1800" dirty="0">
                <a:solidFill>
                  <a:srgbClr val="000000"/>
                </a:solidFill>
              </a:rPr>
              <a:t>Mentor 1</a:t>
            </a:r>
          </a:p>
        </p:txBody>
      </p:sp>
      <p:sp>
        <p:nvSpPr>
          <p:cNvPr id="24" name="TextBox 23"/>
          <p:cNvSpPr txBox="1"/>
          <p:nvPr/>
        </p:nvSpPr>
        <p:spPr>
          <a:xfrm>
            <a:off x="5715049" y="1760300"/>
            <a:ext cx="1146446" cy="369283"/>
          </a:xfrm>
          <a:prstGeom prst="rect">
            <a:avLst/>
          </a:prstGeom>
          <a:noFill/>
        </p:spPr>
        <p:txBody>
          <a:bodyPr wrap="none" lIns="91392" tIns="45696" rIns="91392" bIns="45696" rtlCol="0">
            <a:spAutoFit/>
          </a:bodyPr>
          <a:lstStyle/>
          <a:p>
            <a:pPr algn="ctr"/>
            <a:r>
              <a:rPr lang="en-US" sz="1800" dirty="0">
                <a:solidFill>
                  <a:srgbClr val="000000"/>
                </a:solidFill>
              </a:rPr>
              <a:t>Mentor 2</a:t>
            </a:r>
          </a:p>
        </p:txBody>
      </p:sp>
      <p:sp>
        <p:nvSpPr>
          <p:cNvPr id="30" name="Rectangle 29"/>
          <p:cNvSpPr/>
          <p:nvPr/>
        </p:nvSpPr>
        <p:spPr>
          <a:xfrm>
            <a:off x="2438400" y="1172885"/>
            <a:ext cx="5715000" cy="415329"/>
          </a:xfrm>
          <a:prstGeom prst="rect">
            <a:avLst/>
          </a:prstGeom>
        </p:spPr>
        <p:txBody>
          <a:bodyPr wrap="square" lIns="91392" tIns="45696" rIns="91392" bIns="45696">
            <a:spAutoFit/>
          </a:bodyPr>
          <a:lstStyle/>
          <a:p>
            <a:pPr algn="r"/>
            <a:r>
              <a:rPr lang="en-US" sz="2000" dirty="0" smtClean="0">
                <a:solidFill>
                  <a:srgbClr val="8BDFD2"/>
                </a:solidFill>
              </a:rPr>
              <a:t>— which </a:t>
            </a:r>
            <a:r>
              <a:rPr lang="en-US" sz="2000" dirty="0">
                <a:solidFill>
                  <a:srgbClr val="8BDFD2"/>
                </a:solidFill>
              </a:rPr>
              <a:t>mentor would you want to have?...</a:t>
            </a:r>
          </a:p>
        </p:txBody>
      </p:sp>
      <p:pic>
        <p:nvPicPr>
          <p:cNvPr id="31" name="Picture 30" descr="PreviewScreenSnapz005.jpg"/>
          <p:cNvPicPr>
            <a:picLocks noChangeAspect="1"/>
          </p:cNvPicPr>
          <p:nvPr/>
        </p:nvPicPr>
        <p:blipFill>
          <a:blip r:embed="rId2"/>
          <a:stretch>
            <a:fillRect/>
          </a:stretch>
        </p:blipFill>
        <p:spPr>
          <a:xfrm>
            <a:off x="1331640" y="2276872"/>
            <a:ext cx="6669360" cy="4365518"/>
          </a:xfrm>
          <a:prstGeom prst="rect">
            <a:avLst/>
          </a:prstGeom>
        </p:spPr>
      </p:pic>
      <p:sp>
        <p:nvSpPr>
          <p:cNvPr id="32" name="Rectangle 31"/>
          <p:cNvSpPr/>
          <p:nvPr/>
        </p:nvSpPr>
        <p:spPr bwMode="auto">
          <a:xfrm>
            <a:off x="2483768" y="6453720"/>
            <a:ext cx="1179240" cy="207256"/>
          </a:xfrm>
          <a:prstGeom prst="rect">
            <a:avLst/>
          </a:prstGeom>
          <a:solidFill>
            <a:srgbClr val="FFFFFF"/>
          </a:solidFill>
          <a:ln w="127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33" name="Rectangle 32"/>
          <p:cNvSpPr/>
          <p:nvPr/>
        </p:nvSpPr>
        <p:spPr bwMode="auto">
          <a:xfrm>
            <a:off x="5868144" y="6462104"/>
            <a:ext cx="1179240" cy="207256"/>
          </a:xfrm>
          <a:prstGeom prst="rect">
            <a:avLst/>
          </a:prstGeom>
          <a:solidFill>
            <a:srgbClr val="FFFFFF"/>
          </a:solidFill>
          <a:ln w="127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28" name="Rounded Rectangle 27"/>
          <p:cNvSpPr/>
          <p:nvPr/>
        </p:nvSpPr>
        <p:spPr bwMode="auto">
          <a:xfrm>
            <a:off x="1145148" y="1765008"/>
            <a:ext cx="3505200" cy="4760336"/>
          </a:xfrm>
          <a:prstGeom prst="roundRect">
            <a:avLst>
              <a:gd name="adj" fmla="val 6863"/>
            </a:avLst>
          </a:prstGeom>
          <a:noFill/>
          <a:ln w="28575" cap="flat" cmpd="sng" algn="ctr">
            <a:solidFill>
              <a:srgbClr val="017236"/>
            </a:solidFill>
            <a:prstDash val="solid"/>
            <a:round/>
            <a:headEnd type="none" w="med" len="med"/>
            <a:tailEnd type="triangle" w="lg" len="lg"/>
          </a:ln>
          <a:effectLst/>
        </p:spPr>
        <p:txBody>
          <a:bodyPr vert="horz" wrap="square" lIns="91392" tIns="45696" rIns="91392" bIns="45696" numCol="1" rtlCol="0" anchor="t" anchorCtr="0" compatLnSpc="1">
            <a:prstTxWarp prst="textNoShape">
              <a:avLst/>
            </a:prstTxWarp>
          </a:bodyPr>
          <a:lstStyle/>
          <a:p>
            <a:pPr defTabSz="913904" eaLnBrk="0" hangingPunct="0"/>
            <a:endParaRPr lang="en-US">
              <a:latin typeface="Arial" pitchFamily="-112" charset="0"/>
            </a:endParaRPr>
          </a:p>
        </p:txBody>
      </p:sp>
      <p:sp>
        <p:nvSpPr>
          <p:cNvPr id="26" name="Rounded Rectangle 25"/>
          <p:cNvSpPr/>
          <p:nvPr/>
        </p:nvSpPr>
        <p:spPr bwMode="auto">
          <a:xfrm>
            <a:off x="4753932" y="1765008"/>
            <a:ext cx="3505200" cy="4760336"/>
          </a:xfrm>
          <a:prstGeom prst="roundRect">
            <a:avLst>
              <a:gd name="adj" fmla="val 6863"/>
            </a:avLst>
          </a:prstGeom>
          <a:noFill/>
          <a:ln w="28575" cap="flat" cmpd="sng" algn="ctr">
            <a:solidFill>
              <a:srgbClr val="641362"/>
            </a:solidFill>
            <a:prstDash val="solid"/>
            <a:round/>
            <a:headEnd type="none" w="med" len="med"/>
            <a:tailEnd type="triangle" w="lg" len="lg"/>
          </a:ln>
          <a:effectLst/>
        </p:spPr>
        <p:txBody>
          <a:bodyPr vert="horz" wrap="square" lIns="91392" tIns="45696" rIns="91392" bIns="45696" numCol="1" rtlCol="0" anchor="t" anchorCtr="0" compatLnSpc="1">
            <a:prstTxWarp prst="textNoShape">
              <a:avLst/>
            </a:prstTxWarp>
          </a:bodyPr>
          <a:lstStyle/>
          <a:p>
            <a:pPr defTabSz="913904" eaLnBrk="0" hangingPunct="0"/>
            <a:endParaRPr lang="en-US">
              <a:latin typeface="Arial" pitchFamily="-112" charset="0"/>
            </a:endParaRPr>
          </a:p>
        </p:txBody>
      </p:sp>
      <p:sp>
        <p:nvSpPr>
          <p:cNvPr id="5" name="Rectangle 4"/>
          <p:cNvSpPr/>
          <p:nvPr/>
        </p:nvSpPr>
        <p:spPr bwMode="auto">
          <a:xfrm>
            <a:off x="4716016" y="1700808"/>
            <a:ext cx="4248472" cy="5040560"/>
          </a:xfrm>
          <a:prstGeom prst="rect">
            <a:avLst/>
          </a:prstGeom>
          <a:solidFill>
            <a:srgbClr val="FFFFFF"/>
          </a:solidFill>
          <a:ln w="127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Tree>
    <p:extLst>
      <p:ext uri="{BB962C8B-B14F-4D97-AF65-F5344CB8AC3E}">
        <p14:creationId xmlns:p14="http://schemas.microsoft.com/office/powerpoint/2010/main" val="152653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1628800"/>
            <a:ext cx="9144000" cy="5229200"/>
          </a:xfrm>
          <a:prstGeom prst="rect">
            <a:avLst/>
          </a:prstGeom>
          <a:solidFill>
            <a:srgbClr val="FFFFFF"/>
          </a:solidFill>
          <a:ln w="127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2" name="Title 1"/>
          <p:cNvSpPr>
            <a:spLocks noGrp="1"/>
          </p:cNvSpPr>
          <p:nvPr>
            <p:ph type="title"/>
          </p:nvPr>
        </p:nvSpPr>
        <p:spPr/>
        <p:txBody>
          <a:bodyPr/>
          <a:lstStyle/>
          <a:p>
            <a:r>
              <a:rPr lang="en-US" dirty="0" smtClean="0"/>
              <a:t>Video conferencing analytics</a:t>
            </a:r>
            <a:r>
              <a:rPr lang="en-US" dirty="0"/>
              <a:t/>
            </a:r>
            <a:br>
              <a:rPr lang="en-US" dirty="0"/>
            </a:br>
            <a:r>
              <a:rPr lang="en-US" sz="1800" dirty="0" smtClean="0"/>
              <a:t>OU </a:t>
            </a:r>
            <a:r>
              <a:rPr lang="en-US" sz="1800" dirty="0" err="1" smtClean="0"/>
              <a:t>KMi’s</a:t>
            </a:r>
            <a:r>
              <a:rPr lang="en-US" sz="1800" dirty="0" smtClean="0"/>
              <a:t> </a:t>
            </a:r>
            <a:r>
              <a:rPr lang="en-US" sz="1800" dirty="0" err="1" smtClean="0"/>
              <a:t>Flashmeeting</a:t>
            </a:r>
            <a:endParaRPr lang="en-US" sz="1800" dirty="0"/>
          </a:p>
        </p:txBody>
      </p:sp>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44</a:t>
            </a:fld>
            <a:endParaRPr lang="en-US"/>
          </a:p>
        </p:txBody>
      </p:sp>
      <p:sp>
        <p:nvSpPr>
          <p:cNvPr id="22" name="Rectangle 21"/>
          <p:cNvSpPr/>
          <p:nvPr/>
        </p:nvSpPr>
        <p:spPr bwMode="auto">
          <a:xfrm>
            <a:off x="1939283" y="6309320"/>
            <a:ext cx="1552597" cy="288032"/>
          </a:xfrm>
          <a:prstGeom prst="rect">
            <a:avLst/>
          </a:prstGeom>
          <a:solidFill>
            <a:srgbClr val="FFFFFF"/>
          </a:solidFill>
          <a:ln w="12700" cap="flat" cmpd="sng" algn="ctr">
            <a:solidFill>
              <a:srgbClr val="FFFFFF"/>
            </a:solidFill>
            <a:prstDash val="solid"/>
            <a:round/>
            <a:headEnd type="none" w="med" len="med"/>
            <a:tailEnd type="triangle" w="lg" len="lg"/>
          </a:ln>
          <a:effectLst/>
        </p:spPr>
        <p:txBody>
          <a:bodyPr vert="horz" wrap="square" lIns="91392" tIns="45696" rIns="91392" bIns="45696" numCol="1" rtlCol="0" anchor="t" anchorCtr="0" compatLnSpc="1">
            <a:prstTxWarp prst="textNoShape">
              <a:avLst/>
            </a:prstTxWarp>
          </a:bodyPr>
          <a:lstStyle/>
          <a:p>
            <a:pPr defTabSz="913904" eaLnBrk="0" hangingPunct="0"/>
            <a:endParaRPr lang="en-US" dirty="0">
              <a:solidFill>
                <a:srgbClr val="7878DE"/>
              </a:solidFill>
              <a:latin typeface="Arial" pitchFamily="-112" charset="0"/>
            </a:endParaRPr>
          </a:p>
        </p:txBody>
      </p:sp>
      <p:sp>
        <p:nvSpPr>
          <p:cNvPr id="6" name="TextBox 5"/>
          <p:cNvSpPr txBox="1"/>
          <p:nvPr/>
        </p:nvSpPr>
        <p:spPr>
          <a:xfrm>
            <a:off x="152404" y="838203"/>
            <a:ext cx="6593074" cy="400061"/>
          </a:xfrm>
          <a:prstGeom prst="rect">
            <a:avLst/>
          </a:prstGeom>
          <a:noFill/>
        </p:spPr>
        <p:txBody>
          <a:bodyPr wrap="none" lIns="91392" tIns="45696" rIns="91392" bIns="45696" rtlCol="0">
            <a:spAutoFit/>
          </a:bodyPr>
          <a:lstStyle/>
          <a:p>
            <a:r>
              <a:rPr lang="en-US" sz="2000" dirty="0">
                <a:solidFill>
                  <a:srgbClr val="8BDFD2"/>
                </a:solidFill>
              </a:rPr>
              <a:t>Video conference </a:t>
            </a:r>
            <a:r>
              <a:rPr lang="en-US" sz="2000" dirty="0" smtClean="0">
                <a:solidFill>
                  <a:srgbClr val="8BDFD2"/>
                </a:solidFill>
              </a:rPr>
              <a:t>spoken foreign </a:t>
            </a:r>
            <a:r>
              <a:rPr lang="en-US" sz="2000" dirty="0">
                <a:solidFill>
                  <a:srgbClr val="8BDFD2"/>
                </a:solidFill>
              </a:rPr>
              <a:t>language </a:t>
            </a:r>
            <a:r>
              <a:rPr lang="en-US" sz="2000" dirty="0" smtClean="0">
                <a:solidFill>
                  <a:srgbClr val="8BDFD2"/>
                </a:solidFill>
              </a:rPr>
              <a:t>tutorials </a:t>
            </a:r>
            <a:endParaRPr lang="en-US" sz="2000" dirty="0">
              <a:solidFill>
                <a:srgbClr val="8BDFD2"/>
              </a:solidFill>
            </a:endParaRPr>
          </a:p>
        </p:txBody>
      </p:sp>
      <p:sp>
        <p:nvSpPr>
          <p:cNvPr id="8" name="TextBox 7"/>
          <p:cNvSpPr txBox="1"/>
          <p:nvPr/>
        </p:nvSpPr>
        <p:spPr>
          <a:xfrm rot="16200000">
            <a:off x="-186163" y="4067292"/>
            <a:ext cx="1069802" cy="369283"/>
          </a:xfrm>
          <a:prstGeom prst="rect">
            <a:avLst/>
          </a:prstGeom>
          <a:noFill/>
        </p:spPr>
        <p:txBody>
          <a:bodyPr wrap="none" lIns="91392" tIns="45696" rIns="91392" bIns="45696" rtlCol="0">
            <a:spAutoFit/>
          </a:bodyPr>
          <a:lstStyle/>
          <a:p>
            <a:r>
              <a:rPr lang="en-US" sz="1800" dirty="0">
                <a:solidFill>
                  <a:srgbClr val="000000"/>
                </a:solidFill>
              </a:rPr>
              <a:t>Session</a:t>
            </a:r>
          </a:p>
        </p:txBody>
      </p:sp>
      <p:sp>
        <p:nvSpPr>
          <p:cNvPr id="11" name="TextBox 10"/>
          <p:cNvSpPr txBox="1"/>
          <p:nvPr/>
        </p:nvSpPr>
        <p:spPr>
          <a:xfrm>
            <a:off x="1645135" y="1992868"/>
            <a:ext cx="517994" cy="369283"/>
          </a:xfrm>
          <a:prstGeom prst="rect">
            <a:avLst/>
          </a:prstGeom>
          <a:solidFill>
            <a:srgbClr val="FFFFFF"/>
          </a:solidFill>
        </p:spPr>
        <p:txBody>
          <a:bodyPr wrap="none" lIns="91392" tIns="45696" rIns="91392" bIns="45696" rtlCol="0">
            <a:spAutoFit/>
          </a:bodyPr>
          <a:lstStyle/>
          <a:p>
            <a:pPr algn="ctr"/>
            <a:r>
              <a:rPr lang="en-US" sz="1800" dirty="0">
                <a:solidFill>
                  <a:srgbClr val="000000"/>
                </a:solidFill>
              </a:rPr>
              <a:t>AV</a:t>
            </a:r>
          </a:p>
        </p:txBody>
      </p:sp>
      <p:sp>
        <p:nvSpPr>
          <p:cNvPr id="12" name="TextBox 11"/>
          <p:cNvSpPr txBox="1"/>
          <p:nvPr/>
        </p:nvSpPr>
        <p:spPr>
          <a:xfrm>
            <a:off x="3231767" y="1992868"/>
            <a:ext cx="697530" cy="369283"/>
          </a:xfrm>
          <a:prstGeom prst="rect">
            <a:avLst/>
          </a:prstGeom>
          <a:solidFill>
            <a:srgbClr val="FFFFFF"/>
          </a:solidFill>
        </p:spPr>
        <p:txBody>
          <a:bodyPr wrap="none" lIns="91392" tIns="45696" rIns="91392" bIns="45696" rtlCol="0">
            <a:spAutoFit/>
          </a:bodyPr>
          <a:lstStyle/>
          <a:p>
            <a:pPr algn="ctr"/>
            <a:r>
              <a:rPr lang="en-US" sz="1800" dirty="0">
                <a:solidFill>
                  <a:srgbClr val="000000"/>
                </a:solidFill>
              </a:rPr>
              <a:t>Chat</a:t>
            </a:r>
          </a:p>
        </p:txBody>
      </p:sp>
      <p:sp>
        <p:nvSpPr>
          <p:cNvPr id="17" name="TextBox 16"/>
          <p:cNvSpPr txBox="1"/>
          <p:nvPr/>
        </p:nvSpPr>
        <p:spPr>
          <a:xfrm>
            <a:off x="5304476" y="1992868"/>
            <a:ext cx="517994" cy="369283"/>
          </a:xfrm>
          <a:prstGeom prst="rect">
            <a:avLst/>
          </a:prstGeom>
          <a:solidFill>
            <a:srgbClr val="FFFFFF"/>
          </a:solidFill>
        </p:spPr>
        <p:txBody>
          <a:bodyPr wrap="none" lIns="91392" tIns="45696" rIns="91392" bIns="45696" rtlCol="0">
            <a:spAutoFit/>
          </a:bodyPr>
          <a:lstStyle/>
          <a:p>
            <a:pPr algn="ctr"/>
            <a:r>
              <a:rPr lang="en-US" sz="1800" dirty="0">
                <a:solidFill>
                  <a:srgbClr val="000000"/>
                </a:solidFill>
              </a:rPr>
              <a:t>AV</a:t>
            </a:r>
          </a:p>
        </p:txBody>
      </p:sp>
      <p:sp>
        <p:nvSpPr>
          <p:cNvPr id="18" name="TextBox 17"/>
          <p:cNvSpPr txBox="1"/>
          <p:nvPr/>
        </p:nvSpPr>
        <p:spPr>
          <a:xfrm>
            <a:off x="6891106" y="1992868"/>
            <a:ext cx="697530" cy="369283"/>
          </a:xfrm>
          <a:prstGeom prst="rect">
            <a:avLst/>
          </a:prstGeom>
          <a:solidFill>
            <a:srgbClr val="FFFFFF"/>
          </a:solidFill>
        </p:spPr>
        <p:txBody>
          <a:bodyPr wrap="none" lIns="91392" tIns="45696" rIns="91392" bIns="45696" rtlCol="0">
            <a:spAutoFit/>
          </a:bodyPr>
          <a:lstStyle/>
          <a:p>
            <a:pPr algn="ctr"/>
            <a:r>
              <a:rPr lang="en-US" sz="1800" dirty="0">
                <a:solidFill>
                  <a:srgbClr val="000000"/>
                </a:solidFill>
              </a:rPr>
              <a:t>Chat</a:t>
            </a:r>
          </a:p>
        </p:txBody>
      </p:sp>
      <p:sp>
        <p:nvSpPr>
          <p:cNvPr id="19" name="TextBox 18"/>
          <p:cNvSpPr txBox="1"/>
          <p:nvPr/>
        </p:nvSpPr>
        <p:spPr>
          <a:xfrm>
            <a:off x="594289" y="2819400"/>
            <a:ext cx="312947" cy="369283"/>
          </a:xfrm>
          <a:prstGeom prst="rect">
            <a:avLst/>
          </a:prstGeom>
          <a:solidFill>
            <a:srgbClr val="FFFFFF"/>
          </a:solidFill>
        </p:spPr>
        <p:txBody>
          <a:bodyPr wrap="none" lIns="91392" tIns="45696" rIns="91392" bIns="45696" rtlCol="0">
            <a:spAutoFit/>
          </a:bodyPr>
          <a:lstStyle/>
          <a:p>
            <a:pPr algn="ctr"/>
            <a:r>
              <a:rPr lang="en-US" sz="1800" dirty="0">
                <a:solidFill>
                  <a:srgbClr val="000000"/>
                </a:solidFill>
              </a:rPr>
              <a:t>1</a:t>
            </a:r>
          </a:p>
        </p:txBody>
      </p:sp>
      <p:sp>
        <p:nvSpPr>
          <p:cNvPr id="20" name="TextBox 19"/>
          <p:cNvSpPr txBox="1"/>
          <p:nvPr/>
        </p:nvSpPr>
        <p:spPr>
          <a:xfrm>
            <a:off x="597849" y="4267200"/>
            <a:ext cx="312947" cy="369283"/>
          </a:xfrm>
          <a:prstGeom prst="rect">
            <a:avLst/>
          </a:prstGeom>
          <a:solidFill>
            <a:srgbClr val="FFFFFF"/>
          </a:solidFill>
        </p:spPr>
        <p:txBody>
          <a:bodyPr wrap="none" lIns="91392" tIns="45696" rIns="91392" bIns="45696" rtlCol="0">
            <a:spAutoFit/>
          </a:bodyPr>
          <a:lstStyle/>
          <a:p>
            <a:pPr algn="ctr"/>
            <a:r>
              <a:rPr lang="en-US" sz="1800" dirty="0">
                <a:solidFill>
                  <a:srgbClr val="000000"/>
                </a:solidFill>
              </a:rPr>
              <a:t>2</a:t>
            </a:r>
          </a:p>
        </p:txBody>
      </p:sp>
      <p:sp>
        <p:nvSpPr>
          <p:cNvPr id="21" name="TextBox 20"/>
          <p:cNvSpPr txBox="1"/>
          <p:nvPr/>
        </p:nvSpPr>
        <p:spPr>
          <a:xfrm>
            <a:off x="601408" y="5715000"/>
            <a:ext cx="312947" cy="369283"/>
          </a:xfrm>
          <a:prstGeom prst="rect">
            <a:avLst/>
          </a:prstGeom>
          <a:solidFill>
            <a:srgbClr val="FFFFFF"/>
          </a:solidFill>
        </p:spPr>
        <p:txBody>
          <a:bodyPr wrap="none" lIns="91392" tIns="45696" rIns="91392" bIns="45696" rtlCol="0">
            <a:spAutoFit/>
          </a:bodyPr>
          <a:lstStyle/>
          <a:p>
            <a:pPr algn="ctr"/>
            <a:r>
              <a:rPr lang="en-US" sz="1800" dirty="0">
                <a:solidFill>
                  <a:srgbClr val="000000"/>
                </a:solidFill>
              </a:rPr>
              <a:t>3</a:t>
            </a:r>
          </a:p>
        </p:txBody>
      </p:sp>
      <p:sp>
        <p:nvSpPr>
          <p:cNvPr id="23" name="TextBox 22"/>
          <p:cNvSpPr txBox="1"/>
          <p:nvPr/>
        </p:nvSpPr>
        <p:spPr>
          <a:xfrm>
            <a:off x="2291935" y="1763573"/>
            <a:ext cx="1146446" cy="369283"/>
          </a:xfrm>
          <a:prstGeom prst="rect">
            <a:avLst/>
          </a:prstGeom>
          <a:noFill/>
        </p:spPr>
        <p:txBody>
          <a:bodyPr wrap="none" lIns="91392" tIns="45696" rIns="91392" bIns="45696" rtlCol="0">
            <a:spAutoFit/>
          </a:bodyPr>
          <a:lstStyle/>
          <a:p>
            <a:pPr algn="ctr"/>
            <a:r>
              <a:rPr lang="en-US" sz="1800" dirty="0">
                <a:solidFill>
                  <a:srgbClr val="000000"/>
                </a:solidFill>
              </a:rPr>
              <a:t>Mentor 1</a:t>
            </a:r>
          </a:p>
        </p:txBody>
      </p:sp>
      <p:sp>
        <p:nvSpPr>
          <p:cNvPr id="24" name="TextBox 23"/>
          <p:cNvSpPr txBox="1"/>
          <p:nvPr/>
        </p:nvSpPr>
        <p:spPr>
          <a:xfrm>
            <a:off x="5715049" y="1760300"/>
            <a:ext cx="1146446" cy="369283"/>
          </a:xfrm>
          <a:prstGeom prst="rect">
            <a:avLst/>
          </a:prstGeom>
          <a:noFill/>
        </p:spPr>
        <p:txBody>
          <a:bodyPr wrap="none" lIns="91392" tIns="45696" rIns="91392" bIns="45696" rtlCol="0">
            <a:spAutoFit/>
          </a:bodyPr>
          <a:lstStyle/>
          <a:p>
            <a:pPr algn="ctr"/>
            <a:r>
              <a:rPr lang="en-US" sz="1800" dirty="0">
                <a:solidFill>
                  <a:srgbClr val="000000"/>
                </a:solidFill>
              </a:rPr>
              <a:t>Mentor 2</a:t>
            </a:r>
          </a:p>
        </p:txBody>
      </p:sp>
      <p:sp>
        <p:nvSpPr>
          <p:cNvPr id="30" name="Rectangle 29"/>
          <p:cNvSpPr/>
          <p:nvPr/>
        </p:nvSpPr>
        <p:spPr>
          <a:xfrm>
            <a:off x="2438400" y="1172885"/>
            <a:ext cx="5715000" cy="415329"/>
          </a:xfrm>
          <a:prstGeom prst="rect">
            <a:avLst/>
          </a:prstGeom>
        </p:spPr>
        <p:txBody>
          <a:bodyPr wrap="square" lIns="91392" tIns="45696" rIns="91392" bIns="45696">
            <a:spAutoFit/>
          </a:bodyPr>
          <a:lstStyle/>
          <a:p>
            <a:pPr algn="r"/>
            <a:r>
              <a:rPr lang="en-US" sz="2000" dirty="0" smtClean="0">
                <a:solidFill>
                  <a:srgbClr val="8BDFD2"/>
                </a:solidFill>
              </a:rPr>
              <a:t>— which </a:t>
            </a:r>
            <a:r>
              <a:rPr lang="en-US" sz="2000" dirty="0">
                <a:solidFill>
                  <a:srgbClr val="8BDFD2"/>
                </a:solidFill>
              </a:rPr>
              <a:t>mentor would you want to have?...</a:t>
            </a:r>
          </a:p>
        </p:txBody>
      </p:sp>
      <p:pic>
        <p:nvPicPr>
          <p:cNvPr id="31" name="Picture 30" descr="PreviewScreenSnapz005.jpg"/>
          <p:cNvPicPr>
            <a:picLocks noChangeAspect="1"/>
          </p:cNvPicPr>
          <p:nvPr/>
        </p:nvPicPr>
        <p:blipFill>
          <a:blip r:embed="rId2"/>
          <a:stretch>
            <a:fillRect/>
          </a:stretch>
        </p:blipFill>
        <p:spPr>
          <a:xfrm>
            <a:off x="1331640" y="2276872"/>
            <a:ext cx="6669360" cy="4365518"/>
          </a:xfrm>
          <a:prstGeom prst="rect">
            <a:avLst/>
          </a:prstGeom>
        </p:spPr>
      </p:pic>
      <p:cxnSp>
        <p:nvCxnSpPr>
          <p:cNvPr id="7" name="Straight Connector 6"/>
          <p:cNvCxnSpPr/>
          <p:nvPr/>
        </p:nvCxnSpPr>
        <p:spPr bwMode="auto">
          <a:xfrm>
            <a:off x="251521" y="3588504"/>
            <a:ext cx="8496944" cy="0"/>
          </a:xfrm>
          <a:prstGeom prst="line">
            <a:avLst/>
          </a:prstGeom>
          <a:noFill/>
          <a:ln w="28575" cap="flat" cmpd="sng" algn="ctr">
            <a:solidFill>
              <a:srgbClr val="000000"/>
            </a:solidFill>
            <a:prstDash val="solid"/>
            <a:round/>
            <a:headEnd type="none" w="med" len="med"/>
            <a:tailEnd type="none" w="lg" len="lg"/>
          </a:ln>
          <a:effectLst/>
        </p:spPr>
      </p:cxnSp>
      <p:cxnSp>
        <p:nvCxnSpPr>
          <p:cNvPr id="25" name="Straight Connector 24"/>
          <p:cNvCxnSpPr/>
          <p:nvPr/>
        </p:nvCxnSpPr>
        <p:spPr bwMode="auto">
          <a:xfrm>
            <a:off x="251521" y="4966712"/>
            <a:ext cx="8496944" cy="0"/>
          </a:xfrm>
          <a:prstGeom prst="line">
            <a:avLst/>
          </a:prstGeom>
          <a:noFill/>
          <a:ln w="28575" cap="flat" cmpd="sng" algn="ctr">
            <a:solidFill>
              <a:srgbClr val="000000"/>
            </a:solidFill>
            <a:prstDash val="solid"/>
            <a:round/>
            <a:headEnd type="none" w="med" len="med"/>
            <a:tailEnd type="none" w="lg" len="lg"/>
          </a:ln>
          <a:effectLst/>
        </p:spPr>
      </p:cxnSp>
      <p:sp>
        <p:nvSpPr>
          <p:cNvPr id="32" name="Rectangle 31"/>
          <p:cNvSpPr/>
          <p:nvPr/>
        </p:nvSpPr>
        <p:spPr bwMode="auto">
          <a:xfrm>
            <a:off x="2483768" y="6453720"/>
            <a:ext cx="1179240" cy="207256"/>
          </a:xfrm>
          <a:prstGeom prst="rect">
            <a:avLst/>
          </a:prstGeom>
          <a:solidFill>
            <a:srgbClr val="FFFFFF"/>
          </a:solidFill>
          <a:ln w="127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33" name="Rectangle 32"/>
          <p:cNvSpPr/>
          <p:nvPr/>
        </p:nvSpPr>
        <p:spPr bwMode="auto">
          <a:xfrm>
            <a:off x="5868144" y="6462104"/>
            <a:ext cx="1179240" cy="207256"/>
          </a:xfrm>
          <a:prstGeom prst="rect">
            <a:avLst/>
          </a:prstGeom>
          <a:solidFill>
            <a:srgbClr val="FFFFFF"/>
          </a:solidFill>
          <a:ln w="127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28" name="Rounded Rectangle 27"/>
          <p:cNvSpPr/>
          <p:nvPr/>
        </p:nvSpPr>
        <p:spPr bwMode="auto">
          <a:xfrm>
            <a:off x="1145148" y="1765008"/>
            <a:ext cx="3505200" cy="4760336"/>
          </a:xfrm>
          <a:prstGeom prst="roundRect">
            <a:avLst>
              <a:gd name="adj" fmla="val 6863"/>
            </a:avLst>
          </a:prstGeom>
          <a:noFill/>
          <a:ln w="28575" cap="flat" cmpd="sng" algn="ctr">
            <a:solidFill>
              <a:srgbClr val="017236"/>
            </a:solidFill>
            <a:prstDash val="solid"/>
            <a:round/>
            <a:headEnd type="none" w="med" len="med"/>
            <a:tailEnd type="triangle" w="lg" len="lg"/>
          </a:ln>
          <a:effectLst/>
        </p:spPr>
        <p:txBody>
          <a:bodyPr vert="horz" wrap="square" lIns="91392" tIns="45696" rIns="91392" bIns="45696" numCol="1" rtlCol="0" anchor="t" anchorCtr="0" compatLnSpc="1">
            <a:prstTxWarp prst="textNoShape">
              <a:avLst/>
            </a:prstTxWarp>
          </a:bodyPr>
          <a:lstStyle/>
          <a:p>
            <a:pPr defTabSz="913904" eaLnBrk="0" hangingPunct="0"/>
            <a:endParaRPr lang="en-US">
              <a:latin typeface="Arial" pitchFamily="-112" charset="0"/>
            </a:endParaRPr>
          </a:p>
        </p:txBody>
      </p:sp>
      <p:sp>
        <p:nvSpPr>
          <p:cNvPr id="26" name="Rounded Rectangle 25"/>
          <p:cNvSpPr/>
          <p:nvPr/>
        </p:nvSpPr>
        <p:spPr bwMode="auto">
          <a:xfrm>
            <a:off x="4753932" y="1765008"/>
            <a:ext cx="3505200" cy="4760336"/>
          </a:xfrm>
          <a:prstGeom prst="roundRect">
            <a:avLst>
              <a:gd name="adj" fmla="val 6863"/>
            </a:avLst>
          </a:prstGeom>
          <a:noFill/>
          <a:ln w="28575" cap="flat" cmpd="sng" algn="ctr">
            <a:solidFill>
              <a:srgbClr val="641362"/>
            </a:solidFill>
            <a:prstDash val="solid"/>
            <a:round/>
            <a:headEnd type="none" w="med" len="med"/>
            <a:tailEnd type="triangle" w="lg" len="lg"/>
          </a:ln>
          <a:effectLst/>
        </p:spPr>
        <p:txBody>
          <a:bodyPr vert="horz" wrap="square" lIns="91392" tIns="45696" rIns="91392" bIns="45696" numCol="1" rtlCol="0" anchor="t" anchorCtr="0" compatLnSpc="1">
            <a:prstTxWarp prst="textNoShape">
              <a:avLst/>
            </a:prstTxWarp>
          </a:bodyPr>
          <a:lstStyle/>
          <a:p>
            <a:pPr defTabSz="913904" eaLnBrk="0" hangingPunct="0"/>
            <a:endParaRPr lang="en-US">
              <a:latin typeface="Arial" pitchFamily="-112" charset="0"/>
            </a:endParaRPr>
          </a:p>
        </p:txBody>
      </p:sp>
    </p:spTree>
    <p:extLst>
      <p:ext uri="{BB962C8B-B14F-4D97-AF65-F5344CB8AC3E}">
        <p14:creationId xmlns:p14="http://schemas.microsoft.com/office/powerpoint/2010/main" val="135205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1628800"/>
            <a:ext cx="9144000" cy="5229200"/>
          </a:xfrm>
          <a:prstGeom prst="rect">
            <a:avLst/>
          </a:prstGeom>
          <a:solidFill>
            <a:srgbClr val="FFFFFF"/>
          </a:solidFill>
          <a:ln w="127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2" name="Title 1"/>
          <p:cNvSpPr>
            <a:spLocks noGrp="1"/>
          </p:cNvSpPr>
          <p:nvPr>
            <p:ph type="title"/>
          </p:nvPr>
        </p:nvSpPr>
        <p:spPr/>
        <p:txBody>
          <a:bodyPr/>
          <a:lstStyle/>
          <a:p>
            <a:r>
              <a:rPr lang="en-US" dirty="0" smtClean="0"/>
              <a:t>Video conferencing analytics</a:t>
            </a:r>
            <a:r>
              <a:rPr lang="en-US" dirty="0"/>
              <a:t/>
            </a:r>
            <a:br>
              <a:rPr lang="en-US" dirty="0"/>
            </a:br>
            <a:r>
              <a:rPr lang="en-US" sz="1800" dirty="0" smtClean="0"/>
              <a:t>OU </a:t>
            </a:r>
            <a:r>
              <a:rPr lang="en-US" sz="1800" dirty="0" err="1" smtClean="0"/>
              <a:t>KMi’s</a:t>
            </a:r>
            <a:r>
              <a:rPr lang="en-US" sz="1800" dirty="0" smtClean="0"/>
              <a:t> </a:t>
            </a:r>
            <a:r>
              <a:rPr lang="en-US" sz="1800" dirty="0" err="1" smtClean="0"/>
              <a:t>Flashmeeting</a:t>
            </a:r>
            <a:endParaRPr lang="en-US" sz="1800" dirty="0"/>
          </a:p>
        </p:txBody>
      </p:sp>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45</a:t>
            </a:fld>
            <a:endParaRPr lang="en-US"/>
          </a:p>
        </p:txBody>
      </p:sp>
      <p:sp>
        <p:nvSpPr>
          <p:cNvPr id="22" name="Rectangle 21"/>
          <p:cNvSpPr/>
          <p:nvPr/>
        </p:nvSpPr>
        <p:spPr bwMode="auto">
          <a:xfrm>
            <a:off x="1939283" y="6309320"/>
            <a:ext cx="1552597" cy="288032"/>
          </a:xfrm>
          <a:prstGeom prst="rect">
            <a:avLst/>
          </a:prstGeom>
          <a:solidFill>
            <a:srgbClr val="FFFFFF"/>
          </a:solidFill>
          <a:ln w="12700" cap="flat" cmpd="sng" algn="ctr">
            <a:solidFill>
              <a:srgbClr val="FFFFFF"/>
            </a:solidFill>
            <a:prstDash val="solid"/>
            <a:round/>
            <a:headEnd type="none" w="med" len="med"/>
            <a:tailEnd type="triangle" w="lg" len="lg"/>
          </a:ln>
          <a:effectLst/>
        </p:spPr>
        <p:txBody>
          <a:bodyPr vert="horz" wrap="square" lIns="91392" tIns="45696" rIns="91392" bIns="45696" numCol="1" rtlCol="0" anchor="t" anchorCtr="0" compatLnSpc="1">
            <a:prstTxWarp prst="textNoShape">
              <a:avLst/>
            </a:prstTxWarp>
          </a:bodyPr>
          <a:lstStyle/>
          <a:p>
            <a:pPr defTabSz="913904" eaLnBrk="0" hangingPunct="0"/>
            <a:endParaRPr lang="en-US" dirty="0">
              <a:solidFill>
                <a:srgbClr val="7878DE"/>
              </a:solidFill>
              <a:latin typeface="Arial" pitchFamily="-112" charset="0"/>
            </a:endParaRPr>
          </a:p>
        </p:txBody>
      </p:sp>
      <p:sp>
        <p:nvSpPr>
          <p:cNvPr id="6" name="TextBox 5"/>
          <p:cNvSpPr txBox="1"/>
          <p:nvPr/>
        </p:nvSpPr>
        <p:spPr>
          <a:xfrm>
            <a:off x="152404" y="838203"/>
            <a:ext cx="6593074" cy="400061"/>
          </a:xfrm>
          <a:prstGeom prst="rect">
            <a:avLst/>
          </a:prstGeom>
          <a:noFill/>
        </p:spPr>
        <p:txBody>
          <a:bodyPr wrap="none" lIns="91392" tIns="45696" rIns="91392" bIns="45696" rtlCol="0">
            <a:spAutoFit/>
          </a:bodyPr>
          <a:lstStyle/>
          <a:p>
            <a:r>
              <a:rPr lang="en-US" sz="2000" dirty="0">
                <a:solidFill>
                  <a:srgbClr val="8BDFD2"/>
                </a:solidFill>
              </a:rPr>
              <a:t>Video conference </a:t>
            </a:r>
            <a:r>
              <a:rPr lang="en-US" sz="2000" dirty="0" smtClean="0">
                <a:solidFill>
                  <a:srgbClr val="8BDFD2"/>
                </a:solidFill>
              </a:rPr>
              <a:t>spoken foreign </a:t>
            </a:r>
            <a:r>
              <a:rPr lang="en-US" sz="2000" dirty="0">
                <a:solidFill>
                  <a:srgbClr val="8BDFD2"/>
                </a:solidFill>
              </a:rPr>
              <a:t>language </a:t>
            </a:r>
            <a:r>
              <a:rPr lang="en-US" sz="2000" dirty="0" smtClean="0">
                <a:solidFill>
                  <a:srgbClr val="8BDFD2"/>
                </a:solidFill>
              </a:rPr>
              <a:t>tutorials </a:t>
            </a:r>
            <a:endParaRPr lang="en-US" sz="2000" dirty="0">
              <a:solidFill>
                <a:srgbClr val="8BDFD2"/>
              </a:solidFill>
            </a:endParaRPr>
          </a:p>
        </p:txBody>
      </p:sp>
      <p:sp>
        <p:nvSpPr>
          <p:cNvPr id="8" name="TextBox 7"/>
          <p:cNvSpPr txBox="1"/>
          <p:nvPr/>
        </p:nvSpPr>
        <p:spPr>
          <a:xfrm rot="16200000">
            <a:off x="-186163" y="4067292"/>
            <a:ext cx="1069802" cy="369283"/>
          </a:xfrm>
          <a:prstGeom prst="rect">
            <a:avLst/>
          </a:prstGeom>
          <a:noFill/>
        </p:spPr>
        <p:txBody>
          <a:bodyPr wrap="none" lIns="91392" tIns="45696" rIns="91392" bIns="45696" rtlCol="0">
            <a:spAutoFit/>
          </a:bodyPr>
          <a:lstStyle/>
          <a:p>
            <a:r>
              <a:rPr lang="en-US" sz="1800" dirty="0">
                <a:solidFill>
                  <a:srgbClr val="000000"/>
                </a:solidFill>
              </a:rPr>
              <a:t>Session</a:t>
            </a:r>
          </a:p>
        </p:txBody>
      </p:sp>
      <p:sp>
        <p:nvSpPr>
          <p:cNvPr id="11" name="TextBox 10"/>
          <p:cNvSpPr txBox="1"/>
          <p:nvPr/>
        </p:nvSpPr>
        <p:spPr>
          <a:xfrm>
            <a:off x="1645135" y="1992868"/>
            <a:ext cx="517994" cy="369283"/>
          </a:xfrm>
          <a:prstGeom prst="rect">
            <a:avLst/>
          </a:prstGeom>
          <a:solidFill>
            <a:srgbClr val="FFFFFF"/>
          </a:solidFill>
        </p:spPr>
        <p:txBody>
          <a:bodyPr wrap="none" lIns="91392" tIns="45696" rIns="91392" bIns="45696" rtlCol="0">
            <a:spAutoFit/>
          </a:bodyPr>
          <a:lstStyle/>
          <a:p>
            <a:pPr algn="ctr"/>
            <a:r>
              <a:rPr lang="en-US" sz="1800" dirty="0">
                <a:solidFill>
                  <a:srgbClr val="000000"/>
                </a:solidFill>
              </a:rPr>
              <a:t>AV</a:t>
            </a:r>
          </a:p>
        </p:txBody>
      </p:sp>
      <p:sp>
        <p:nvSpPr>
          <p:cNvPr id="12" name="TextBox 11"/>
          <p:cNvSpPr txBox="1"/>
          <p:nvPr/>
        </p:nvSpPr>
        <p:spPr>
          <a:xfrm>
            <a:off x="3231767" y="1992868"/>
            <a:ext cx="697530" cy="369283"/>
          </a:xfrm>
          <a:prstGeom prst="rect">
            <a:avLst/>
          </a:prstGeom>
          <a:solidFill>
            <a:srgbClr val="FFFFFF"/>
          </a:solidFill>
        </p:spPr>
        <p:txBody>
          <a:bodyPr wrap="none" lIns="91392" tIns="45696" rIns="91392" bIns="45696" rtlCol="0">
            <a:spAutoFit/>
          </a:bodyPr>
          <a:lstStyle/>
          <a:p>
            <a:pPr algn="ctr"/>
            <a:r>
              <a:rPr lang="en-US" sz="1800" dirty="0">
                <a:solidFill>
                  <a:srgbClr val="000000"/>
                </a:solidFill>
              </a:rPr>
              <a:t>Chat</a:t>
            </a:r>
          </a:p>
        </p:txBody>
      </p:sp>
      <p:sp>
        <p:nvSpPr>
          <p:cNvPr id="17" name="TextBox 16"/>
          <p:cNvSpPr txBox="1"/>
          <p:nvPr/>
        </p:nvSpPr>
        <p:spPr>
          <a:xfrm>
            <a:off x="5304476" y="1992868"/>
            <a:ext cx="517994" cy="369283"/>
          </a:xfrm>
          <a:prstGeom prst="rect">
            <a:avLst/>
          </a:prstGeom>
          <a:solidFill>
            <a:srgbClr val="FFFFFF"/>
          </a:solidFill>
        </p:spPr>
        <p:txBody>
          <a:bodyPr wrap="none" lIns="91392" tIns="45696" rIns="91392" bIns="45696" rtlCol="0">
            <a:spAutoFit/>
          </a:bodyPr>
          <a:lstStyle/>
          <a:p>
            <a:pPr algn="ctr"/>
            <a:r>
              <a:rPr lang="en-US" sz="1800" dirty="0">
                <a:solidFill>
                  <a:srgbClr val="000000"/>
                </a:solidFill>
              </a:rPr>
              <a:t>AV</a:t>
            </a:r>
          </a:p>
        </p:txBody>
      </p:sp>
      <p:sp>
        <p:nvSpPr>
          <p:cNvPr id="18" name="TextBox 17"/>
          <p:cNvSpPr txBox="1"/>
          <p:nvPr/>
        </p:nvSpPr>
        <p:spPr>
          <a:xfrm>
            <a:off x="6891106" y="1992868"/>
            <a:ext cx="697530" cy="369283"/>
          </a:xfrm>
          <a:prstGeom prst="rect">
            <a:avLst/>
          </a:prstGeom>
          <a:solidFill>
            <a:srgbClr val="FFFFFF"/>
          </a:solidFill>
        </p:spPr>
        <p:txBody>
          <a:bodyPr wrap="none" lIns="91392" tIns="45696" rIns="91392" bIns="45696" rtlCol="0">
            <a:spAutoFit/>
          </a:bodyPr>
          <a:lstStyle/>
          <a:p>
            <a:pPr algn="ctr"/>
            <a:r>
              <a:rPr lang="en-US" sz="1800" dirty="0">
                <a:solidFill>
                  <a:srgbClr val="000000"/>
                </a:solidFill>
              </a:rPr>
              <a:t>Chat</a:t>
            </a:r>
          </a:p>
        </p:txBody>
      </p:sp>
      <p:sp>
        <p:nvSpPr>
          <p:cNvPr id="19" name="TextBox 18"/>
          <p:cNvSpPr txBox="1"/>
          <p:nvPr/>
        </p:nvSpPr>
        <p:spPr>
          <a:xfrm>
            <a:off x="594289" y="2819400"/>
            <a:ext cx="312947" cy="369283"/>
          </a:xfrm>
          <a:prstGeom prst="rect">
            <a:avLst/>
          </a:prstGeom>
          <a:solidFill>
            <a:srgbClr val="FFFFFF"/>
          </a:solidFill>
        </p:spPr>
        <p:txBody>
          <a:bodyPr wrap="none" lIns="91392" tIns="45696" rIns="91392" bIns="45696" rtlCol="0">
            <a:spAutoFit/>
          </a:bodyPr>
          <a:lstStyle/>
          <a:p>
            <a:pPr algn="ctr"/>
            <a:r>
              <a:rPr lang="en-US" sz="1800" dirty="0">
                <a:solidFill>
                  <a:srgbClr val="000000"/>
                </a:solidFill>
              </a:rPr>
              <a:t>1</a:t>
            </a:r>
          </a:p>
        </p:txBody>
      </p:sp>
      <p:sp>
        <p:nvSpPr>
          <p:cNvPr id="20" name="TextBox 19"/>
          <p:cNvSpPr txBox="1"/>
          <p:nvPr/>
        </p:nvSpPr>
        <p:spPr>
          <a:xfrm>
            <a:off x="597849" y="4267200"/>
            <a:ext cx="312947" cy="369283"/>
          </a:xfrm>
          <a:prstGeom prst="rect">
            <a:avLst/>
          </a:prstGeom>
          <a:solidFill>
            <a:srgbClr val="FFFFFF"/>
          </a:solidFill>
        </p:spPr>
        <p:txBody>
          <a:bodyPr wrap="none" lIns="91392" tIns="45696" rIns="91392" bIns="45696" rtlCol="0">
            <a:spAutoFit/>
          </a:bodyPr>
          <a:lstStyle/>
          <a:p>
            <a:pPr algn="ctr"/>
            <a:r>
              <a:rPr lang="en-US" sz="1800" dirty="0">
                <a:solidFill>
                  <a:srgbClr val="000000"/>
                </a:solidFill>
              </a:rPr>
              <a:t>2</a:t>
            </a:r>
          </a:p>
        </p:txBody>
      </p:sp>
      <p:sp>
        <p:nvSpPr>
          <p:cNvPr id="21" name="TextBox 20"/>
          <p:cNvSpPr txBox="1"/>
          <p:nvPr/>
        </p:nvSpPr>
        <p:spPr>
          <a:xfrm>
            <a:off x="601408" y="5715000"/>
            <a:ext cx="312947" cy="369283"/>
          </a:xfrm>
          <a:prstGeom prst="rect">
            <a:avLst/>
          </a:prstGeom>
          <a:solidFill>
            <a:srgbClr val="FFFFFF"/>
          </a:solidFill>
        </p:spPr>
        <p:txBody>
          <a:bodyPr wrap="none" lIns="91392" tIns="45696" rIns="91392" bIns="45696" rtlCol="0">
            <a:spAutoFit/>
          </a:bodyPr>
          <a:lstStyle/>
          <a:p>
            <a:pPr algn="ctr"/>
            <a:r>
              <a:rPr lang="en-US" sz="1800" dirty="0">
                <a:solidFill>
                  <a:srgbClr val="000000"/>
                </a:solidFill>
              </a:rPr>
              <a:t>3</a:t>
            </a:r>
          </a:p>
        </p:txBody>
      </p:sp>
      <p:sp>
        <p:nvSpPr>
          <p:cNvPr id="23" name="TextBox 22"/>
          <p:cNvSpPr txBox="1"/>
          <p:nvPr/>
        </p:nvSpPr>
        <p:spPr>
          <a:xfrm>
            <a:off x="2291935" y="1763573"/>
            <a:ext cx="1146446" cy="369283"/>
          </a:xfrm>
          <a:prstGeom prst="rect">
            <a:avLst/>
          </a:prstGeom>
          <a:noFill/>
        </p:spPr>
        <p:txBody>
          <a:bodyPr wrap="none" lIns="91392" tIns="45696" rIns="91392" bIns="45696" rtlCol="0">
            <a:spAutoFit/>
          </a:bodyPr>
          <a:lstStyle/>
          <a:p>
            <a:pPr algn="ctr"/>
            <a:r>
              <a:rPr lang="en-US" sz="1800" dirty="0">
                <a:solidFill>
                  <a:srgbClr val="000000"/>
                </a:solidFill>
              </a:rPr>
              <a:t>Mentor 1</a:t>
            </a:r>
          </a:p>
        </p:txBody>
      </p:sp>
      <p:sp>
        <p:nvSpPr>
          <p:cNvPr id="24" name="TextBox 23"/>
          <p:cNvSpPr txBox="1"/>
          <p:nvPr/>
        </p:nvSpPr>
        <p:spPr>
          <a:xfrm>
            <a:off x="5715049" y="1760300"/>
            <a:ext cx="1146446" cy="369283"/>
          </a:xfrm>
          <a:prstGeom prst="rect">
            <a:avLst/>
          </a:prstGeom>
          <a:noFill/>
        </p:spPr>
        <p:txBody>
          <a:bodyPr wrap="none" lIns="91392" tIns="45696" rIns="91392" bIns="45696" rtlCol="0">
            <a:spAutoFit/>
          </a:bodyPr>
          <a:lstStyle/>
          <a:p>
            <a:pPr algn="ctr"/>
            <a:r>
              <a:rPr lang="en-US" sz="1800" dirty="0">
                <a:solidFill>
                  <a:srgbClr val="000000"/>
                </a:solidFill>
              </a:rPr>
              <a:t>Mentor 2</a:t>
            </a:r>
          </a:p>
        </p:txBody>
      </p:sp>
      <p:sp>
        <p:nvSpPr>
          <p:cNvPr id="30" name="Rectangle 29"/>
          <p:cNvSpPr/>
          <p:nvPr/>
        </p:nvSpPr>
        <p:spPr>
          <a:xfrm>
            <a:off x="2438400" y="1172885"/>
            <a:ext cx="5715000" cy="415329"/>
          </a:xfrm>
          <a:prstGeom prst="rect">
            <a:avLst/>
          </a:prstGeom>
        </p:spPr>
        <p:txBody>
          <a:bodyPr wrap="square" lIns="91392" tIns="45696" rIns="91392" bIns="45696">
            <a:spAutoFit/>
          </a:bodyPr>
          <a:lstStyle/>
          <a:p>
            <a:pPr algn="r"/>
            <a:r>
              <a:rPr lang="en-US" sz="2000" dirty="0" smtClean="0">
                <a:solidFill>
                  <a:srgbClr val="8BDFD2"/>
                </a:solidFill>
              </a:rPr>
              <a:t>— which </a:t>
            </a:r>
            <a:r>
              <a:rPr lang="en-US" sz="2000" dirty="0">
                <a:solidFill>
                  <a:srgbClr val="8BDFD2"/>
                </a:solidFill>
              </a:rPr>
              <a:t>mentor would you want to have?...</a:t>
            </a:r>
          </a:p>
        </p:txBody>
      </p:sp>
      <p:pic>
        <p:nvPicPr>
          <p:cNvPr id="31" name="Picture 30" descr="PreviewScreenSnapz005.jpg"/>
          <p:cNvPicPr>
            <a:picLocks noChangeAspect="1"/>
          </p:cNvPicPr>
          <p:nvPr/>
        </p:nvPicPr>
        <p:blipFill>
          <a:blip r:embed="rId2"/>
          <a:stretch>
            <a:fillRect/>
          </a:stretch>
        </p:blipFill>
        <p:spPr>
          <a:xfrm>
            <a:off x="1331640" y="2276872"/>
            <a:ext cx="6669360" cy="4365518"/>
          </a:xfrm>
          <a:prstGeom prst="rect">
            <a:avLst/>
          </a:prstGeom>
        </p:spPr>
      </p:pic>
      <p:cxnSp>
        <p:nvCxnSpPr>
          <p:cNvPr id="7" name="Straight Connector 6"/>
          <p:cNvCxnSpPr/>
          <p:nvPr/>
        </p:nvCxnSpPr>
        <p:spPr bwMode="auto">
          <a:xfrm>
            <a:off x="251521" y="3588504"/>
            <a:ext cx="8496944" cy="0"/>
          </a:xfrm>
          <a:prstGeom prst="line">
            <a:avLst/>
          </a:prstGeom>
          <a:noFill/>
          <a:ln w="28575" cap="flat" cmpd="sng" algn="ctr">
            <a:solidFill>
              <a:srgbClr val="000000"/>
            </a:solidFill>
            <a:prstDash val="solid"/>
            <a:round/>
            <a:headEnd type="none" w="med" len="med"/>
            <a:tailEnd type="none" w="lg" len="lg"/>
          </a:ln>
          <a:effectLst/>
        </p:spPr>
      </p:cxnSp>
      <p:cxnSp>
        <p:nvCxnSpPr>
          <p:cNvPr id="25" name="Straight Connector 24"/>
          <p:cNvCxnSpPr/>
          <p:nvPr/>
        </p:nvCxnSpPr>
        <p:spPr bwMode="auto">
          <a:xfrm>
            <a:off x="251521" y="4966712"/>
            <a:ext cx="8496944" cy="0"/>
          </a:xfrm>
          <a:prstGeom prst="line">
            <a:avLst/>
          </a:prstGeom>
          <a:noFill/>
          <a:ln w="28575" cap="flat" cmpd="sng" algn="ctr">
            <a:solidFill>
              <a:srgbClr val="000000"/>
            </a:solidFill>
            <a:prstDash val="solid"/>
            <a:round/>
            <a:headEnd type="none" w="med" len="med"/>
            <a:tailEnd type="none" w="lg" len="lg"/>
          </a:ln>
          <a:effectLst/>
        </p:spPr>
      </p:cxnSp>
      <p:sp>
        <p:nvSpPr>
          <p:cNvPr id="32" name="Rectangle 31"/>
          <p:cNvSpPr/>
          <p:nvPr/>
        </p:nvSpPr>
        <p:spPr bwMode="auto">
          <a:xfrm>
            <a:off x="2483768" y="6453720"/>
            <a:ext cx="1179240" cy="207256"/>
          </a:xfrm>
          <a:prstGeom prst="rect">
            <a:avLst/>
          </a:prstGeom>
          <a:solidFill>
            <a:srgbClr val="FFFFFF"/>
          </a:solidFill>
          <a:ln w="127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33" name="Rectangle 32"/>
          <p:cNvSpPr/>
          <p:nvPr/>
        </p:nvSpPr>
        <p:spPr bwMode="auto">
          <a:xfrm>
            <a:off x="5868144" y="6462104"/>
            <a:ext cx="1179240" cy="207256"/>
          </a:xfrm>
          <a:prstGeom prst="rect">
            <a:avLst/>
          </a:prstGeom>
          <a:solidFill>
            <a:srgbClr val="FFFFFF"/>
          </a:solidFill>
          <a:ln w="127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28" name="Rounded Rectangle 27"/>
          <p:cNvSpPr/>
          <p:nvPr/>
        </p:nvSpPr>
        <p:spPr bwMode="auto">
          <a:xfrm>
            <a:off x="1145148" y="1765008"/>
            <a:ext cx="3505200" cy="4760336"/>
          </a:xfrm>
          <a:prstGeom prst="roundRect">
            <a:avLst>
              <a:gd name="adj" fmla="val 6863"/>
            </a:avLst>
          </a:prstGeom>
          <a:noFill/>
          <a:ln w="28575" cap="flat" cmpd="sng" algn="ctr">
            <a:solidFill>
              <a:srgbClr val="017236"/>
            </a:solidFill>
            <a:prstDash val="solid"/>
            <a:round/>
            <a:headEnd type="none" w="med" len="med"/>
            <a:tailEnd type="triangle" w="lg" len="lg"/>
          </a:ln>
          <a:effectLst/>
        </p:spPr>
        <p:txBody>
          <a:bodyPr vert="horz" wrap="square" lIns="91392" tIns="45696" rIns="91392" bIns="45696" numCol="1" rtlCol="0" anchor="t" anchorCtr="0" compatLnSpc="1">
            <a:prstTxWarp prst="textNoShape">
              <a:avLst/>
            </a:prstTxWarp>
          </a:bodyPr>
          <a:lstStyle/>
          <a:p>
            <a:pPr defTabSz="913904" eaLnBrk="0" hangingPunct="0"/>
            <a:endParaRPr lang="en-US">
              <a:latin typeface="Arial" pitchFamily="-112" charset="0"/>
            </a:endParaRPr>
          </a:p>
        </p:txBody>
      </p:sp>
      <p:sp>
        <p:nvSpPr>
          <p:cNvPr id="26" name="Rounded Rectangle 25"/>
          <p:cNvSpPr/>
          <p:nvPr/>
        </p:nvSpPr>
        <p:spPr bwMode="auto">
          <a:xfrm>
            <a:off x="4753932" y="1765008"/>
            <a:ext cx="3505200" cy="4760336"/>
          </a:xfrm>
          <a:prstGeom prst="roundRect">
            <a:avLst>
              <a:gd name="adj" fmla="val 6863"/>
            </a:avLst>
          </a:prstGeom>
          <a:noFill/>
          <a:ln w="28575" cap="flat" cmpd="sng" algn="ctr">
            <a:solidFill>
              <a:srgbClr val="641362"/>
            </a:solidFill>
            <a:prstDash val="solid"/>
            <a:round/>
            <a:headEnd type="none" w="med" len="med"/>
            <a:tailEnd type="triangle" w="lg" len="lg"/>
          </a:ln>
          <a:effectLst/>
        </p:spPr>
        <p:txBody>
          <a:bodyPr vert="horz" wrap="square" lIns="91392" tIns="45696" rIns="91392" bIns="45696" numCol="1" rtlCol="0" anchor="t" anchorCtr="0" compatLnSpc="1">
            <a:prstTxWarp prst="textNoShape">
              <a:avLst/>
            </a:prstTxWarp>
          </a:bodyPr>
          <a:lstStyle/>
          <a:p>
            <a:pPr defTabSz="913904" eaLnBrk="0" hangingPunct="0"/>
            <a:endParaRPr lang="en-US">
              <a:latin typeface="Arial" pitchFamily="-112" charset="0"/>
            </a:endParaRPr>
          </a:p>
        </p:txBody>
      </p:sp>
      <p:sp>
        <p:nvSpPr>
          <p:cNvPr id="27" name="Title 1"/>
          <p:cNvSpPr txBox="1">
            <a:spLocks/>
          </p:cNvSpPr>
          <p:nvPr/>
        </p:nvSpPr>
        <p:spPr>
          <a:xfrm>
            <a:off x="2483768" y="3717032"/>
            <a:ext cx="3024336" cy="1464231"/>
          </a:xfrm>
          <a:prstGeom prst="wedgeRoundRectCallout">
            <a:avLst>
              <a:gd name="adj1" fmla="val -48955"/>
              <a:gd name="adj2" fmla="val 78218"/>
              <a:gd name="adj3" fmla="val 16667"/>
            </a:avLst>
          </a:prstGeom>
          <a:solidFill>
            <a:srgbClr val="F970CD"/>
          </a:solidFill>
          <a:ln w="12700" cap="flat" cmpd="sng" algn="ctr">
            <a:noFill/>
            <a:prstDash val="solid"/>
            <a:round/>
            <a:headEnd type="none" w="med" len="med"/>
            <a:tailEnd type="none" w="med" len="med"/>
          </a:ln>
          <a:scene3d>
            <a:camera prst="orthographicFront"/>
            <a:lightRig rig="threePt" dir="t"/>
          </a:scene3d>
          <a:sp3d>
            <a:bevelT w="165100" prst="coolSlant"/>
          </a:sp3d>
        </p:spPr>
        <p:txBody>
          <a:bodyPr vert="horz" wrap="square" lIns="91440" tIns="45720" rIns="91440" bIns="45720" rtlCol="0" anchor="ctr" anchorCtr="0">
            <a:spAutoFit/>
          </a:bodyPr>
          <a:lstStyle/>
          <a:p>
            <a:pPr algn="ctr"/>
            <a:r>
              <a:rPr lang="en-GB" sz="1600" dirty="0" smtClean="0">
                <a:solidFill>
                  <a:srgbClr val="000000"/>
                </a:solidFill>
                <a:ea typeface="ＭＳ Ｐゴシック"/>
                <a:cs typeface="ＭＳ Ｐゴシック"/>
              </a:rPr>
              <a:t>Mentor 1 is doing the best job: at this introductory level, students need intensive input and flounder if left</a:t>
            </a:r>
            <a:endParaRPr lang="en-GB" sz="1600" dirty="0">
              <a:solidFill>
                <a:srgbClr val="000000"/>
              </a:solidFill>
              <a:ea typeface="ＭＳ Ｐゴシック"/>
              <a:cs typeface="ＭＳ Ｐゴシック"/>
            </a:endParaRPr>
          </a:p>
        </p:txBody>
      </p:sp>
    </p:spTree>
    <p:extLst>
      <p:ext uri="{BB962C8B-B14F-4D97-AF65-F5344CB8AC3E}">
        <p14:creationId xmlns:p14="http://schemas.microsoft.com/office/powerpoint/2010/main" val="143968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val="8BDFD2"/>
          </a:solidFill>
          <a:ln w="12700" cap="flat" cmpd="sng" algn="ctr">
            <a:noFill/>
            <a:prstDash val="solid"/>
            <a:round/>
            <a:headEnd type="none" w="med" len="med"/>
            <a:tailEnd type="triangle" w="lg" len="lg"/>
          </a:ln>
          <a:effectLst/>
        </p:spPr>
        <p:txBody>
          <a:bodyPr vert="horz" wrap="square" lIns="91392" tIns="45696" rIns="91392" bIns="45696" numCol="1" rtlCol="0" anchor="ctr" anchorCtr="0" compatLnSpc="1">
            <a:prstTxWarp prst="textNoShape">
              <a:avLst/>
            </a:prstTxWarp>
            <a:normAutofit/>
          </a:bodyPr>
          <a:lstStyle/>
          <a:p>
            <a:pPr algn="ctr" defTabSz="913904" eaLnBrk="0" hangingPunct="0"/>
            <a:r>
              <a:rPr lang="en-US" sz="5400" dirty="0">
                <a:solidFill>
                  <a:srgbClr val="000000"/>
                </a:solidFill>
                <a:effectLst>
                  <a:outerShdw blurRad="50800" dist="38100" dir="2700000" algn="tl" rotWithShape="0">
                    <a:srgbClr val="000000">
                      <a:alpha val="43000"/>
                    </a:srgbClr>
                  </a:outerShdw>
                </a:effectLst>
                <a:latin typeface="Arial" pitchFamily="-112" charset="0"/>
              </a:rPr>
              <a:t>Beyond data </a:t>
            </a:r>
            <a:r>
              <a:rPr lang="en-US" sz="5400" dirty="0" smtClean="0">
                <a:solidFill>
                  <a:srgbClr val="000000"/>
                </a:solidFill>
                <a:effectLst>
                  <a:outerShdw blurRad="50800" dist="38100" dir="2700000" algn="tl" rotWithShape="0">
                    <a:srgbClr val="000000">
                      <a:alpha val="43000"/>
                    </a:srgbClr>
                  </a:outerShdw>
                </a:effectLst>
                <a:latin typeface="Arial" pitchFamily="-112" charset="0"/>
              </a:rPr>
              <a:t>dashboards: </a:t>
            </a:r>
            <a:r>
              <a:rPr lang="en-US" sz="5400" dirty="0">
                <a:solidFill>
                  <a:srgbClr val="000000"/>
                </a:solidFill>
                <a:effectLst>
                  <a:outerShdw blurRad="50800" dist="38100" dir="2700000" algn="tl" rotWithShape="0">
                    <a:srgbClr val="000000">
                      <a:alpha val="43000"/>
                    </a:srgbClr>
                  </a:outerShdw>
                </a:effectLst>
                <a:latin typeface="Arial" pitchFamily="-112" charset="0"/>
              </a:rPr>
              <a:t/>
            </a:r>
            <a:br>
              <a:rPr lang="en-US" sz="5400" dirty="0">
                <a:solidFill>
                  <a:srgbClr val="000000"/>
                </a:solidFill>
                <a:effectLst>
                  <a:outerShdw blurRad="50800" dist="38100" dir="2700000" algn="tl" rotWithShape="0">
                    <a:srgbClr val="000000">
                      <a:alpha val="43000"/>
                    </a:srgbClr>
                  </a:outerShdw>
                </a:effectLst>
                <a:latin typeface="Arial" pitchFamily="-112" charset="0"/>
              </a:rPr>
            </a:br>
            <a:r>
              <a:rPr lang="en-US" sz="5400" dirty="0">
                <a:solidFill>
                  <a:srgbClr val="000000"/>
                </a:solidFill>
                <a:effectLst>
                  <a:outerShdw blurRad="50800" dist="38100" dir="2700000" algn="tl" rotWithShape="0">
                    <a:srgbClr val="000000">
                      <a:alpha val="43000"/>
                    </a:srgbClr>
                  </a:outerShdw>
                </a:effectLst>
                <a:latin typeface="Arial" pitchFamily="-112" charset="0"/>
              </a:rPr>
              <a:t>predictive modelling</a:t>
            </a:r>
          </a:p>
        </p:txBody>
      </p:sp>
      <p:sp>
        <p:nvSpPr>
          <p:cNvPr id="4" name="Slide Number Placeholder 3"/>
          <p:cNvSpPr>
            <a:spLocks noGrp="1"/>
          </p:cNvSpPr>
          <p:nvPr>
            <p:ph type="sldNum" sz="quarter" idx="10"/>
          </p:nvPr>
        </p:nvSpPr>
        <p:spPr/>
        <p:txBody>
          <a:bodyPr/>
          <a:lstStyle/>
          <a:p>
            <a:pPr>
              <a:defRPr/>
            </a:pPr>
            <a:fld id="{B76EEA6A-14AB-9A48-B994-5009523785C8}" type="slidenum">
              <a:rPr lang="en-US" smtClean="0"/>
              <a:pPr>
                <a:defRPr/>
              </a:pPr>
              <a:t>46</a:t>
            </a:fld>
            <a:endParaRPr lang="en-US"/>
          </a:p>
        </p:txBody>
      </p:sp>
    </p:spTree>
    <p:extLst>
      <p:ext uri="{BB962C8B-B14F-4D97-AF65-F5344CB8AC3E}">
        <p14:creationId xmlns:p14="http://schemas.microsoft.com/office/powerpoint/2010/main" val="385926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r>
              <a:rPr lang="en-US" dirty="0" smtClean="0">
                <a:ea typeface="ＭＳ Ｐゴシック"/>
                <a:cs typeface="ＭＳ Ｐゴシック"/>
              </a:rPr>
              <a:t>OU Analytics: Predictive modelling</a:t>
            </a:r>
          </a:p>
        </p:txBody>
      </p:sp>
      <p:sp>
        <p:nvSpPr>
          <p:cNvPr id="15362" name="Content Placeholder 2"/>
          <p:cNvSpPr>
            <a:spLocks noGrp="1"/>
          </p:cNvSpPr>
          <p:nvPr>
            <p:ph idx="1"/>
          </p:nvPr>
        </p:nvSpPr>
        <p:spPr>
          <a:xfrm>
            <a:off x="152400" y="1219200"/>
            <a:ext cx="5931768" cy="5105400"/>
          </a:xfrm>
        </p:spPr>
        <p:txBody>
          <a:bodyPr/>
          <a:lstStyle/>
          <a:p>
            <a:r>
              <a:rPr lang="en-GB" dirty="0" smtClean="0">
                <a:solidFill>
                  <a:srgbClr val="F918AE"/>
                </a:solidFill>
                <a:ea typeface="ＭＳ Ｐゴシック"/>
                <a:cs typeface="ＭＳ Ｐゴシック"/>
              </a:rPr>
              <a:t>Probability models </a:t>
            </a:r>
            <a:r>
              <a:rPr lang="en-GB" dirty="0" smtClean="0">
                <a:ea typeface="ＭＳ Ｐゴシック"/>
                <a:cs typeface="ＭＳ Ｐゴシック"/>
              </a:rPr>
              <a:t>help us to identify patterns of success that vary between:</a:t>
            </a:r>
          </a:p>
          <a:p>
            <a:pPr lvl="1"/>
            <a:r>
              <a:rPr lang="en-GB" dirty="0" smtClean="0">
                <a:ea typeface="ＭＳ Ｐゴシック"/>
              </a:rPr>
              <a:t>student groups / areas of curriculum / study methods</a:t>
            </a:r>
          </a:p>
          <a:p>
            <a:r>
              <a:rPr lang="en-GB" dirty="0" smtClean="0">
                <a:solidFill>
                  <a:srgbClr val="F918AE"/>
                </a:solidFill>
                <a:ea typeface="ＭＳ Ｐゴシック"/>
                <a:cs typeface="ＭＳ Ｐゴシック"/>
              </a:rPr>
              <a:t>Benefits</a:t>
            </a:r>
          </a:p>
          <a:p>
            <a:pPr lvl="1"/>
            <a:r>
              <a:rPr lang="en-GB" dirty="0" smtClean="0">
                <a:ea typeface="ＭＳ Ｐゴシック"/>
                <a:cs typeface="ＭＳ Ｐゴシック"/>
              </a:rPr>
              <a:t>provide a more robust comparison of module pass rates </a:t>
            </a:r>
          </a:p>
          <a:p>
            <a:pPr lvl="1"/>
            <a:r>
              <a:rPr lang="en-GB" dirty="0" smtClean="0">
                <a:ea typeface="ＭＳ Ｐゴシック"/>
                <a:cs typeface="ＭＳ Ｐゴシック"/>
              </a:rPr>
              <a:t>support the institution in identifying aspects of good performance that can be shared, and aspects where improvement could be realised</a:t>
            </a:r>
          </a:p>
        </p:txBody>
      </p:sp>
      <p:sp>
        <p:nvSpPr>
          <p:cNvPr id="4" name="Slide Number Placeholder 3"/>
          <p:cNvSpPr>
            <a:spLocks noGrp="1"/>
          </p:cNvSpPr>
          <p:nvPr>
            <p:ph type="sldNum" sz="quarter" idx="10"/>
          </p:nvPr>
        </p:nvSpPr>
        <p:spPr/>
        <p:txBody>
          <a:bodyPr/>
          <a:lstStyle/>
          <a:p>
            <a:pPr>
              <a:defRPr/>
            </a:pPr>
            <a:fld id="{E7A953A9-6B0B-4EC1-A0C4-1118A6B186EF}" type="slidenum">
              <a:rPr lang="en-US" smtClean="0"/>
              <a:pPr>
                <a:defRPr/>
              </a:pPr>
              <a:t>47</a:t>
            </a:fld>
            <a:endParaRPr lang="en-US"/>
          </a:p>
        </p:txBody>
      </p:sp>
      <p:sp>
        <p:nvSpPr>
          <p:cNvPr id="5" name="TextBox 4"/>
          <p:cNvSpPr txBox="1"/>
          <p:nvPr/>
        </p:nvSpPr>
        <p:spPr>
          <a:xfrm>
            <a:off x="152403" y="6397826"/>
            <a:ext cx="6583019" cy="317626"/>
          </a:xfrm>
          <a:prstGeom prst="rect">
            <a:avLst/>
          </a:prstGeom>
          <a:noFill/>
        </p:spPr>
        <p:txBody>
          <a:bodyPr wrap="none" lIns="91392" tIns="45696" rIns="91392" bIns="45696" rtlCol="0">
            <a:spAutoFit/>
          </a:bodyPr>
          <a:lstStyle/>
          <a:p>
            <a:r>
              <a:rPr lang="en-US" sz="1400" dirty="0">
                <a:solidFill>
                  <a:srgbClr val="F918AE"/>
                </a:solidFill>
              </a:rPr>
              <a:t>OU Student Statistics &amp; Surveys Team, Institute of Educational Technology</a:t>
            </a:r>
          </a:p>
        </p:txBody>
      </p:sp>
      <p:sp>
        <p:nvSpPr>
          <p:cNvPr id="7" name="Title 1"/>
          <p:cNvSpPr txBox="1">
            <a:spLocks/>
          </p:cNvSpPr>
          <p:nvPr/>
        </p:nvSpPr>
        <p:spPr>
          <a:xfrm>
            <a:off x="6372200" y="2651884"/>
            <a:ext cx="2664296" cy="2145268"/>
          </a:xfrm>
          <a:prstGeom prst="wedgeRoundRectCallout">
            <a:avLst>
              <a:gd name="adj1" fmla="val -48955"/>
              <a:gd name="adj2" fmla="val 78218"/>
              <a:gd name="adj3" fmla="val 16667"/>
            </a:avLst>
          </a:prstGeom>
          <a:solidFill>
            <a:srgbClr val="F970CD"/>
          </a:solidFill>
          <a:ln w="12700" cap="flat" cmpd="sng" algn="ctr">
            <a:noFill/>
            <a:prstDash val="solid"/>
            <a:round/>
            <a:headEnd type="none" w="med" len="med"/>
            <a:tailEnd type="none" w="med" len="med"/>
          </a:ln>
          <a:scene3d>
            <a:camera prst="orthographicFront"/>
            <a:lightRig rig="threePt" dir="t"/>
          </a:scene3d>
          <a:sp3d>
            <a:bevelT w="165100" prst="coolSlant"/>
          </a:sp3d>
        </p:spPr>
        <p:txBody>
          <a:bodyPr vert="horz" wrap="square" lIns="91440" tIns="45720" rIns="91440" bIns="45720" rtlCol="0" anchor="ctr" anchorCtr="0">
            <a:spAutoFit/>
          </a:bodyPr>
          <a:lstStyle/>
          <a:p>
            <a:pPr algn="ctr"/>
            <a:r>
              <a:rPr lang="en-GB" sz="2000" dirty="0">
                <a:solidFill>
                  <a:srgbClr val="000000"/>
                </a:solidFill>
                <a:ea typeface="ＭＳ Ｐゴシック"/>
                <a:cs typeface="ＭＳ Ｐゴシック"/>
              </a:rPr>
              <a:t>Best predictors of future </a:t>
            </a:r>
            <a:r>
              <a:rPr lang="en-GB" sz="2000" dirty="0" smtClean="0">
                <a:solidFill>
                  <a:srgbClr val="000000"/>
                </a:solidFill>
                <a:ea typeface="ＭＳ Ｐゴシック"/>
                <a:cs typeface="ＭＳ Ｐゴシック"/>
              </a:rPr>
              <a:t>success: previous </a:t>
            </a:r>
            <a:r>
              <a:rPr lang="en-GB" sz="2000" dirty="0">
                <a:solidFill>
                  <a:srgbClr val="000000"/>
                </a:solidFill>
                <a:ea typeface="ＭＳ Ｐゴシック"/>
                <a:cs typeface="ＭＳ Ｐゴシック"/>
              </a:rPr>
              <a:t>OU study data – quantity and results</a:t>
            </a:r>
          </a:p>
        </p:txBody>
      </p:sp>
    </p:spTree>
    <p:extLst>
      <p:ext uri="{BB962C8B-B14F-4D97-AF65-F5344CB8AC3E}">
        <p14:creationId xmlns:p14="http://schemas.microsoft.com/office/powerpoint/2010/main" val="85771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animEffect transition="in" filter="wipe(up)">
                                      <p:cBhvr>
                                        <p:cTn id="7" dur="500"/>
                                        <p:tgtEl>
                                          <p:spTgt spid="15362">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362">
                                            <p:txEl>
                                              <p:pRg st="1" end="1"/>
                                            </p:txEl>
                                          </p:spTgt>
                                        </p:tgtEl>
                                        <p:attrNameLst>
                                          <p:attrName>style.visibility</p:attrName>
                                        </p:attrNameLst>
                                      </p:cBhvr>
                                      <p:to>
                                        <p:strVal val="visible"/>
                                      </p:to>
                                    </p:set>
                                    <p:animEffect transition="in" filter="wipe(up)">
                                      <p:cBhvr>
                                        <p:cTn id="10" dur="500"/>
                                        <p:tgtEl>
                                          <p:spTgt spid="1536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5362">
                                            <p:txEl>
                                              <p:pRg st="2" end="2"/>
                                            </p:txEl>
                                          </p:spTgt>
                                        </p:tgtEl>
                                        <p:attrNameLst>
                                          <p:attrName>style.visibility</p:attrName>
                                        </p:attrNameLst>
                                      </p:cBhvr>
                                      <p:to>
                                        <p:strVal val="visible"/>
                                      </p:to>
                                    </p:set>
                                    <p:animEffect transition="in" filter="wipe(up)">
                                      <p:cBhvr>
                                        <p:cTn id="15" dur="500"/>
                                        <p:tgtEl>
                                          <p:spTgt spid="15362">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362">
                                            <p:txEl>
                                              <p:pRg st="3" end="3"/>
                                            </p:txEl>
                                          </p:spTgt>
                                        </p:tgtEl>
                                        <p:attrNameLst>
                                          <p:attrName>style.visibility</p:attrName>
                                        </p:attrNameLst>
                                      </p:cBhvr>
                                      <p:to>
                                        <p:strVal val="visible"/>
                                      </p:to>
                                    </p:set>
                                    <p:animEffect transition="in" filter="wipe(up)">
                                      <p:cBhvr>
                                        <p:cTn id="18" dur="500"/>
                                        <p:tgtEl>
                                          <p:spTgt spid="15362">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362">
                                            <p:txEl>
                                              <p:pRg st="4" end="4"/>
                                            </p:txEl>
                                          </p:spTgt>
                                        </p:tgtEl>
                                        <p:attrNameLst>
                                          <p:attrName>style.visibility</p:attrName>
                                        </p:attrNameLst>
                                      </p:cBhvr>
                                      <p:to>
                                        <p:strVal val="visible"/>
                                      </p:to>
                                    </p:set>
                                    <p:animEffect transition="in" filter="wipe(up)">
                                      <p:cBhvr>
                                        <p:cTn id="21" dur="500"/>
                                        <p:tgtEl>
                                          <p:spTgt spid="1536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build="p"/>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2" y="152400"/>
            <a:ext cx="7011888" cy="1260376"/>
          </a:xfrm>
        </p:spPr>
        <p:txBody>
          <a:bodyPr/>
          <a:lstStyle/>
          <a:p>
            <a:r>
              <a:rPr lang="en-US" dirty="0" smtClean="0"/>
              <a:t>Purdue University </a:t>
            </a:r>
            <a:r>
              <a:rPr lang="en-US" i="1" dirty="0" smtClean="0"/>
              <a:t>Signals</a:t>
            </a:r>
            <a:br>
              <a:rPr lang="en-US" i="1" dirty="0" smtClean="0"/>
            </a:br>
            <a:r>
              <a:rPr lang="en-US" dirty="0" smtClean="0">
                <a:solidFill>
                  <a:srgbClr val="8BDFD2"/>
                </a:solidFill>
              </a:rPr>
              <a:t>Real time traffic-lights in the student VLE, based on a predictive model</a:t>
            </a:r>
            <a:endParaRPr lang="en-US" dirty="0">
              <a:solidFill>
                <a:srgbClr val="8BDFD2"/>
              </a:solidFill>
            </a:endParaRPr>
          </a:p>
        </p:txBody>
      </p:sp>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48</a:t>
            </a:fld>
            <a:endParaRPr lang="en-US"/>
          </a:p>
        </p:txBody>
      </p:sp>
      <p:pic>
        <p:nvPicPr>
          <p:cNvPr id="5" name="Picture 4" descr="FirefoxScreenSnapz48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53" y="1772816"/>
            <a:ext cx="8889846" cy="4105126"/>
          </a:xfrm>
          <a:prstGeom prst="rect">
            <a:avLst/>
          </a:prstGeom>
        </p:spPr>
      </p:pic>
      <p:sp>
        <p:nvSpPr>
          <p:cNvPr id="8" name="TextBox 7"/>
          <p:cNvSpPr txBox="1"/>
          <p:nvPr/>
        </p:nvSpPr>
        <p:spPr>
          <a:xfrm>
            <a:off x="251520" y="6381328"/>
            <a:ext cx="3384376" cy="276950"/>
          </a:xfrm>
          <a:prstGeom prst="rect">
            <a:avLst/>
          </a:prstGeom>
          <a:noFill/>
          <a:ln>
            <a:noFill/>
          </a:ln>
        </p:spPr>
        <p:txBody>
          <a:bodyPr wrap="square" lIns="91392" tIns="45696" rIns="91392" bIns="45696" rtlCol="0">
            <a:spAutoFit/>
          </a:bodyPr>
          <a:lstStyle/>
          <a:p>
            <a:r>
              <a:rPr lang="en-US" sz="1200" dirty="0">
                <a:solidFill>
                  <a:srgbClr val="8BDFD2"/>
                </a:solidFill>
              </a:rPr>
              <a:t>http://</a:t>
            </a:r>
            <a:r>
              <a:rPr lang="en-US" sz="1200" dirty="0" err="1">
                <a:solidFill>
                  <a:srgbClr val="8BDFD2"/>
                </a:solidFill>
              </a:rPr>
              <a:t>www.itap.purdue.edu</a:t>
            </a:r>
            <a:r>
              <a:rPr lang="en-US" sz="1200" dirty="0">
                <a:solidFill>
                  <a:srgbClr val="8BDFD2"/>
                </a:solidFill>
              </a:rPr>
              <a:t>/studio/signals </a:t>
            </a:r>
          </a:p>
        </p:txBody>
      </p:sp>
    </p:spTree>
    <p:extLst>
      <p:ext uri="{BB962C8B-B14F-4D97-AF65-F5344CB8AC3E}">
        <p14:creationId xmlns:p14="http://schemas.microsoft.com/office/powerpoint/2010/main" val="350773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2" y="152400"/>
            <a:ext cx="7011888" cy="1260376"/>
          </a:xfrm>
        </p:spPr>
        <p:txBody>
          <a:bodyPr/>
          <a:lstStyle/>
          <a:p>
            <a:r>
              <a:rPr lang="en-US" dirty="0" smtClean="0"/>
              <a:t>Purdue University </a:t>
            </a:r>
            <a:r>
              <a:rPr lang="en-US" i="1" dirty="0" smtClean="0"/>
              <a:t>Signals</a:t>
            </a:r>
            <a:br>
              <a:rPr lang="en-US" i="1" dirty="0" smtClean="0"/>
            </a:br>
            <a:r>
              <a:rPr lang="en-US" dirty="0" smtClean="0">
                <a:solidFill>
                  <a:srgbClr val="8BDFD2"/>
                </a:solidFill>
              </a:rPr>
              <a:t>Real time traffic-lights for students</a:t>
            </a:r>
            <a:br>
              <a:rPr lang="en-US" dirty="0" smtClean="0">
                <a:solidFill>
                  <a:srgbClr val="8BDFD2"/>
                </a:solidFill>
              </a:rPr>
            </a:br>
            <a:r>
              <a:rPr lang="en-US" dirty="0" smtClean="0">
                <a:solidFill>
                  <a:srgbClr val="8BDFD2"/>
                </a:solidFill>
              </a:rPr>
              <a:t>based on a predictive model</a:t>
            </a:r>
            <a:endParaRPr lang="en-US" dirty="0">
              <a:solidFill>
                <a:srgbClr val="8BDFD2"/>
              </a:solidFill>
            </a:endParaRPr>
          </a:p>
        </p:txBody>
      </p:sp>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49</a:t>
            </a:fld>
            <a:endParaRPr lang="en-US"/>
          </a:p>
        </p:txBody>
      </p:sp>
      <p:pic>
        <p:nvPicPr>
          <p:cNvPr id="5" name="Picture 4" descr="FirefoxScreenSnapz48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54" y="2204864"/>
            <a:ext cx="3430609" cy="1584176"/>
          </a:xfrm>
          <a:prstGeom prst="rect">
            <a:avLst/>
          </a:prstGeom>
        </p:spPr>
      </p:pic>
      <p:sp>
        <p:nvSpPr>
          <p:cNvPr id="7" name="TextBox 6"/>
          <p:cNvSpPr txBox="1"/>
          <p:nvPr/>
        </p:nvSpPr>
        <p:spPr>
          <a:xfrm>
            <a:off x="2411760" y="1556793"/>
            <a:ext cx="6192688" cy="5272550"/>
          </a:xfrm>
          <a:prstGeom prst="rect">
            <a:avLst/>
          </a:prstGeom>
          <a:solidFill>
            <a:srgbClr val="8BDFD2"/>
          </a:solidFill>
          <a:ln>
            <a:noFill/>
          </a:ln>
        </p:spPr>
        <p:txBody>
          <a:bodyPr wrap="square" lIns="91392" tIns="45696" rIns="91392" bIns="45696" rtlCol="0">
            <a:spAutoFit/>
          </a:bodyPr>
          <a:lstStyle/>
          <a:p>
            <a:r>
              <a:rPr lang="en-US" sz="1600" dirty="0">
                <a:solidFill>
                  <a:srgbClr val="000000"/>
                </a:solidFill>
              </a:rPr>
              <a:t>Premise: </a:t>
            </a:r>
            <a:r>
              <a:rPr lang="en-US" sz="2000" dirty="0">
                <a:solidFill>
                  <a:srgbClr val="F918AE"/>
                </a:solidFill>
              </a:rPr>
              <a:t>academic success </a:t>
            </a:r>
            <a:r>
              <a:rPr lang="en-US" sz="1600" dirty="0">
                <a:solidFill>
                  <a:srgbClr val="000000"/>
                </a:solidFill>
              </a:rPr>
              <a:t>is defined as a function of </a:t>
            </a:r>
            <a:r>
              <a:rPr lang="en-US" sz="2000" dirty="0">
                <a:solidFill>
                  <a:srgbClr val="F918AE"/>
                </a:solidFill>
              </a:rPr>
              <a:t>aptitude</a:t>
            </a:r>
            <a:r>
              <a:rPr lang="en-US" sz="2000" dirty="0">
                <a:solidFill>
                  <a:srgbClr val="000000"/>
                </a:solidFill>
              </a:rPr>
              <a:t> </a:t>
            </a:r>
            <a:r>
              <a:rPr lang="en-US" sz="1600" dirty="0">
                <a:solidFill>
                  <a:srgbClr val="000000"/>
                </a:solidFill>
              </a:rPr>
              <a:t>(as measured by standardized test scores and similar information) and </a:t>
            </a:r>
            <a:r>
              <a:rPr lang="en-US" sz="2000" dirty="0">
                <a:solidFill>
                  <a:srgbClr val="F918AE"/>
                </a:solidFill>
              </a:rPr>
              <a:t>effort</a:t>
            </a:r>
            <a:r>
              <a:rPr lang="en-US" sz="2000" dirty="0">
                <a:solidFill>
                  <a:srgbClr val="000000"/>
                </a:solidFill>
              </a:rPr>
              <a:t> </a:t>
            </a:r>
            <a:r>
              <a:rPr lang="en-US" sz="1600" dirty="0">
                <a:solidFill>
                  <a:srgbClr val="000000"/>
                </a:solidFill>
              </a:rPr>
              <a:t>(as measured by participation within the </a:t>
            </a:r>
            <a:r>
              <a:rPr lang="en-US" sz="1600" dirty="0">
                <a:solidFill>
                  <a:srgbClr val="F918AE"/>
                </a:solidFill>
              </a:rPr>
              <a:t>CMS</a:t>
            </a:r>
            <a:r>
              <a:rPr lang="en-US" sz="1600" dirty="0">
                <a:solidFill>
                  <a:srgbClr val="000000"/>
                </a:solidFill>
              </a:rPr>
              <a:t>). </a:t>
            </a:r>
          </a:p>
          <a:p>
            <a:endParaRPr lang="en-US" sz="1600" dirty="0">
              <a:solidFill>
                <a:srgbClr val="000000"/>
              </a:solidFill>
            </a:endParaRPr>
          </a:p>
          <a:p>
            <a:r>
              <a:rPr lang="en-US" sz="1600" dirty="0">
                <a:solidFill>
                  <a:srgbClr val="000000"/>
                </a:solidFill>
              </a:rPr>
              <a:t>Using factor analysis and logistic regression, a model was </a:t>
            </a:r>
            <a:r>
              <a:rPr lang="en-US" sz="1600" dirty="0" smtClean="0">
                <a:solidFill>
                  <a:srgbClr val="000000"/>
                </a:solidFill>
              </a:rPr>
              <a:t>tested to </a:t>
            </a:r>
            <a:r>
              <a:rPr lang="en-US" sz="2000" dirty="0">
                <a:solidFill>
                  <a:srgbClr val="F918AE"/>
                </a:solidFill>
              </a:rPr>
              <a:t>predict student success based on</a:t>
            </a:r>
            <a:r>
              <a:rPr lang="en-US" sz="2000" dirty="0">
                <a:solidFill>
                  <a:srgbClr val="000000"/>
                </a:solidFill>
              </a:rPr>
              <a:t>:</a:t>
            </a:r>
          </a:p>
          <a:p>
            <a:endParaRPr lang="en-US" sz="2000" dirty="0">
              <a:solidFill>
                <a:srgbClr val="000000"/>
              </a:solidFill>
            </a:endParaRPr>
          </a:p>
          <a:p>
            <a:pPr marL="742547" lvl="1" indent="-285594">
              <a:buFont typeface="Arial"/>
              <a:buChar char="•"/>
            </a:pPr>
            <a:r>
              <a:rPr lang="en-US" sz="2000" dirty="0">
                <a:solidFill>
                  <a:srgbClr val="F918AE"/>
                </a:solidFill>
              </a:rPr>
              <a:t>ACT or SAT score</a:t>
            </a:r>
          </a:p>
          <a:p>
            <a:pPr marL="742547" lvl="1" indent="-285594">
              <a:buFont typeface="Arial"/>
              <a:buChar char="•"/>
            </a:pPr>
            <a:r>
              <a:rPr lang="en-US" sz="2000" dirty="0">
                <a:solidFill>
                  <a:srgbClr val="F918AE"/>
                </a:solidFill>
              </a:rPr>
              <a:t>Overall grade-point average </a:t>
            </a:r>
          </a:p>
          <a:p>
            <a:pPr marL="742547" lvl="1" indent="-285594">
              <a:buFont typeface="Arial"/>
              <a:buChar char="•"/>
            </a:pPr>
            <a:r>
              <a:rPr lang="en-US" sz="2000" dirty="0">
                <a:solidFill>
                  <a:srgbClr val="F918AE"/>
                </a:solidFill>
              </a:rPr>
              <a:t>CMS usage composite</a:t>
            </a:r>
          </a:p>
          <a:p>
            <a:pPr marL="742547" lvl="1" indent="-285594">
              <a:buFont typeface="Arial"/>
              <a:buChar char="•"/>
            </a:pPr>
            <a:r>
              <a:rPr lang="en-US" sz="2000" dirty="0">
                <a:solidFill>
                  <a:srgbClr val="F918AE"/>
                </a:solidFill>
              </a:rPr>
              <a:t>CMS assessment composite</a:t>
            </a:r>
          </a:p>
          <a:p>
            <a:pPr marL="742547" lvl="1" indent="-285594">
              <a:buFont typeface="Arial"/>
              <a:buChar char="•"/>
            </a:pPr>
            <a:r>
              <a:rPr lang="en-US" sz="2000" dirty="0">
                <a:solidFill>
                  <a:srgbClr val="F918AE"/>
                </a:solidFill>
              </a:rPr>
              <a:t>CMS assignment composite</a:t>
            </a:r>
          </a:p>
          <a:p>
            <a:pPr marL="742547" lvl="1" indent="-285594">
              <a:buFont typeface="Arial"/>
              <a:buChar char="•"/>
            </a:pPr>
            <a:r>
              <a:rPr lang="en-US" sz="2000" dirty="0">
                <a:solidFill>
                  <a:srgbClr val="F918AE"/>
                </a:solidFill>
              </a:rPr>
              <a:t>CMS calendar composite</a:t>
            </a:r>
          </a:p>
          <a:p>
            <a:endParaRPr lang="en-US" sz="1600" dirty="0">
              <a:solidFill>
                <a:srgbClr val="000000"/>
              </a:solidFill>
            </a:endParaRPr>
          </a:p>
          <a:p>
            <a:endParaRPr lang="en-US" sz="1600" dirty="0">
              <a:solidFill>
                <a:srgbClr val="000000"/>
              </a:solidFill>
            </a:endParaRPr>
          </a:p>
          <a:p>
            <a:r>
              <a:rPr lang="en-US" sz="1200" b="0" dirty="0">
                <a:solidFill>
                  <a:srgbClr val="000000"/>
                </a:solidFill>
              </a:rPr>
              <a:t>Campbell et al (2007). Academic Analytics: A New Tool for a New Era, </a:t>
            </a:r>
            <a:r>
              <a:rPr lang="en-US" sz="1200" b="0" i="1" dirty="0">
                <a:solidFill>
                  <a:srgbClr val="000000"/>
                </a:solidFill>
              </a:rPr>
              <a:t>EDUCAUSE Review</a:t>
            </a:r>
            <a:r>
              <a:rPr lang="en-US" sz="1200" b="0" dirty="0">
                <a:solidFill>
                  <a:srgbClr val="000000"/>
                </a:solidFill>
              </a:rPr>
              <a:t>,  vol. 42,  no. 4 (July/August 2007): 40–57. http://</a:t>
            </a:r>
            <a:r>
              <a:rPr lang="en-US" sz="1200" b="0" dirty="0" err="1">
                <a:solidFill>
                  <a:srgbClr val="000000"/>
                </a:solidFill>
              </a:rPr>
              <a:t>bit.ly</a:t>
            </a:r>
            <a:r>
              <a:rPr lang="en-US" sz="1200" b="0" dirty="0">
                <a:solidFill>
                  <a:srgbClr val="000000"/>
                </a:solidFill>
              </a:rPr>
              <a:t>/lmxG2x </a:t>
            </a:r>
          </a:p>
        </p:txBody>
      </p:sp>
      <p:sp>
        <p:nvSpPr>
          <p:cNvPr id="8" name="Title 1"/>
          <p:cNvSpPr txBox="1">
            <a:spLocks/>
          </p:cNvSpPr>
          <p:nvPr/>
        </p:nvSpPr>
        <p:spPr>
          <a:xfrm>
            <a:off x="179512" y="4511293"/>
            <a:ext cx="2664296" cy="1464231"/>
          </a:xfrm>
          <a:prstGeom prst="wedgeRoundRectCallout">
            <a:avLst>
              <a:gd name="adj1" fmla="val 43755"/>
              <a:gd name="adj2" fmla="val -80238"/>
              <a:gd name="adj3" fmla="val 16667"/>
            </a:avLst>
          </a:prstGeom>
          <a:solidFill>
            <a:srgbClr val="F970CD"/>
          </a:solidFill>
          <a:ln w="12700" cap="flat" cmpd="sng" algn="ctr">
            <a:noFill/>
            <a:prstDash val="solid"/>
            <a:round/>
            <a:headEnd type="none" w="med" len="med"/>
            <a:tailEnd type="none" w="med" len="med"/>
          </a:ln>
          <a:scene3d>
            <a:camera prst="orthographicFront"/>
            <a:lightRig rig="threePt" dir="t"/>
          </a:scene3d>
          <a:sp3d>
            <a:bevelT w="165100" prst="coolSlant"/>
          </a:sp3d>
        </p:spPr>
        <p:txBody>
          <a:bodyPr vert="horz" wrap="square" lIns="91440" tIns="45720" rIns="91440" bIns="45720" rtlCol="0" anchor="ctr" anchorCtr="0">
            <a:spAutoFit/>
          </a:bodyPr>
          <a:lstStyle/>
          <a:p>
            <a:pPr algn="ctr"/>
            <a:r>
              <a:rPr lang="en-US" sz="2000" dirty="0">
                <a:solidFill>
                  <a:srgbClr val="000000"/>
                </a:solidFill>
              </a:rPr>
              <a:t>Predicted 66%-80</a:t>
            </a:r>
            <a:r>
              <a:rPr lang="en-US" sz="2000" dirty="0" smtClean="0">
                <a:solidFill>
                  <a:srgbClr val="000000"/>
                </a:solidFill>
              </a:rPr>
              <a:t>% of struggling students who needed help</a:t>
            </a:r>
            <a:endParaRPr lang="en-US" sz="2000" dirty="0">
              <a:solidFill>
                <a:srgbClr val="000000"/>
              </a:solidFill>
            </a:endParaRPr>
          </a:p>
        </p:txBody>
      </p:sp>
    </p:spTree>
    <p:extLst>
      <p:ext uri="{BB962C8B-B14F-4D97-AF65-F5344CB8AC3E}">
        <p14:creationId xmlns:p14="http://schemas.microsoft.com/office/powerpoint/2010/main" val="3310915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descr="seney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6792"/>
            <a:ext cx="9144000" cy="4350707"/>
          </a:xfrm>
          <a:prstGeom prst="rect">
            <a:avLst/>
          </a:prstGeom>
        </p:spPr>
      </p:pic>
      <p:sp>
        <p:nvSpPr>
          <p:cNvPr id="2" name="Title 1"/>
          <p:cNvSpPr>
            <a:spLocks noGrp="1"/>
          </p:cNvSpPr>
          <p:nvPr>
            <p:ph type="title"/>
          </p:nvPr>
        </p:nvSpPr>
        <p:spPr/>
        <p:txBody>
          <a:bodyPr/>
          <a:lstStyle/>
          <a:p>
            <a:r>
              <a:rPr lang="en-US" dirty="0" smtClean="0"/>
              <a:t>Aquarium Analytics!</a:t>
            </a:r>
            <a:endParaRPr lang="en-US" dirty="0"/>
          </a:p>
        </p:txBody>
      </p:sp>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5</a:t>
            </a:fld>
            <a:endParaRPr lang="en-US"/>
          </a:p>
        </p:txBody>
      </p:sp>
      <p:pic>
        <p:nvPicPr>
          <p:cNvPr id="7" name="Picture 6" descr="Microsoft PowerPointScreenSnapz2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5092" y="2060852"/>
            <a:ext cx="4845143" cy="4149080"/>
          </a:xfrm>
          <a:prstGeom prst="rect">
            <a:avLst/>
          </a:prstGeom>
          <a:ln>
            <a:noFill/>
          </a:ln>
          <a:effectLst>
            <a:outerShdw blurRad="50800" dist="38100" dir="10800000" algn="r" rotWithShape="0">
              <a:prstClr val="black">
                <a:alpha val="40000"/>
              </a:prstClr>
            </a:outerShdw>
          </a:effectLst>
        </p:spPr>
      </p:pic>
      <p:pic>
        <p:nvPicPr>
          <p:cNvPr id="8" name="Picture 7" descr="FirefoxScreenSnapz65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4725144"/>
            <a:ext cx="936104" cy="1832032"/>
          </a:xfrm>
          <a:prstGeom prst="rect">
            <a:avLst/>
          </a:prstGeom>
          <a:ln>
            <a:solidFill>
              <a:schemeClr val="bg2">
                <a:lumMod val="40000"/>
                <a:lumOff val="60000"/>
              </a:schemeClr>
            </a:solidFill>
          </a:ln>
        </p:spPr>
      </p:pic>
    </p:spTree>
    <p:extLst>
      <p:ext uri="{BB962C8B-B14F-4D97-AF65-F5344CB8AC3E}">
        <p14:creationId xmlns:p14="http://schemas.microsoft.com/office/powerpoint/2010/main" val="173522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rgbClr val="8BDFD2"/>
          </a:solidFill>
          <a:ln w="12700" cap="flat" cmpd="sng" algn="ctr">
            <a:noFill/>
            <a:prstDash val="solid"/>
            <a:round/>
            <a:headEnd type="none" w="med" len="med"/>
            <a:tailEnd type="triangle" w="lg" len="lg"/>
          </a:ln>
          <a:effectLst/>
        </p:spPr>
        <p:txBody>
          <a:bodyPr vert="horz" wrap="square" lIns="91392" tIns="45696" rIns="91392" bIns="45696" numCol="1" rtlCol="0" anchor="ctr" anchorCtr="0" compatLnSpc="1">
            <a:prstTxWarp prst="textNoShape">
              <a:avLst/>
            </a:prstTxWarp>
            <a:normAutofit/>
          </a:bodyPr>
          <a:lstStyle/>
          <a:p>
            <a:pPr algn="ctr" defTabSz="913904" eaLnBrk="0" hangingPunct="0"/>
            <a:endParaRPr lang="en-US" sz="5400" dirty="0">
              <a:solidFill>
                <a:srgbClr val="000000"/>
              </a:solidFill>
              <a:effectLst>
                <a:outerShdw blurRad="50800" dist="38100" dir="2700000" algn="tl" rotWithShape="0">
                  <a:srgbClr val="000000">
                    <a:alpha val="43000"/>
                  </a:srgbClr>
                </a:outerShdw>
              </a:effectLst>
              <a:latin typeface="Arial" pitchFamily="-112" charset="0"/>
            </a:endParaRPr>
          </a:p>
        </p:txBody>
      </p:sp>
      <p:sp>
        <p:nvSpPr>
          <p:cNvPr id="3" name="Title 2"/>
          <p:cNvSpPr>
            <a:spLocks noGrp="1"/>
          </p:cNvSpPr>
          <p:nvPr>
            <p:ph type="title"/>
          </p:nvPr>
        </p:nvSpPr>
        <p:spPr>
          <a:xfrm>
            <a:off x="1043608" y="5373216"/>
            <a:ext cx="7587952" cy="762000"/>
          </a:xfrm>
        </p:spPr>
        <p:txBody>
          <a:bodyPr/>
          <a:lstStyle/>
          <a:p>
            <a:pPr algn="ctr"/>
            <a:r>
              <a:rPr lang="en-US" dirty="0" smtClean="0">
                <a:solidFill>
                  <a:srgbClr val="000000"/>
                </a:solidFill>
              </a:rPr>
              <a:t>this all feels rather </a:t>
            </a:r>
            <a:r>
              <a:rPr lang="en-US" dirty="0" smtClean="0"/>
              <a:t>traditional</a:t>
            </a:r>
            <a:r>
              <a:rPr lang="en-US" dirty="0">
                <a:solidFill>
                  <a:srgbClr val="000000"/>
                </a:solidFill>
              </a:rPr>
              <a:t> </a:t>
            </a:r>
            <a:r>
              <a:rPr lang="en-US" dirty="0" smtClean="0">
                <a:solidFill>
                  <a:srgbClr val="000000"/>
                </a:solidFill>
              </a:rPr>
              <a:t>— </a:t>
            </a:r>
            <a:br>
              <a:rPr lang="en-US" dirty="0" smtClean="0">
                <a:solidFill>
                  <a:srgbClr val="000000"/>
                </a:solidFill>
              </a:rPr>
            </a:br>
            <a:r>
              <a:rPr lang="en-US" dirty="0" smtClean="0">
                <a:solidFill>
                  <a:srgbClr val="000000"/>
                </a:solidFill>
              </a:rPr>
              <a:t>isn’t there a </a:t>
            </a:r>
            <a:r>
              <a:rPr lang="en-US" dirty="0" smtClean="0"/>
              <a:t>learning revolution</a:t>
            </a:r>
            <a:r>
              <a:rPr lang="en-US" dirty="0" smtClean="0">
                <a:solidFill>
                  <a:srgbClr val="000000"/>
                </a:solidFill>
              </a:rPr>
              <a:t> going on?!</a:t>
            </a:r>
            <a:endParaRPr lang="en-US" dirty="0">
              <a:solidFill>
                <a:srgbClr val="000000"/>
              </a:solidFill>
            </a:endParaRPr>
          </a:p>
        </p:txBody>
      </p:sp>
      <p:sp>
        <p:nvSpPr>
          <p:cNvPr id="4" name="Slide Number Placeholder 3"/>
          <p:cNvSpPr>
            <a:spLocks noGrp="1"/>
          </p:cNvSpPr>
          <p:nvPr>
            <p:ph type="sldNum" sz="quarter" idx="10"/>
          </p:nvPr>
        </p:nvSpPr>
        <p:spPr/>
        <p:txBody>
          <a:bodyPr/>
          <a:lstStyle/>
          <a:p>
            <a:pPr>
              <a:defRPr/>
            </a:pPr>
            <a:fld id="{B76EEA6A-14AB-9A48-B994-5009523785C8}" type="slidenum">
              <a:rPr lang="en-US" smtClean="0"/>
              <a:pPr>
                <a:defRPr/>
              </a:pPr>
              <a:t>50</a:t>
            </a:fld>
            <a:endParaRPr lang="en-US"/>
          </a:p>
        </p:txBody>
      </p:sp>
      <p:pic>
        <p:nvPicPr>
          <p:cNvPr id="6" name="Picture 5"/>
          <p:cNvPicPr>
            <a:picLocks noChangeAspect="1"/>
          </p:cNvPicPr>
          <p:nvPr/>
        </p:nvPicPr>
        <p:blipFill>
          <a:blip r:embed="rId2"/>
          <a:stretch>
            <a:fillRect/>
          </a:stretch>
        </p:blipFill>
        <p:spPr>
          <a:xfrm>
            <a:off x="2915816" y="1628800"/>
            <a:ext cx="3384376" cy="3384376"/>
          </a:xfrm>
          <a:prstGeom prst="rect">
            <a:avLst/>
          </a:prstGeom>
        </p:spPr>
      </p:pic>
    </p:spTree>
    <p:extLst>
      <p:ext uri="{BB962C8B-B14F-4D97-AF65-F5344CB8AC3E}">
        <p14:creationId xmlns:p14="http://schemas.microsoft.com/office/powerpoint/2010/main" val="163706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447800"/>
            <a:ext cx="7371928" cy="5105400"/>
          </a:xfrm>
        </p:spPr>
        <p:txBody>
          <a:bodyPr/>
          <a:lstStyle/>
          <a:p>
            <a:pPr marL="174529" indent="-174529">
              <a:buNone/>
            </a:pPr>
            <a:r>
              <a:rPr lang="en-US" sz="3200" dirty="0"/>
              <a:t>“We are preparing students for jobs that do not exist yet, that will use technologies that have not been invented yet, in order to solve problems that are not even problems yet.” </a:t>
            </a:r>
            <a:r>
              <a:rPr lang="en-US" dirty="0"/>
              <a:t/>
            </a:r>
            <a:br>
              <a:rPr lang="en-US" dirty="0"/>
            </a:br>
            <a:endParaRPr lang="en-US" dirty="0" smtClean="0"/>
          </a:p>
          <a:p>
            <a:pPr marL="0" indent="0" algn="r">
              <a:buNone/>
            </a:pPr>
            <a:r>
              <a:rPr lang="en-US" dirty="0" smtClean="0">
                <a:solidFill>
                  <a:srgbClr val="F918AE"/>
                </a:solidFill>
              </a:rPr>
              <a:t>“</a:t>
            </a:r>
            <a:r>
              <a:rPr lang="en-US" dirty="0">
                <a:solidFill>
                  <a:srgbClr val="F918AE"/>
                </a:solidFill>
              </a:rPr>
              <a:t>Shift Happens</a:t>
            </a:r>
            <a:r>
              <a:rPr lang="en-US" dirty="0" smtClean="0">
                <a:solidFill>
                  <a:srgbClr val="F918AE"/>
                </a:solidFill>
              </a:rPr>
              <a:t>”</a:t>
            </a:r>
            <a:br>
              <a:rPr lang="en-US" dirty="0" smtClean="0">
                <a:solidFill>
                  <a:srgbClr val="F918AE"/>
                </a:solidFill>
              </a:rPr>
            </a:br>
            <a:r>
              <a:rPr lang="en-US" dirty="0" smtClean="0">
                <a:solidFill>
                  <a:srgbClr val="F918AE"/>
                </a:solidFill>
              </a:rPr>
              <a:t>http</a:t>
            </a:r>
            <a:r>
              <a:rPr lang="en-US" dirty="0">
                <a:solidFill>
                  <a:srgbClr val="F918AE"/>
                </a:solidFill>
              </a:rPr>
              <a:t>://</a:t>
            </a:r>
            <a:r>
              <a:rPr lang="en-US" dirty="0" err="1" smtClean="0">
                <a:solidFill>
                  <a:srgbClr val="F918AE"/>
                </a:solidFill>
              </a:rPr>
              <a:t>shifthappens.wikispaces.com</a:t>
            </a:r>
            <a:endParaRPr lang="en-US" dirty="0">
              <a:solidFill>
                <a:srgbClr val="F918AE"/>
              </a:solidFill>
            </a:endParaRPr>
          </a:p>
        </p:txBody>
      </p:sp>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51</a:t>
            </a:fld>
            <a:endParaRPr lang="en-US"/>
          </a:p>
        </p:txBody>
      </p:sp>
      <p:sp>
        <p:nvSpPr>
          <p:cNvPr id="5" name="Title 1"/>
          <p:cNvSpPr>
            <a:spLocks noGrp="1"/>
          </p:cNvSpPr>
          <p:nvPr>
            <p:ph type="title"/>
          </p:nvPr>
        </p:nvSpPr>
        <p:spPr/>
        <p:txBody>
          <a:bodyPr/>
          <a:lstStyle/>
          <a:p>
            <a:r>
              <a:rPr lang="en-US" dirty="0" smtClean="0"/>
              <a:t>Learning analytics for this?</a:t>
            </a:r>
            <a:endParaRPr lang="en-US" dirty="0"/>
          </a:p>
        </p:txBody>
      </p:sp>
    </p:spTree>
    <p:extLst>
      <p:ext uri="{BB962C8B-B14F-4D97-AF65-F5344CB8AC3E}">
        <p14:creationId xmlns:p14="http://schemas.microsoft.com/office/powerpoint/2010/main" val="34161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analytics for this?</a:t>
            </a:r>
            <a:endParaRPr lang="en-US" dirty="0"/>
          </a:p>
        </p:txBody>
      </p:sp>
      <p:sp>
        <p:nvSpPr>
          <p:cNvPr id="3" name="Content Placeholder 2"/>
          <p:cNvSpPr>
            <a:spLocks noGrp="1"/>
          </p:cNvSpPr>
          <p:nvPr>
            <p:ph idx="1"/>
          </p:nvPr>
        </p:nvSpPr>
        <p:spPr>
          <a:xfrm>
            <a:off x="152400" y="1447800"/>
            <a:ext cx="7083896" cy="5105400"/>
          </a:xfrm>
        </p:spPr>
        <p:txBody>
          <a:bodyPr/>
          <a:lstStyle/>
          <a:p>
            <a:pPr marL="174529" indent="-174529">
              <a:buNone/>
            </a:pPr>
            <a:r>
              <a:rPr lang="en-US" sz="3200" dirty="0"/>
              <a:t>“The test of successful education is not the amount of knowledge that pupils take away from school, but their appetite to know and their capacity to learn.”</a:t>
            </a:r>
            <a:br>
              <a:rPr lang="en-US" sz="3200" dirty="0"/>
            </a:br>
            <a:endParaRPr lang="en-US" sz="3200" dirty="0"/>
          </a:p>
          <a:p>
            <a:pPr marL="174529" indent="-174529" algn="r">
              <a:buNone/>
            </a:pPr>
            <a:r>
              <a:rPr lang="en-US" dirty="0">
                <a:solidFill>
                  <a:srgbClr val="F918AE"/>
                </a:solidFill>
              </a:rPr>
              <a:t>Sir Richard Livingstone, 1941 </a:t>
            </a:r>
            <a:endParaRPr lang="en-US" sz="1800" dirty="0">
              <a:solidFill>
                <a:srgbClr val="F918AE"/>
              </a:solidFill>
            </a:endParaRPr>
          </a:p>
        </p:txBody>
      </p:sp>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52</a:t>
            </a:fld>
            <a:endParaRPr lang="en-US"/>
          </a:p>
        </p:txBody>
      </p:sp>
    </p:spTree>
    <p:extLst>
      <p:ext uri="{BB962C8B-B14F-4D97-AF65-F5344CB8AC3E}">
        <p14:creationId xmlns:p14="http://schemas.microsoft.com/office/powerpoint/2010/main" val="304179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2771800" y="4409256"/>
            <a:ext cx="5760640" cy="2404120"/>
          </a:xfrm>
        </p:spPr>
        <p:txBody>
          <a:bodyPr/>
          <a:lstStyle/>
          <a:p>
            <a:pPr marL="0" indent="0" algn="r">
              <a:buNone/>
            </a:pPr>
            <a:r>
              <a:rPr lang="en-US" sz="2400" i="1" dirty="0" smtClean="0">
                <a:solidFill>
                  <a:srgbClr val="F918AE"/>
                </a:solidFill>
              </a:rPr>
              <a:t>As these reshape </a:t>
            </a:r>
            <a:br>
              <a:rPr lang="en-US" sz="2400" i="1" dirty="0" smtClean="0">
                <a:solidFill>
                  <a:srgbClr val="F918AE"/>
                </a:solidFill>
              </a:rPr>
            </a:br>
            <a:r>
              <a:rPr lang="en-US" sz="2400" i="1" dirty="0" smtClean="0">
                <a:solidFill>
                  <a:srgbClr val="F918AE"/>
                </a:solidFill>
              </a:rPr>
              <a:t>our conception of the </a:t>
            </a:r>
            <a:br>
              <a:rPr lang="en-US" sz="2400" i="1" dirty="0" smtClean="0">
                <a:solidFill>
                  <a:srgbClr val="F918AE"/>
                </a:solidFill>
              </a:rPr>
            </a:br>
            <a:r>
              <a:rPr lang="en-US" sz="2400" i="1" dirty="0" smtClean="0"/>
              <a:t>future of learning </a:t>
            </a:r>
            <a:r>
              <a:rPr lang="en-US" sz="2400" i="1" dirty="0" smtClean="0">
                <a:solidFill>
                  <a:srgbClr val="F918AE"/>
                </a:solidFill>
              </a:rPr>
              <a:t/>
            </a:r>
            <a:br>
              <a:rPr lang="en-US" sz="2400" i="1" dirty="0" smtClean="0">
                <a:solidFill>
                  <a:srgbClr val="F918AE"/>
                </a:solidFill>
              </a:rPr>
            </a:br>
            <a:r>
              <a:rPr lang="en-US" sz="2400" i="1" dirty="0" smtClean="0">
                <a:solidFill>
                  <a:srgbClr val="F918AE"/>
                </a:solidFill>
              </a:rPr>
              <a:t> –they must also </a:t>
            </a:r>
            <a:br>
              <a:rPr lang="en-US" sz="2400" i="1" dirty="0" smtClean="0">
                <a:solidFill>
                  <a:srgbClr val="F918AE"/>
                </a:solidFill>
              </a:rPr>
            </a:br>
            <a:r>
              <a:rPr lang="en-US" sz="2400" i="1" dirty="0" smtClean="0">
                <a:solidFill>
                  <a:srgbClr val="F918AE"/>
                </a:solidFill>
              </a:rPr>
              <a:t>reshape our conception of the </a:t>
            </a:r>
            <a:br>
              <a:rPr lang="en-US" sz="2400" i="1" dirty="0" smtClean="0">
                <a:solidFill>
                  <a:srgbClr val="F918AE"/>
                </a:solidFill>
              </a:rPr>
            </a:br>
            <a:r>
              <a:rPr lang="en-US" sz="2400" i="1" dirty="0" smtClean="0"/>
              <a:t>future of learning analytics</a:t>
            </a:r>
            <a:endParaRPr lang="en-US" sz="2400" i="1" dirty="0"/>
          </a:p>
        </p:txBody>
      </p:sp>
      <p:sp>
        <p:nvSpPr>
          <p:cNvPr id="3" name="Title 2"/>
          <p:cNvSpPr>
            <a:spLocks noGrp="1"/>
          </p:cNvSpPr>
          <p:nvPr>
            <p:ph type="title"/>
          </p:nvPr>
        </p:nvSpPr>
        <p:spPr>
          <a:xfrm>
            <a:off x="152400" y="152400"/>
            <a:ext cx="7299920" cy="762000"/>
          </a:xfrm>
        </p:spPr>
        <p:txBody>
          <a:bodyPr/>
          <a:lstStyle/>
          <a:p>
            <a:r>
              <a:rPr lang="en-US" sz="2600" dirty="0" smtClean="0"/>
              <a:t>Tectonic shifts in the learning landscape...</a:t>
            </a:r>
            <a:endParaRPr lang="en-US" sz="2600" dirty="0"/>
          </a:p>
        </p:txBody>
      </p:sp>
      <p:sp>
        <p:nvSpPr>
          <p:cNvPr id="2" name="Content Placeholder 1"/>
          <p:cNvSpPr>
            <a:spLocks noGrp="1"/>
          </p:cNvSpPr>
          <p:nvPr>
            <p:ph sz="half" idx="1"/>
          </p:nvPr>
        </p:nvSpPr>
        <p:spPr>
          <a:xfrm>
            <a:off x="179512" y="1196752"/>
            <a:ext cx="4229100" cy="5105400"/>
          </a:xfrm>
        </p:spPr>
        <p:txBody>
          <a:bodyPr/>
          <a:lstStyle/>
          <a:p>
            <a:pPr marL="0" indent="0">
              <a:spcBef>
                <a:spcPts val="1872"/>
              </a:spcBef>
              <a:buNone/>
            </a:pPr>
            <a:r>
              <a:rPr lang="en-US" sz="1600" dirty="0" smtClean="0">
                <a:solidFill>
                  <a:srgbClr val="F918AE"/>
                </a:solidFill>
              </a:rPr>
              <a:t>TECH: </a:t>
            </a:r>
            <a:r>
              <a:rPr lang="en-US" sz="2000" dirty="0" smtClean="0"/>
              <a:t>cloud, personalised, real time, multimedia, mobile...</a:t>
            </a:r>
          </a:p>
          <a:p>
            <a:pPr marL="0" indent="0">
              <a:spcBef>
                <a:spcPts val="1872"/>
              </a:spcBef>
              <a:buNone/>
            </a:pPr>
            <a:r>
              <a:rPr lang="en-US" sz="1600" dirty="0" smtClean="0">
                <a:solidFill>
                  <a:srgbClr val="F918AE"/>
                </a:solidFill>
              </a:rPr>
              <a:t>FREE/OPEN:</a:t>
            </a:r>
            <a:r>
              <a:rPr lang="en-US" sz="2000" dirty="0" smtClean="0">
                <a:solidFill>
                  <a:srgbClr val="F918AE"/>
                </a:solidFill>
              </a:rPr>
              <a:t> </a:t>
            </a:r>
            <a:r>
              <a:rPr lang="en-US" sz="2000" dirty="0" smtClean="0"/>
              <a:t>is increasingly expected – I might pay later</a:t>
            </a:r>
          </a:p>
          <a:p>
            <a:pPr marL="0" indent="0">
              <a:spcBef>
                <a:spcPts val="1872"/>
              </a:spcBef>
              <a:buNone/>
            </a:pPr>
            <a:r>
              <a:rPr lang="en-US" sz="1600" dirty="0" smtClean="0">
                <a:solidFill>
                  <a:srgbClr val="F918AE"/>
                </a:solidFill>
              </a:rPr>
              <a:t>SOCIAL LEARNING: </a:t>
            </a:r>
            <a:r>
              <a:rPr lang="en-US" sz="2000" dirty="0" smtClean="0"/>
              <a:t>innovation now depends on it</a:t>
            </a:r>
          </a:p>
          <a:p>
            <a:pPr marL="0" indent="0">
              <a:spcBef>
                <a:spcPts val="1872"/>
              </a:spcBef>
              <a:buNone/>
            </a:pPr>
            <a:r>
              <a:rPr lang="en-US" sz="1600" dirty="0" smtClean="0">
                <a:solidFill>
                  <a:srgbClr val="F918AE"/>
                </a:solidFill>
              </a:rPr>
              <a:t>VALUES:</a:t>
            </a:r>
            <a:r>
              <a:rPr lang="en-US" sz="2000" dirty="0" smtClean="0">
                <a:solidFill>
                  <a:srgbClr val="F918AE"/>
                </a:solidFill>
              </a:rPr>
              <a:t> </a:t>
            </a:r>
            <a:r>
              <a:rPr lang="en-US" sz="2000" dirty="0" smtClean="0"/>
              <a:t>autonomy, diversity, self-expression, participation</a:t>
            </a:r>
          </a:p>
          <a:p>
            <a:pPr marL="0" indent="0">
              <a:spcBef>
                <a:spcPts val="1872"/>
              </a:spcBef>
              <a:buNone/>
            </a:pPr>
            <a:r>
              <a:rPr lang="en-US" sz="1600" dirty="0" smtClean="0">
                <a:solidFill>
                  <a:srgbClr val="F918AE"/>
                </a:solidFill>
              </a:rPr>
              <a:t>POST-INDUSTRIAL: </a:t>
            </a:r>
            <a:r>
              <a:rPr lang="en-US" sz="2000" dirty="0" smtClean="0"/>
              <a:t>new institutional roles in post-industrial education</a:t>
            </a:r>
            <a:endParaRPr lang="en-US" sz="2000" dirty="0"/>
          </a:p>
        </p:txBody>
      </p:sp>
      <p:sp>
        <p:nvSpPr>
          <p:cNvPr id="17411" name="Slide Number Placeholder 3"/>
          <p:cNvSpPr>
            <a:spLocks noGrp="1"/>
          </p:cNvSpPr>
          <p:nvPr>
            <p:ph type="sldNum" sz="quarter" idx="10"/>
          </p:nvPr>
        </p:nvSpPr>
        <p:spPr>
          <a:noFill/>
        </p:spPr>
        <p:txBody>
          <a:bodyPr/>
          <a:lstStyle/>
          <a:p>
            <a:fld id="{81C96015-02F2-424A-AC92-A63E30C395B5}" type="slidenum">
              <a:rPr lang="en-US" smtClean="0">
                <a:latin typeface="Arial" pitchFamily="-65" charset="0"/>
              </a:rPr>
              <a:pPr/>
              <a:t>53</a:t>
            </a:fld>
            <a:endParaRPr lang="en-US" smtClean="0">
              <a:latin typeface="Arial" pitchFamily="-65" charset="0"/>
            </a:endParaRPr>
          </a:p>
        </p:txBody>
      </p:sp>
      <p:sp>
        <p:nvSpPr>
          <p:cNvPr id="8" name="Title 1"/>
          <p:cNvSpPr txBox="1">
            <a:spLocks/>
          </p:cNvSpPr>
          <p:nvPr/>
        </p:nvSpPr>
        <p:spPr>
          <a:xfrm>
            <a:off x="4932040" y="1170509"/>
            <a:ext cx="3456384" cy="2145268"/>
          </a:xfrm>
          <a:prstGeom prst="wedgeRoundRectCallout">
            <a:avLst>
              <a:gd name="adj1" fmla="val -52565"/>
              <a:gd name="adj2" fmla="val 82823"/>
              <a:gd name="adj3" fmla="val 16667"/>
            </a:avLst>
          </a:prstGeom>
          <a:solidFill>
            <a:srgbClr val="F970CD"/>
          </a:solidFill>
          <a:ln w="12700" cap="flat" cmpd="sng" algn="ctr">
            <a:noFill/>
            <a:prstDash val="solid"/>
            <a:round/>
            <a:headEnd type="none" w="med" len="med"/>
            <a:tailEnd type="none" w="med" len="med"/>
          </a:ln>
          <a:scene3d>
            <a:camera prst="orthographicFront"/>
            <a:lightRig rig="threePt" dir="t"/>
          </a:scene3d>
          <a:sp3d>
            <a:bevelT w="165100" prst="coolSlant"/>
          </a:sp3d>
        </p:spPr>
        <p:txBody>
          <a:bodyPr vert="horz" wrap="square" lIns="91440" tIns="45720" rIns="91440" bIns="45720" rtlCol="0" anchor="ctr" anchorCtr="0">
            <a:spAutoFit/>
          </a:bodyPr>
          <a:lstStyle/>
          <a:p>
            <a:pPr lvl="0" algn="ctr" defTabSz="457200" fontAlgn="auto">
              <a:spcAft>
                <a:spcPts val="0"/>
              </a:spcAft>
              <a:defRPr/>
            </a:pPr>
            <a:r>
              <a:rPr lang="en-US" sz="2000" dirty="0" smtClean="0">
                <a:solidFill>
                  <a:srgbClr val="000000"/>
                </a:solidFill>
                <a:latin typeface="+mn-lt"/>
                <a:cs typeface="Courier New"/>
              </a:rPr>
              <a:t>Taken together, these are profound shifts in </a:t>
            </a:r>
            <a:br>
              <a:rPr lang="en-US" sz="2000" dirty="0" smtClean="0">
                <a:solidFill>
                  <a:srgbClr val="000000"/>
                </a:solidFill>
                <a:latin typeface="+mn-lt"/>
                <a:cs typeface="Courier New"/>
              </a:rPr>
            </a:br>
            <a:r>
              <a:rPr lang="en-US" sz="2000" dirty="0" smtClean="0">
                <a:solidFill>
                  <a:srgbClr val="000000"/>
                </a:solidFill>
                <a:latin typeface="+mn-lt"/>
                <a:cs typeface="Courier New"/>
              </a:rPr>
              <a:t>power, </a:t>
            </a:r>
            <a:br>
              <a:rPr lang="en-US" sz="2000" dirty="0" smtClean="0">
                <a:solidFill>
                  <a:srgbClr val="000000"/>
                </a:solidFill>
                <a:latin typeface="+mn-lt"/>
                <a:cs typeface="Courier New"/>
              </a:rPr>
            </a:br>
            <a:r>
              <a:rPr lang="en-US" sz="2000" dirty="0" smtClean="0">
                <a:solidFill>
                  <a:srgbClr val="000000"/>
                </a:solidFill>
                <a:latin typeface="+mn-lt"/>
                <a:cs typeface="Courier New"/>
              </a:rPr>
              <a:t>relationships, economics,</a:t>
            </a:r>
            <a:br>
              <a:rPr lang="en-US" sz="2000" dirty="0" smtClean="0">
                <a:solidFill>
                  <a:srgbClr val="000000"/>
                </a:solidFill>
                <a:latin typeface="+mn-lt"/>
                <a:cs typeface="Courier New"/>
              </a:rPr>
            </a:br>
            <a:r>
              <a:rPr lang="en-US" sz="2000" dirty="0" smtClean="0">
                <a:solidFill>
                  <a:srgbClr val="000000"/>
                </a:solidFill>
                <a:latin typeface="+mn-lt"/>
                <a:cs typeface="Courier New"/>
              </a:rPr>
              <a:t>infrastructure...</a:t>
            </a:r>
          </a:p>
        </p:txBody>
      </p:sp>
    </p:spTree>
    <p:extLst>
      <p:ext uri="{BB962C8B-B14F-4D97-AF65-F5344CB8AC3E}">
        <p14:creationId xmlns:p14="http://schemas.microsoft.com/office/powerpoint/2010/main" val="80737074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build="p"/>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632" y="1196752"/>
            <a:ext cx="8469832" cy="2448272"/>
          </a:xfrm>
        </p:spPr>
        <p:txBody>
          <a:bodyPr/>
          <a:lstStyle/>
          <a:p>
            <a:pPr algn="ctr"/>
            <a:r>
              <a:rPr lang="en-US" sz="4400" dirty="0" smtClean="0"/>
              <a:t>analytics for C21 skills?</a:t>
            </a:r>
            <a:br>
              <a:rPr lang="en-US" sz="4400" dirty="0" smtClean="0"/>
            </a:br>
            <a:r>
              <a:rPr lang="en-US" sz="4400" dirty="0" smtClean="0">
                <a:solidFill>
                  <a:srgbClr val="8BDFD2"/>
                </a:solidFill>
              </a:rPr>
              <a:t>learning how to learn?</a:t>
            </a:r>
            <a:br>
              <a:rPr lang="en-US" sz="4400" dirty="0" smtClean="0">
                <a:solidFill>
                  <a:srgbClr val="8BDFD2"/>
                </a:solidFill>
              </a:rPr>
            </a:br>
            <a:r>
              <a:rPr lang="en-US" sz="4400" dirty="0" smtClean="0"/>
              <a:t>authentic enquiry?</a:t>
            </a:r>
            <a:endParaRPr lang="en-US" sz="4400" dirty="0"/>
          </a:p>
        </p:txBody>
      </p:sp>
      <p:sp>
        <p:nvSpPr>
          <p:cNvPr id="3" name="Content Placeholder 2"/>
          <p:cNvSpPr>
            <a:spLocks noGrp="1"/>
          </p:cNvSpPr>
          <p:nvPr>
            <p:ph idx="1"/>
          </p:nvPr>
        </p:nvSpPr>
        <p:spPr>
          <a:xfrm>
            <a:off x="152400" y="4117032"/>
            <a:ext cx="8610600" cy="1472208"/>
          </a:xfrm>
        </p:spPr>
        <p:txBody>
          <a:bodyPr/>
          <a:lstStyle/>
          <a:p>
            <a:pPr marL="456952" lvl="1" indent="0" algn="ctr">
              <a:spcAft>
                <a:spcPts val="1800"/>
              </a:spcAft>
              <a:buNone/>
            </a:pPr>
            <a:r>
              <a:rPr lang="en-US" b="1" dirty="0" smtClean="0"/>
              <a:t>social capital </a:t>
            </a:r>
            <a:r>
              <a:rPr lang="en-US" b="1" dirty="0">
                <a:solidFill>
                  <a:srgbClr val="F918AE"/>
                </a:solidFill>
              </a:rPr>
              <a:t>critical </a:t>
            </a:r>
            <a:r>
              <a:rPr lang="en-US" b="1" dirty="0" smtClean="0">
                <a:solidFill>
                  <a:srgbClr val="F918AE"/>
                </a:solidFill>
              </a:rPr>
              <a:t>questioning </a:t>
            </a:r>
            <a:r>
              <a:rPr lang="en-US" b="1" dirty="0" smtClean="0"/>
              <a:t>argumentation </a:t>
            </a:r>
            <a:br>
              <a:rPr lang="en-US" b="1" dirty="0" smtClean="0"/>
            </a:br>
            <a:r>
              <a:rPr lang="en-US" b="1" dirty="0" smtClean="0">
                <a:solidFill>
                  <a:srgbClr val="F918AE"/>
                </a:solidFill>
              </a:rPr>
              <a:t>citizenship </a:t>
            </a:r>
            <a:r>
              <a:rPr lang="en-US" b="1" dirty="0"/>
              <a:t>habits of </a:t>
            </a:r>
            <a:r>
              <a:rPr lang="en-US" b="1" dirty="0" smtClean="0"/>
              <a:t>mind </a:t>
            </a:r>
            <a:r>
              <a:rPr lang="en-US" b="1" dirty="0" smtClean="0">
                <a:solidFill>
                  <a:srgbClr val="F918AE"/>
                </a:solidFill>
              </a:rPr>
              <a:t>resilience </a:t>
            </a:r>
            <a:r>
              <a:rPr lang="en-US" b="1" dirty="0" smtClean="0"/>
              <a:t/>
            </a:r>
            <a:br>
              <a:rPr lang="en-US" b="1" dirty="0" smtClean="0"/>
            </a:br>
            <a:r>
              <a:rPr lang="en-US" b="1" dirty="0" smtClean="0"/>
              <a:t>collaboration </a:t>
            </a:r>
            <a:r>
              <a:rPr lang="en-US" b="1" dirty="0" smtClean="0">
                <a:solidFill>
                  <a:srgbClr val="F918AE"/>
                </a:solidFill>
              </a:rPr>
              <a:t>creativity</a:t>
            </a:r>
            <a:r>
              <a:rPr lang="en-US" b="1" dirty="0" smtClean="0">
                <a:solidFill>
                  <a:srgbClr val="E3169F"/>
                </a:solidFill>
              </a:rPr>
              <a:t> </a:t>
            </a:r>
            <a:r>
              <a:rPr lang="en-US" b="1" dirty="0" smtClean="0"/>
              <a:t>metacognition</a:t>
            </a:r>
            <a:br>
              <a:rPr lang="en-US" b="1" dirty="0" smtClean="0"/>
            </a:br>
            <a:r>
              <a:rPr lang="en-US" b="1" dirty="0" smtClean="0">
                <a:solidFill>
                  <a:srgbClr val="F918AE"/>
                </a:solidFill>
              </a:rPr>
              <a:t>identity</a:t>
            </a:r>
            <a:r>
              <a:rPr lang="en-US" b="1" dirty="0" smtClean="0">
                <a:solidFill>
                  <a:srgbClr val="E3169F"/>
                </a:solidFill>
              </a:rPr>
              <a:t> </a:t>
            </a:r>
            <a:r>
              <a:rPr lang="en-US" b="1" dirty="0" smtClean="0"/>
              <a:t>readiness </a:t>
            </a:r>
            <a:r>
              <a:rPr lang="en-US" b="1" dirty="0" smtClean="0">
                <a:solidFill>
                  <a:srgbClr val="F918AE"/>
                </a:solidFill>
              </a:rPr>
              <a:t>sensemaking</a:t>
            </a:r>
            <a:r>
              <a:rPr lang="en-US" b="1" dirty="0" smtClean="0"/>
              <a:t/>
            </a:r>
            <a:br>
              <a:rPr lang="en-US" b="1" dirty="0" smtClean="0"/>
            </a:br>
            <a:r>
              <a:rPr lang="en-US" b="1" dirty="0" smtClean="0"/>
              <a:t>engagement </a:t>
            </a:r>
            <a:r>
              <a:rPr lang="en-US" b="1" dirty="0" smtClean="0">
                <a:solidFill>
                  <a:srgbClr val="F918AE"/>
                </a:solidFill>
              </a:rPr>
              <a:t>motivation</a:t>
            </a:r>
            <a:r>
              <a:rPr lang="en-US" b="1" dirty="0" smtClean="0">
                <a:solidFill>
                  <a:srgbClr val="E3169F"/>
                </a:solidFill>
              </a:rPr>
              <a:t> </a:t>
            </a:r>
            <a:r>
              <a:rPr lang="en-US" b="1" dirty="0" smtClean="0"/>
              <a:t>emotional intelligence</a:t>
            </a:r>
            <a:endParaRPr lang="en-US" b="1" dirty="0"/>
          </a:p>
        </p:txBody>
      </p:sp>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54</a:t>
            </a:fld>
            <a:endParaRPr lang="en-US"/>
          </a:p>
        </p:txBody>
      </p:sp>
    </p:spTree>
    <p:extLst>
      <p:ext uri="{BB962C8B-B14F-4D97-AF65-F5344CB8AC3E}">
        <p14:creationId xmlns:p14="http://schemas.microsoft.com/office/powerpoint/2010/main" val="107416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val="8BDFD2"/>
          </a:solidFill>
          <a:ln w="12700" cap="flat" cmpd="sng" algn="ctr">
            <a:noFill/>
            <a:prstDash val="solid"/>
            <a:round/>
            <a:headEnd type="none" w="med" len="med"/>
            <a:tailEnd type="triangle" w="lg" len="lg"/>
          </a:ln>
          <a:effectLst/>
        </p:spPr>
        <p:txBody>
          <a:bodyPr vert="horz" wrap="square" lIns="91392" tIns="45696" rIns="91392" bIns="45696" numCol="1" rtlCol="0" anchor="ctr" anchorCtr="0" compatLnSpc="1">
            <a:prstTxWarp prst="textNoShape">
              <a:avLst/>
            </a:prstTxWarp>
            <a:normAutofit/>
          </a:bodyPr>
          <a:lstStyle/>
          <a:p>
            <a:pPr algn="ctr" defTabSz="913904" eaLnBrk="0" hangingPunct="0"/>
            <a:r>
              <a:rPr lang="en-US" sz="5400" dirty="0" smtClean="0">
                <a:solidFill>
                  <a:srgbClr val="000000"/>
                </a:solidFill>
                <a:effectLst>
                  <a:outerShdw blurRad="50800" dist="38100" dir="2700000" algn="tl" rotWithShape="0">
                    <a:srgbClr val="000000">
                      <a:alpha val="43000"/>
                    </a:srgbClr>
                  </a:outerShdw>
                </a:effectLst>
                <a:latin typeface="Arial" pitchFamily="-112" charset="0"/>
              </a:rPr>
              <a:t>Analytics </a:t>
            </a:r>
            <a:r>
              <a:rPr lang="en-US" sz="5400" dirty="0">
                <a:solidFill>
                  <a:srgbClr val="000000"/>
                </a:solidFill>
                <a:effectLst>
                  <a:outerShdw blurRad="50800" dist="38100" dir="2700000" algn="tl" rotWithShape="0">
                    <a:srgbClr val="000000">
                      <a:alpha val="43000"/>
                    </a:srgbClr>
                  </a:outerShdw>
                </a:effectLst>
                <a:latin typeface="Arial" pitchFamily="-112" charset="0"/>
              </a:rPr>
              <a:t>for </a:t>
            </a:r>
            <a:endParaRPr lang="en-US" sz="5400" dirty="0" smtClean="0">
              <a:solidFill>
                <a:srgbClr val="000000"/>
              </a:solidFill>
              <a:effectLst>
                <a:outerShdw blurRad="50800" dist="38100" dir="2700000" algn="tl" rotWithShape="0">
                  <a:srgbClr val="000000">
                    <a:alpha val="43000"/>
                  </a:srgbClr>
                </a:outerShdw>
              </a:effectLst>
              <a:latin typeface="Arial" pitchFamily="-112" charset="0"/>
            </a:endParaRPr>
          </a:p>
          <a:p>
            <a:pPr algn="ctr" defTabSz="913904" eaLnBrk="0" hangingPunct="0"/>
            <a:r>
              <a:rPr lang="en-US" sz="5400" dirty="0" smtClean="0">
                <a:solidFill>
                  <a:srgbClr val="000000"/>
                </a:solidFill>
                <a:effectLst>
                  <a:outerShdw blurRad="50800" dist="38100" dir="2700000" algn="tl" rotWithShape="0">
                    <a:srgbClr val="000000">
                      <a:alpha val="43000"/>
                    </a:srgbClr>
                  </a:outerShdw>
                </a:effectLst>
                <a:latin typeface="Arial" pitchFamily="-112" charset="0"/>
              </a:rPr>
              <a:t>learning dispositions </a:t>
            </a:r>
            <a:br>
              <a:rPr lang="en-US" sz="5400" dirty="0" smtClean="0">
                <a:solidFill>
                  <a:srgbClr val="000000"/>
                </a:solidFill>
                <a:effectLst>
                  <a:outerShdw blurRad="50800" dist="38100" dir="2700000" algn="tl" rotWithShape="0">
                    <a:srgbClr val="000000">
                      <a:alpha val="43000"/>
                    </a:srgbClr>
                  </a:outerShdw>
                </a:effectLst>
                <a:latin typeface="Arial" pitchFamily="-112" charset="0"/>
              </a:rPr>
            </a:br>
            <a:r>
              <a:rPr lang="en-US" sz="5400" dirty="0" smtClean="0">
                <a:solidFill>
                  <a:srgbClr val="000000"/>
                </a:solidFill>
                <a:effectLst>
                  <a:outerShdw blurRad="50800" dist="38100" dir="2700000" algn="tl" rotWithShape="0">
                    <a:srgbClr val="000000">
                      <a:alpha val="43000"/>
                    </a:srgbClr>
                  </a:outerShdw>
                </a:effectLst>
                <a:latin typeface="Arial" pitchFamily="-112" charset="0"/>
              </a:rPr>
              <a:t>and transferable skills</a:t>
            </a:r>
            <a:endParaRPr lang="en-US" sz="5400" dirty="0">
              <a:solidFill>
                <a:srgbClr val="000000"/>
              </a:solidFill>
              <a:effectLst>
                <a:outerShdw blurRad="50800" dist="38100" dir="2700000" algn="tl" rotWithShape="0">
                  <a:srgbClr val="000000">
                    <a:alpha val="43000"/>
                  </a:srgbClr>
                </a:outerShdw>
              </a:effectLst>
              <a:latin typeface="Arial" pitchFamily="-112" charset="0"/>
            </a:endParaRPr>
          </a:p>
        </p:txBody>
      </p:sp>
      <p:sp>
        <p:nvSpPr>
          <p:cNvPr id="4" name="Slide Number Placeholder 3"/>
          <p:cNvSpPr>
            <a:spLocks noGrp="1"/>
          </p:cNvSpPr>
          <p:nvPr>
            <p:ph type="sldNum" sz="quarter" idx="10"/>
          </p:nvPr>
        </p:nvSpPr>
        <p:spPr/>
        <p:txBody>
          <a:bodyPr/>
          <a:lstStyle/>
          <a:p>
            <a:pPr>
              <a:defRPr/>
            </a:pPr>
            <a:fld id="{B76EEA6A-14AB-9A48-B994-5009523785C8}" type="slidenum">
              <a:rPr lang="en-US" smtClean="0"/>
              <a:pPr>
                <a:defRPr/>
              </a:pPr>
              <a:t>55</a:t>
            </a:fld>
            <a:endParaRPr lang="en-US"/>
          </a:p>
        </p:txBody>
      </p:sp>
    </p:spTree>
    <p:extLst>
      <p:ext uri="{BB962C8B-B14F-4D97-AF65-F5344CB8AC3E}">
        <p14:creationId xmlns:p14="http://schemas.microsoft.com/office/powerpoint/2010/main" val="400903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152400" y="152402"/>
            <a:ext cx="7772400" cy="1044575"/>
          </a:xfrm>
        </p:spPr>
        <p:txBody>
          <a:bodyPr/>
          <a:lstStyle/>
          <a:p>
            <a:r>
              <a:rPr lang="en-US" dirty="0">
                <a:latin typeface="Arial" charset="0"/>
                <a:ea typeface="ＭＳ Ｐゴシック" charset="0"/>
                <a:cs typeface="ＭＳ Ｐゴシック" charset="0"/>
              </a:rPr>
              <a:t>ELLI: </a:t>
            </a:r>
            <a:r>
              <a:rPr lang="en-US" dirty="0" smtClean="0">
                <a:latin typeface="Arial" charset="0"/>
                <a:ea typeface="ＭＳ Ｐゴシック" charset="0"/>
                <a:cs typeface="ＭＳ Ｐゴシック" charset="0"/>
              </a:rPr>
              <a:t>Effective Lifelong Learning Inventory</a:t>
            </a:r>
            <a:br>
              <a:rPr lang="en-US" dirty="0" smtClean="0">
                <a:latin typeface="Arial" charset="0"/>
                <a:ea typeface="ＭＳ Ｐゴシック" charset="0"/>
                <a:cs typeface="ＭＳ Ｐゴシック" charset="0"/>
              </a:rPr>
            </a:br>
            <a:r>
              <a:rPr lang="en-US" sz="2000" dirty="0">
                <a:solidFill>
                  <a:srgbClr val="8BDFD2"/>
                </a:solidFill>
                <a:latin typeface="Arial" charset="0"/>
                <a:ea typeface="ＭＳ Ｐゴシック" charset="0"/>
                <a:cs typeface="ＭＳ Ｐゴシック" charset="0"/>
              </a:rPr>
              <a:t>W</a:t>
            </a:r>
            <a:r>
              <a:rPr lang="en-US" sz="2000" dirty="0" smtClean="0">
                <a:solidFill>
                  <a:srgbClr val="8BDFD2"/>
                </a:solidFill>
                <a:latin typeface="Arial" charset="0"/>
                <a:ea typeface="ＭＳ Ｐゴシック" charset="0"/>
                <a:cs typeface="ＭＳ Ｐゴシック" charset="0"/>
              </a:rPr>
              <a:t>eb questionnaire </a:t>
            </a:r>
            <a:r>
              <a:rPr lang="en-US" sz="2000" dirty="0">
                <a:solidFill>
                  <a:srgbClr val="8BDFD2"/>
                </a:solidFill>
                <a:latin typeface="Arial" charset="0"/>
                <a:ea typeface="ＭＳ Ｐゴシック" charset="0"/>
                <a:cs typeface="ＭＳ Ｐゴシック" charset="0"/>
              </a:rPr>
              <a:t>72 </a:t>
            </a:r>
            <a:r>
              <a:rPr lang="en-US" sz="2000" dirty="0" smtClean="0">
                <a:solidFill>
                  <a:srgbClr val="8BDFD2"/>
                </a:solidFill>
                <a:latin typeface="Arial" charset="0"/>
                <a:ea typeface="ＭＳ Ｐゴシック" charset="0"/>
                <a:cs typeface="ＭＳ Ｐゴシック" charset="0"/>
              </a:rPr>
              <a:t>items </a:t>
            </a:r>
            <a:r>
              <a:rPr lang="en-US" sz="2000" dirty="0">
                <a:solidFill>
                  <a:srgbClr val="8BDFD2"/>
                </a:solidFill>
                <a:latin typeface="Arial" charset="0"/>
                <a:ea typeface="ＭＳ Ｐゴシック" charset="0"/>
                <a:cs typeface="ＭＳ Ｐゴシック" charset="0"/>
              </a:rPr>
              <a:t>(children and adult versions: used </a:t>
            </a:r>
            <a:r>
              <a:rPr lang="en-US" sz="2000" dirty="0" smtClean="0">
                <a:solidFill>
                  <a:srgbClr val="8BDFD2"/>
                </a:solidFill>
                <a:latin typeface="Arial" charset="0"/>
                <a:ea typeface="ＭＳ Ｐゴシック" charset="0"/>
                <a:cs typeface="ＭＳ Ｐゴシック" charset="0"/>
              </a:rPr>
              <a:t>in schools, universities and workplace)</a:t>
            </a:r>
            <a:endParaRPr lang="en-US" dirty="0">
              <a:solidFill>
                <a:srgbClr val="8BDFD2"/>
              </a:solidFill>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F6BE30FD-37FA-8C47-8EF1-62F9B8C1B5E5}" type="slidenum">
              <a:rPr lang="en-US" smtClean="0"/>
              <a:pPr>
                <a:defRPr/>
              </a:pPr>
              <a:t>56</a:t>
            </a:fld>
            <a:endParaRPr lang="en-US"/>
          </a:p>
        </p:txBody>
      </p:sp>
      <p:pic>
        <p:nvPicPr>
          <p:cNvPr id="20483" name="Picture 4" descr="PreviewScreenSnapz00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3" y="1575275"/>
            <a:ext cx="8496300"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a:spLocks noChangeArrowheads="1"/>
          </p:cNvSpPr>
          <p:nvPr/>
        </p:nvSpPr>
        <p:spPr bwMode="auto">
          <a:xfrm>
            <a:off x="315917" y="2016600"/>
            <a:ext cx="4103687" cy="576263"/>
          </a:xfrm>
          <a:prstGeom prst="roundRect">
            <a:avLst>
              <a:gd name="adj" fmla="val 16667"/>
            </a:avLst>
          </a:prstGeom>
          <a:noFill/>
          <a:ln w="57150">
            <a:solidFill>
              <a:srgbClr val="F918AE"/>
            </a:solidFill>
            <a:round/>
            <a:headEnd/>
            <a:tailEnd type="triangle" w="lg" len="lg"/>
          </a:ln>
          <a:extLst>
            <a:ext uri="{909E8E84-426E-40dd-AFC4-6F175D3DCCD1}">
              <a14:hiddenFill xmlns:a14="http://schemas.microsoft.com/office/drawing/2010/main">
                <a:solidFill>
                  <a:srgbClr val="FFFFFF"/>
                </a:solidFill>
              </a14:hiddenFill>
            </a:ext>
          </a:extLst>
        </p:spPr>
        <p:txBody>
          <a:bodyPr lIns="91392" tIns="45696" rIns="91392" bIns="45696"/>
          <a:lstStyle/>
          <a:p>
            <a:pPr eaLnBrk="0" hangingPunct="0"/>
            <a:endParaRPr lang="en-US"/>
          </a:p>
        </p:txBody>
      </p:sp>
      <p:sp>
        <p:nvSpPr>
          <p:cNvPr id="8" name="Rounded Rectangle 7"/>
          <p:cNvSpPr>
            <a:spLocks noChangeArrowheads="1"/>
          </p:cNvSpPr>
          <p:nvPr/>
        </p:nvSpPr>
        <p:spPr bwMode="auto">
          <a:xfrm>
            <a:off x="4356100" y="1484784"/>
            <a:ext cx="4464050" cy="576262"/>
          </a:xfrm>
          <a:prstGeom prst="roundRect">
            <a:avLst>
              <a:gd name="adj" fmla="val 16667"/>
            </a:avLst>
          </a:prstGeom>
          <a:noFill/>
          <a:ln w="57150">
            <a:solidFill>
              <a:srgbClr val="F918AE"/>
            </a:solidFill>
            <a:round/>
            <a:headEnd/>
            <a:tailEnd type="triangle" w="lg" len="lg"/>
          </a:ln>
          <a:extLst>
            <a:ext uri="{909E8E84-426E-40dd-AFC4-6F175D3DCCD1}">
              <a14:hiddenFill xmlns:a14="http://schemas.microsoft.com/office/drawing/2010/main">
                <a:solidFill>
                  <a:srgbClr val="FFFFFF"/>
                </a:solidFill>
              </a14:hiddenFill>
            </a:ext>
          </a:extLst>
        </p:spPr>
        <p:txBody>
          <a:bodyPr lIns="91392" tIns="45696" rIns="91392" bIns="45696"/>
          <a:lstStyle/>
          <a:p>
            <a:pPr eaLnBrk="0" hangingPunct="0"/>
            <a:endParaRPr lang="en-US"/>
          </a:p>
        </p:txBody>
      </p:sp>
      <p:pic>
        <p:nvPicPr>
          <p:cNvPr id="11" name="Picture 10" descr="FirefoxScreenSnapz6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226" y="5894908"/>
            <a:ext cx="1443437" cy="846460"/>
          </a:xfrm>
          <a:prstGeom prst="rect">
            <a:avLst/>
          </a:prstGeom>
        </p:spPr>
      </p:pic>
      <p:pic>
        <p:nvPicPr>
          <p:cNvPr id="12" name="Picture 11" descr="Microsoft PowerPointScreenSnapz22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0454" y="5390852"/>
            <a:ext cx="1467166" cy="442918"/>
          </a:xfrm>
          <a:prstGeom prst="rect">
            <a:avLst/>
          </a:prstGeom>
        </p:spPr>
      </p:pic>
    </p:spTree>
    <p:extLst>
      <p:ext uri="{BB962C8B-B14F-4D97-AF65-F5344CB8AC3E}">
        <p14:creationId xmlns:p14="http://schemas.microsoft.com/office/powerpoint/2010/main" val="149138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1+#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152400" y="152400"/>
            <a:ext cx="8763000" cy="762000"/>
          </a:xfrm>
        </p:spPr>
        <p:txBody>
          <a:bodyPr/>
          <a:lstStyle/>
          <a:p>
            <a:r>
              <a:rPr lang="en-US" sz="2400" dirty="0" smtClean="0">
                <a:latin typeface="Arial" charset="0"/>
                <a:ea typeface="ＭＳ Ｐゴシック" charset="0"/>
                <a:cs typeface="ＭＳ Ｐゴシック" charset="0"/>
              </a:rPr>
              <a:t>Validated as loading onto </a:t>
            </a:r>
            <a:br>
              <a:rPr lang="en-US" sz="2400" dirty="0" smtClean="0">
                <a:latin typeface="Arial" charset="0"/>
                <a:ea typeface="ＭＳ Ｐゴシック" charset="0"/>
                <a:cs typeface="ＭＳ Ｐゴシック" charset="0"/>
              </a:rPr>
            </a:br>
            <a:r>
              <a:rPr lang="en-US" sz="2400" dirty="0" smtClean="0">
                <a:latin typeface="Arial" charset="0"/>
                <a:ea typeface="ＭＳ Ｐゴシック" charset="0"/>
                <a:cs typeface="ＭＳ Ｐゴシック" charset="0"/>
              </a:rPr>
              <a:t>7 </a:t>
            </a:r>
            <a:r>
              <a:rPr lang="en-US" sz="2400" dirty="0">
                <a:latin typeface="Arial" charset="0"/>
                <a:ea typeface="ＭＳ Ｐゴシック" charset="0"/>
                <a:cs typeface="ＭＳ Ｐゴシック" charset="0"/>
              </a:rPr>
              <a:t>dimensions of “Learning Power”</a:t>
            </a:r>
          </a:p>
        </p:txBody>
      </p:sp>
      <p:sp>
        <p:nvSpPr>
          <p:cNvPr id="18434" name="Rectangle 3"/>
          <p:cNvSpPr>
            <a:spLocks noGrp="1" noChangeArrowheads="1"/>
          </p:cNvSpPr>
          <p:nvPr>
            <p:ph type="body" sz="half" idx="1"/>
          </p:nvPr>
        </p:nvSpPr>
        <p:spPr>
          <a:xfrm>
            <a:off x="5067300" y="1628800"/>
            <a:ext cx="3695700" cy="4114800"/>
          </a:xfrm>
        </p:spPr>
        <p:txBody>
          <a:bodyPr/>
          <a:lstStyle/>
          <a:p>
            <a:pPr>
              <a:spcAft>
                <a:spcPts val="1200"/>
              </a:spcAft>
              <a:buNone/>
            </a:pPr>
            <a:r>
              <a:rPr lang="en-US" sz="2400" dirty="0">
                <a:latin typeface="Arial" charset="0"/>
                <a:ea typeface="ＭＳ Ｐゴシック" charset="0"/>
                <a:cs typeface="ＭＳ Ｐゴシック" charset="0"/>
              </a:rPr>
              <a:t>Changing &amp; Learning</a:t>
            </a:r>
          </a:p>
          <a:p>
            <a:pPr>
              <a:spcAft>
                <a:spcPts val="1200"/>
              </a:spcAft>
              <a:buNone/>
            </a:pPr>
            <a:r>
              <a:rPr lang="en-US" sz="2400" dirty="0">
                <a:latin typeface="Arial" charset="0"/>
                <a:ea typeface="ＭＳ Ｐゴシック" charset="0"/>
                <a:cs typeface="ＭＳ Ｐゴシック" charset="0"/>
              </a:rPr>
              <a:t>Meaning Making</a:t>
            </a:r>
          </a:p>
          <a:p>
            <a:pPr>
              <a:spcAft>
                <a:spcPts val="1200"/>
              </a:spcAft>
              <a:buNone/>
            </a:pPr>
            <a:r>
              <a:rPr lang="en-US" sz="2400" dirty="0">
                <a:latin typeface="Arial" charset="0"/>
                <a:ea typeface="ＭＳ Ｐゴシック" charset="0"/>
                <a:cs typeface="ＭＳ Ｐゴシック" charset="0"/>
              </a:rPr>
              <a:t>Critical Curiosity</a:t>
            </a:r>
          </a:p>
          <a:p>
            <a:pPr>
              <a:spcAft>
                <a:spcPts val="1200"/>
              </a:spcAft>
              <a:buNone/>
            </a:pPr>
            <a:r>
              <a:rPr lang="en-US" sz="2400" dirty="0">
                <a:latin typeface="Arial" charset="0"/>
                <a:ea typeface="ＭＳ Ｐゴシック" charset="0"/>
                <a:cs typeface="ＭＳ Ｐゴシック" charset="0"/>
              </a:rPr>
              <a:t>Creativity</a:t>
            </a:r>
          </a:p>
          <a:p>
            <a:pPr>
              <a:spcAft>
                <a:spcPts val="1200"/>
              </a:spcAft>
              <a:buNone/>
            </a:pPr>
            <a:r>
              <a:rPr lang="en-US" sz="2400" dirty="0">
                <a:latin typeface="Arial" charset="0"/>
                <a:ea typeface="ＭＳ Ｐゴシック" charset="0"/>
                <a:cs typeface="ＭＳ Ｐゴシック" charset="0"/>
              </a:rPr>
              <a:t>Learning Relationships</a:t>
            </a:r>
          </a:p>
          <a:p>
            <a:pPr>
              <a:spcAft>
                <a:spcPts val="1200"/>
              </a:spcAft>
              <a:buNone/>
            </a:pPr>
            <a:r>
              <a:rPr lang="en-US" sz="2400" dirty="0">
                <a:latin typeface="Arial" charset="0"/>
                <a:ea typeface="ＭＳ Ｐゴシック" charset="0"/>
                <a:cs typeface="ＭＳ Ｐゴシック" charset="0"/>
              </a:rPr>
              <a:t>Strategic Awareness</a:t>
            </a:r>
          </a:p>
          <a:p>
            <a:pPr>
              <a:spcAft>
                <a:spcPts val="1200"/>
              </a:spcAft>
              <a:buNone/>
            </a:pPr>
            <a:r>
              <a:rPr lang="en-US" sz="2400" dirty="0">
                <a:latin typeface="Arial" charset="0"/>
                <a:ea typeface="ＭＳ Ｐゴシック" charset="0"/>
                <a:cs typeface="ＭＳ Ｐゴシック" charset="0"/>
              </a:rPr>
              <a:t>Resilience</a:t>
            </a:r>
          </a:p>
          <a:p>
            <a:pPr>
              <a:spcAft>
                <a:spcPts val="1200"/>
              </a:spcAft>
              <a:buNone/>
            </a:pPr>
            <a:endParaRPr lang="en-US" sz="2400" dirty="0">
              <a:latin typeface="Arial" charset="0"/>
              <a:ea typeface="ＭＳ Ｐゴシック" charset="0"/>
              <a:cs typeface="ＭＳ Ｐゴシック" charset="0"/>
            </a:endParaRPr>
          </a:p>
          <a:p>
            <a:pPr>
              <a:spcAft>
                <a:spcPts val="1200"/>
              </a:spcAft>
              <a:buNone/>
            </a:pPr>
            <a:endParaRPr lang="en-US" sz="2400" dirty="0">
              <a:latin typeface="Arial" charset="0"/>
              <a:ea typeface="ＭＳ Ｐゴシック" charset="0"/>
              <a:cs typeface="ＭＳ Ｐゴシック" charset="0"/>
            </a:endParaRPr>
          </a:p>
        </p:txBody>
      </p:sp>
      <p:sp>
        <p:nvSpPr>
          <p:cNvPr id="18435" name="Rectangle 21"/>
          <p:cNvSpPr>
            <a:spLocks noGrp="1" noChangeArrowheads="1"/>
          </p:cNvSpPr>
          <p:nvPr>
            <p:ph type="body" sz="half" idx="2"/>
          </p:nvPr>
        </p:nvSpPr>
        <p:spPr>
          <a:xfrm>
            <a:off x="228602" y="1628800"/>
            <a:ext cx="3848100" cy="4191000"/>
          </a:xfrm>
        </p:spPr>
        <p:txBody>
          <a:bodyPr/>
          <a:lstStyle/>
          <a:p>
            <a:pPr algn="r">
              <a:spcAft>
                <a:spcPts val="1200"/>
              </a:spcAft>
              <a:buNone/>
            </a:pPr>
            <a:r>
              <a:rPr lang="en-US" sz="2400" dirty="0">
                <a:solidFill>
                  <a:srgbClr val="F918AE"/>
                </a:solidFill>
                <a:latin typeface="Arial" charset="0"/>
                <a:ea typeface="ＭＳ Ｐゴシック" charset="0"/>
                <a:cs typeface="ＭＳ Ｐゴシック" charset="0"/>
              </a:rPr>
              <a:t>Being Stuck &amp; Static</a:t>
            </a:r>
          </a:p>
          <a:p>
            <a:pPr algn="r">
              <a:spcAft>
                <a:spcPts val="1200"/>
              </a:spcAft>
              <a:buNone/>
            </a:pPr>
            <a:r>
              <a:rPr lang="en-US" sz="2400" dirty="0">
                <a:solidFill>
                  <a:srgbClr val="F918AE"/>
                </a:solidFill>
                <a:latin typeface="Arial" charset="0"/>
                <a:ea typeface="ＭＳ Ｐゴシック" charset="0"/>
                <a:cs typeface="ＭＳ Ｐゴシック" charset="0"/>
              </a:rPr>
              <a:t>Data Accumulation</a:t>
            </a:r>
          </a:p>
          <a:p>
            <a:pPr algn="r">
              <a:spcAft>
                <a:spcPts val="1200"/>
              </a:spcAft>
              <a:buNone/>
            </a:pPr>
            <a:r>
              <a:rPr lang="en-US" sz="2400" dirty="0">
                <a:solidFill>
                  <a:srgbClr val="F918AE"/>
                </a:solidFill>
                <a:latin typeface="Arial" charset="0"/>
                <a:ea typeface="ＭＳ Ｐゴシック" charset="0"/>
                <a:cs typeface="ＭＳ Ｐゴシック" charset="0"/>
              </a:rPr>
              <a:t>Passivity</a:t>
            </a:r>
          </a:p>
          <a:p>
            <a:pPr algn="r">
              <a:spcAft>
                <a:spcPts val="1200"/>
              </a:spcAft>
              <a:buNone/>
            </a:pPr>
            <a:r>
              <a:rPr lang="en-US" sz="2400" dirty="0">
                <a:solidFill>
                  <a:srgbClr val="F918AE"/>
                </a:solidFill>
                <a:latin typeface="Arial" charset="0"/>
                <a:ea typeface="ＭＳ Ｐゴシック" charset="0"/>
                <a:cs typeface="ＭＳ Ｐゴシック" charset="0"/>
              </a:rPr>
              <a:t>Being Rule Bound</a:t>
            </a:r>
          </a:p>
          <a:p>
            <a:pPr algn="r">
              <a:spcAft>
                <a:spcPts val="1200"/>
              </a:spcAft>
              <a:buNone/>
            </a:pPr>
            <a:r>
              <a:rPr lang="en-US" sz="2400" dirty="0">
                <a:solidFill>
                  <a:srgbClr val="F918AE"/>
                </a:solidFill>
                <a:latin typeface="Arial" charset="0"/>
                <a:ea typeface="ＭＳ Ｐゴシック" charset="0"/>
                <a:cs typeface="ＭＳ Ｐゴシック" charset="0"/>
              </a:rPr>
              <a:t>Isolation &amp; Dependence</a:t>
            </a:r>
          </a:p>
          <a:p>
            <a:pPr algn="r">
              <a:spcAft>
                <a:spcPts val="1200"/>
              </a:spcAft>
              <a:buNone/>
            </a:pPr>
            <a:r>
              <a:rPr lang="en-US" sz="2400" dirty="0">
                <a:solidFill>
                  <a:srgbClr val="F918AE"/>
                </a:solidFill>
                <a:latin typeface="Arial" charset="0"/>
                <a:ea typeface="ＭＳ Ｐゴシック" charset="0"/>
                <a:cs typeface="ＭＳ Ｐゴシック" charset="0"/>
              </a:rPr>
              <a:t>Being Robotic</a:t>
            </a:r>
          </a:p>
          <a:p>
            <a:pPr algn="r">
              <a:spcAft>
                <a:spcPts val="1200"/>
              </a:spcAft>
              <a:buNone/>
            </a:pPr>
            <a:r>
              <a:rPr lang="en-US" sz="2400" dirty="0">
                <a:solidFill>
                  <a:srgbClr val="F918AE"/>
                </a:solidFill>
                <a:latin typeface="Arial" charset="0"/>
                <a:ea typeface="ＭＳ Ｐゴシック" charset="0"/>
                <a:cs typeface="ＭＳ Ｐゴシック" charset="0"/>
              </a:rPr>
              <a:t>Fragility &amp; Dependence</a:t>
            </a:r>
          </a:p>
        </p:txBody>
      </p:sp>
      <p:sp>
        <p:nvSpPr>
          <p:cNvPr id="5" name="AutoShape 7"/>
          <p:cNvSpPr>
            <a:spLocks noChangeArrowheads="1"/>
          </p:cNvSpPr>
          <p:nvPr/>
        </p:nvSpPr>
        <p:spPr bwMode="auto">
          <a:xfrm>
            <a:off x="4168777" y="1793900"/>
            <a:ext cx="784225" cy="215900"/>
          </a:xfrm>
          <a:prstGeom prst="leftRightArrow">
            <a:avLst>
              <a:gd name="adj1" fmla="val 50000"/>
              <a:gd name="adj2" fmla="val 86765"/>
            </a:avLst>
          </a:prstGeom>
          <a:solidFill>
            <a:schemeClr val="accent6">
              <a:lumMod val="40000"/>
              <a:lumOff val="60000"/>
            </a:schemeClr>
          </a:solidFill>
          <a:ln w="9525">
            <a:noFill/>
            <a:miter lim="800000"/>
            <a:headEnd/>
            <a:tailEnd/>
          </a:ln>
          <a:effectLst/>
        </p:spPr>
        <p:txBody>
          <a:bodyPr wrap="none" lIns="91392" tIns="45696" rIns="91392" bIns="45696" anchor="ctr"/>
          <a:lstStyle/>
          <a:p>
            <a:pPr algn="ctr">
              <a:defRPr/>
            </a:pPr>
            <a:endParaRPr lang="en-US" sz="4400">
              <a:solidFill>
                <a:schemeClr val="bg1"/>
              </a:solidFill>
            </a:endParaRPr>
          </a:p>
        </p:txBody>
      </p:sp>
      <p:sp>
        <p:nvSpPr>
          <p:cNvPr id="6" name="AutoShape 7"/>
          <p:cNvSpPr>
            <a:spLocks noChangeArrowheads="1"/>
          </p:cNvSpPr>
          <p:nvPr/>
        </p:nvSpPr>
        <p:spPr bwMode="auto">
          <a:xfrm>
            <a:off x="4175128" y="2374925"/>
            <a:ext cx="784225" cy="215900"/>
          </a:xfrm>
          <a:prstGeom prst="leftRightArrow">
            <a:avLst>
              <a:gd name="adj1" fmla="val 50000"/>
              <a:gd name="adj2" fmla="val 86765"/>
            </a:avLst>
          </a:prstGeom>
          <a:solidFill>
            <a:schemeClr val="accent6">
              <a:lumMod val="40000"/>
              <a:lumOff val="60000"/>
            </a:schemeClr>
          </a:solidFill>
          <a:ln w="9525">
            <a:noFill/>
            <a:miter lim="800000"/>
            <a:headEnd/>
            <a:tailEnd/>
          </a:ln>
          <a:effectLst/>
        </p:spPr>
        <p:txBody>
          <a:bodyPr wrap="none" lIns="91392" tIns="45696" rIns="91392" bIns="45696" anchor="ctr"/>
          <a:lstStyle/>
          <a:p>
            <a:pPr algn="ctr">
              <a:defRPr/>
            </a:pPr>
            <a:endParaRPr lang="en-US" sz="4400">
              <a:solidFill>
                <a:schemeClr val="bg1"/>
              </a:solidFill>
            </a:endParaRPr>
          </a:p>
        </p:txBody>
      </p:sp>
      <p:sp>
        <p:nvSpPr>
          <p:cNvPr id="7" name="AutoShape 7"/>
          <p:cNvSpPr>
            <a:spLocks noChangeArrowheads="1"/>
          </p:cNvSpPr>
          <p:nvPr/>
        </p:nvSpPr>
        <p:spPr bwMode="auto">
          <a:xfrm>
            <a:off x="4171953" y="2936900"/>
            <a:ext cx="784225" cy="215900"/>
          </a:xfrm>
          <a:prstGeom prst="leftRightArrow">
            <a:avLst>
              <a:gd name="adj1" fmla="val 50000"/>
              <a:gd name="adj2" fmla="val 86765"/>
            </a:avLst>
          </a:prstGeom>
          <a:solidFill>
            <a:schemeClr val="accent6">
              <a:lumMod val="40000"/>
              <a:lumOff val="60000"/>
            </a:schemeClr>
          </a:solidFill>
          <a:ln w="9525">
            <a:noFill/>
            <a:miter lim="800000"/>
            <a:headEnd/>
            <a:tailEnd/>
          </a:ln>
          <a:effectLst/>
        </p:spPr>
        <p:txBody>
          <a:bodyPr wrap="none" lIns="91392" tIns="45696" rIns="91392" bIns="45696" anchor="ctr"/>
          <a:lstStyle/>
          <a:p>
            <a:pPr algn="ctr">
              <a:defRPr/>
            </a:pPr>
            <a:endParaRPr lang="en-US" sz="4400">
              <a:solidFill>
                <a:schemeClr val="bg1"/>
              </a:solidFill>
            </a:endParaRPr>
          </a:p>
        </p:txBody>
      </p:sp>
      <p:sp>
        <p:nvSpPr>
          <p:cNvPr id="8" name="AutoShape 7"/>
          <p:cNvSpPr>
            <a:spLocks noChangeArrowheads="1"/>
          </p:cNvSpPr>
          <p:nvPr/>
        </p:nvSpPr>
        <p:spPr bwMode="auto">
          <a:xfrm>
            <a:off x="4168777" y="3540150"/>
            <a:ext cx="784225" cy="215900"/>
          </a:xfrm>
          <a:prstGeom prst="leftRightArrow">
            <a:avLst>
              <a:gd name="adj1" fmla="val 50000"/>
              <a:gd name="adj2" fmla="val 86765"/>
            </a:avLst>
          </a:prstGeom>
          <a:solidFill>
            <a:schemeClr val="accent6">
              <a:lumMod val="40000"/>
              <a:lumOff val="60000"/>
            </a:schemeClr>
          </a:solidFill>
          <a:ln w="9525">
            <a:noFill/>
            <a:miter lim="800000"/>
            <a:headEnd/>
            <a:tailEnd/>
          </a:ln>
          <a:effectLst/>
        </p:spPr>
        <p:txBody>
          <a:bodyPr wrap="none" lIns="91392" tIns="45696" rIns="91392" bIns="45696" anchor="ctr"/>
          <a:lstStyle/>
          <a:p>
            <a:pPr algn="ctr">
              <a:defRPr/>
            </a:pPr>
            <a:endParaRPr lang="en-US" sz="4400">
              <a:solidFill>
                <a:schemeClr val="bg1"/>
              </a:solidFill>
            </a:endParaRPr>
          </a:p>
        </p:txBody>
      </p:sp>
      <p:sp>
        <p:nvSpPr>
          <p:cNvPr id="9" name="AutoShape 7"/>
          <p:cNvSpPr>
            <a:spLocks noChangeArrowheads="1"/>
          </p:cNvSpPr>
          <p:nvPr/>
        </p:nvSpPr>
        <p:spPr bwMode="auto">
          <a:xfrm>
            <a:off x="4165602" y="4159275"/>
            <a:ext cx="784225" cy="215900"/>
          </a:xfrm>
          <a:prstGeom prst="leftRightArrow">
            <a:avLst>
              <a:gd name="adj1" fmla="val 50000"/>
              <a:gd name="adj2" fmla="val 86765"/>
            </a:avLst>
          </a:prstGeom>
          <a:solidFill>
            <a:schemeClr val="accent6">
              <a:lumMod val="40000"/>
              <a:lumOff val="60000"/>
            </a:schemeClr>
          </a:solidFill>
          <a:ln w="9525">
            <a:noFill/>
            <a:miter lim="800000"/>
            <a:headEnd/>
            <a:tailEnd/>
          </a:ln>
          <a:effectLst/>
        </p:spPr>
        <p:txBody>
          <a:bodyPr wrap="none" lIns="91392" tIns="45696" rIns="91392" bIns="45696" anchor="ctr"/>
          <a:lstStyle/>
          <a:p>
            <a:pPr algn="ctr">
              <a:defRPr/>
            </a:pPr>
            <a:endParaRPr lang="en-US" sz="4400">
              <a:solidFill>
                <a:schemeClr val="bg1"/>
              </a:solidFill>
            </a:endParaRPr>
          </a:p>
        </p:txBody>
      </p:sp>
      <p:sp>
        <p:nvSpPr>
          <p:cNvPr id="10" name="AutoShape 7"/>
          <p:cNvSpPr>
            <a:spLocks noChangeArrowheads="1"/>
          </p:cNvSpPr>
          <p:nvPr/>
        </p:nvSpPr>
        <p:spPr bwMode="auto">
          <a:xfrm>
            <a:off x="4162427" y="4721250"/>
            <a:ext cx="784225" cy="215900"/>
          </a:xfrm>
          <a:prstGeom prst="leftRightArrow">
            <a:avLst>
              <a:gd name="adj1" fmla="val 50000"/>
              <a:gd name="adj2" fmla="val 86765"/>
            </a:avLst>
          </a:prstGeom>
          <a:solidFill>
            <a:schemeClr val="accent6">
              <a:lumMod val="40000"/>
              <a:lumOff val="60000"/>
            </a:schemeClr>
          </a:solidFill>
          <a:ln w="9525">
            <a:noFill/>
            <a:miter lim="800000"/>
            <a:headEnd/>
            <a:tailEnd/>
          </a:ln>
          <a:effectLst/>
        </p:spPr>
        <p:txBody>
          <a:bodyPr wrap="none" lIns="91392" tIns="45696" rIns="91392" bIns="45696" anchor="ctr"/>
          <a:lstStyle/>
          <a:p>
            <a:pPr algn="ctr">
              <a:defRPr/>
            </a:pPr>
            <a:endParaRPr lang="en-US" sz="4400">
              <a:solidFill>
                <a:schemeClr val="bg1"/>
              </a:solidFill>
            </a:endParaRPr>
          </a:p>
        </p:txBody>
      </p:sp>
      <p:sp>
        <p:nvSpPr>
          <p:cNvPr id="11" name="AutoShape 7"/>
          <p:cNvSpPr>
            <a:spLocks noChangeArrowheads="1"/>
          </p:cNvSpPr>
          <p:nvPr/>
        </p:nvSpPr>
        <p:spPr bwMode="auto">
          <a:xfrm>
            <a:off x="4160838" y="5295925"/>
            <a:ext cx="784225" cy="215900"/>
          </a:xfrm>
          <a:prstGeom prst="leftRightArrow">
            <a:avLst>
              <a:gd name="adj1" fmla="val 50000"/>
              <a:gd name="adj2" fmla="val 86765"/>
            </a:avLst>
          </a:prstGeom>
          <a:solidFill>
            <a:schemeClr val="accent6">
              <a:lumMod val="40000"/>
              <a:lumOff val="60000"/>
            </a:schemeClr>
          </a:solidFill>
          <a:ln w="9525">
            <a:noFill/>
            <a:miter lim="800000"/>
            <a:headEnd/>
            <a:tailEnd/>
          </a:ln>
          <a:effectLst/>
        </p:spPr>
        <p:txBody>
          <a:bodyPr wrap="none" lIns="91392" tIns="45696" rIns="91392" bIns="45696" anchor="ctr"/>
          <a:lstStyle/>
          <a:p>
            <a:pPr algn="ctr">
              <a:defRPr/>
            </a:pPr>
            <a:endParaRPr lang="en-US" sz="4400">
              <a:solidFill>
                <a:schemeClr val="bg1"/>
              </a:solidFill>
            </a:endParaRPr>
          </a:p>
        </p:txBody>
      </p:sp>
      <p:sp>
        <p:nvSpPr>
          <p:cNvPr id="14" name="Rectangle 13"/>
          <p:cNvSpPr/>
          <p:nvPr/>
        </p:nvSpPr>
        <p:spPr>
          <a:xfrm>
            <a:off x="179512" y="6093296"/>
            <a:ext cx="6912768" cy="596776"/>
          </a:xfrm>
          <a:prstGeom prst="rect">
            <a:avLst/>
          </a:prstGeom>
        </p:spPr>
        <p:txBody>
          <a:bodyPr wrap="square" lIns="91392" tIns="45696" rIns="91392" bIns="45696">
            <a:spAutoFit/>
          </a:bodyPr>
          <a:lstStyle/>
          <a:p>
            <a:pPr>
              <a:buFont typeface="Wingdings" charset="2"/>
              <a:buNone/>
              <a:defRPr/>
            </a:pPr>
            <a:r>
              <a:rPr lang="en-US" sz="1600" dirty="0">
                <a:solidFill>
                  <a:srgbClr val="8BDFD2"/>
                </a:solidFill>
              </a:rPr>
              <a:t>Univ. Bristol </a:t>
            </a:r>
            <a:r>
              <a:rPr lang="en-US" sz="1600" dirty="0" smtClean="0">
                <a:solidFill>
                  <a:srgbClr val="8BDFD2"/>
                </a:solidFill>
              </a:rPr>
              <a:t>and Vital Partnerships provides practitioner </a:t>
            </a:r>
            <a:r>
              <a:rPr lang="en-US" sz="1600" dirty="0">
                <a:solidFill>
                  <a:srgbClr val="8BDFD2"/>
                </a:solidFill>
              </a:rPr>
              <a:t>resources and tools to support their application in schools and the workplace</a:t>
            </a:r>
          </a:p>
        </p:txBody>
      </p:sp>
      <p:sp>
        <p:nvSpPr>
          <p:cNvPr id="15" name="Slide Number Placeholder 3"/>
          <p:cNvSpPr>
            <a:spLocks noGrp="1"/>
          </p:cNvSpPr>
          <p:nvPr>
            <p:ph type="sldNum" sz="quarter" idx="10"/>
          </p:nvPr>
        </p:nvSpPr>
        <p:spPr/>
        <p:txBody>
          <a:bodyPr/>
          <a:lstStyle/>
          <a:p>
            <a:pPr>
              <a:defRPr/>
            </a:pPr>
            <a:fld id="{1F5B3CBD-AC91-1940-9850-B5CDA0B283F8}" type="slidenum">
              <a:rPr lang="en-US"/>
              <a:pPr>
                <a:defRPr/>
              </a:pPr>
              <a:t>57</a:t>
            </a:fld>
            <a:endParaRPr lang="en-US"/>
          </a:p>
        </p:txBody>
      </p:sp>
      <p:pic>
        <p:nvPicPr>
          <p:cNvPr id="16" name="Picture 15" descr="FirefoxScreenSnapz66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226" y="5894908"/>
            <a:ext cx="1443437" cy="846460"/>
          </a:xfrm>
          <a:prstGeom prst="rect">
            <a:avLst/>
          </a:prstGeom>
        </p:spPr>
      </p:pic>
      <p:pic>
        <p:nvPicPr>
          <p:cNvPr id="17" name="Picture 16" descr="Microsoft PowerPointScreenSnapz22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0454" y="5390852"/>
            <a:ext cx="1467166" cy="442918"/>
          </a:xfrm>
          <a:prstGeom prst="rect">
            <a:avLst/>
          </a:prstGeom>
        </p:spPr>
      </p:pic>
    </p:spTree>
    <p:extLst>
      <p:ext uri="{BB962C8B-B14F-4D97-AF65-F5344CB8AC3E}">
        <p14:creationId xmlns:p14="http://schemas.microsoft.com/office/powerpoint/2010/main" val="80810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152400" y="152400"/>
            <a:ext cx="7659960" cy="762000"/>
          </a:xfrm>
        </p:spPr>
        <p:txBody>
          <a:bodyPr/>
          <a:lstStyle/>
          <a:p>
            <a:r>
              <a:rPr lang="en-US" dirty="0">
                <a:latin typeface="Arial" charset="0"/>
                <a:ea typeface="ＭＳ Ｐゴシック" charset="0"/>
                <a:cs typeface="ＭＳ Ｐゴシック" charset="0"/>
              </a:rPr>
              <a:t>ELLI generates a 7-dimensional spider diagram of how the learner sees themself</a:t>
            </a:r>
          </a:p>
        </p:txBody>
      </p:sp>
      <p:sp>
        <p:nvSpPr>
          <p:cNvPr id="77827" name="Slide Number Placeholder 3"/>
          <p:cNvSpPr>
            <a:spLocks noGrp="1"/>
          </p:cNvSpPr>
          <p:nvPr>
            <p:ph type="sldNum" sz="quarter" idx="10"/>
          </p:nvPr>
        </p:nvSpPr>
        <p:spPr>
          <a:xfrm>
            <a:off x="8534400" y="6368752"/>
            <a:ext cx="457200" cy="228600"/>
          </a:xfrm>
        </p:spPr>
        <p:txBody>
          <a:bodyPr/>
          <a:lstStyle/>
          <a:p>
            <a:pPr>
              <a:defRPr/>
            </a:pPr>
            <a:fld id="{9F04165A-CCB3-8B4A-A5B1-8147BB6ED32D}" type="slidenum">
              <a:rPr lang="en-US"/>
              <a:pPr>
                <a:defRPr/>
              </a:pPr>
              <a:t>58</a:t>
            </a:fld>
            <a:endParaRPr lang="en-US"/>
          </a:p>
        </p:txBody>
      </p:sp>
      <p:cxnSp>
        <p:nvCxnSpPr>
          <p:cNvPr id="56" name="Straight Connector 55"/>
          <p:cNvCxnSpPr/>
          <p:nvPr/>
        </p:nvCxnSpPr>
        <p:spPr bwMode="auto">
          <a:xfrm>
            <a:off x="1600203" y="7459860"/>
            <a:ext cx="5943600" cy="1588"/>
          </a:xfrm>
          <a:prstGeom prst="line">
            <a:avLst/>
          </a:prstGeom>
          <a:noFill/>
          <a:ln w="12700" cap="flat" cmpd="sng" algn="ctr">
            <a:solidFill>
              <a:schemeClr val="accent3"/>
            </a:solidFill>
            <a:prstDash val="solid"/>
            <a:round/>
            <a:headEnd type="none" w="med" len="med"/>
            <a:tailEnd type="none" w="lg" len="lg"/>
          </a:ln>
          <a:effectLst/>
        </p:spPr>
      </p:cxnSp>
      <p:cxnSp>
        <p:nvCxnSpPr>
          <p:cNvPr id="22" name="Straight Connector 21"/>
          <p:cNvCxnSpPr/>
          <p:nvPr/>
        </p:nvCxnSpPr>
        <p:spPr bwMode="auto">
          <a:xfrm>
            <a:off x="1600203" y="7347151"/>
            <a:ext cx="5943600" cy="1587"/>
          </a:xfrm>
          <a:prstGeom prst="line">
            <a:avLst/>
          </a:prstGeom>
          <a:noFill/>
          <a:ln w="12700" cap="flat" cmpd="sng" algn="ctr">
            <a:solidFill>
              <a:schemeClr val="accent3"/>
            </a:solidFill>
            <a:prstDash val="solid"/>
            <a:round/>
            <a:headEnd type="none" w="med" len="med"/>
            <a:tailEnd type="none" w="lg" len="lg"/>
          </a:ln>
          <a:effectLst/>
        </p:spPr>
      </p:cxnSp>
      <p:sp>
        <p:nvSpPr>
          <p:cNvPr id="19" name="Rectangle 18"/>
          <p:cNvSpPr/>
          <p:nvPr/>
        </p:nvSpPr>
        <p:spPr>
          <a:xfrm>
            <a:off x="34925" y="6433591"/>
            <a:ext cx="7417395" cy="307777"/>
          </a:xfrm>
          <a:prstGeom prst="rect">
            <a:avLst/>
          </a:prstGeom>
        </p:spPr>
        <p:txBody>
          <a:bodyPr wrap="square">
            <a:spAutoFit/>
          </a:bodyPr>
          <a:lstStyle/>
          <a:p>
            <a:pPr>
              <a:buFont typeface="Wingdings" charset="2"/>
              <a:buNone/>
              <a:defRPr/>
            </a:pPr>
            <a:r>
              <a:rPr lang="en-US" sz="1400" dirty="0" smtClean="0">
                <a:solidFill>
                  <a:srgbClr val="8BDFD2"/>
                </a:solidFill>
                <a:ea typeface="ＭＳ Ｐゴシック" charset="-128"/>
                <a:cs typeface="ＭＳ Ｐゴシック" charset="-128"/>
              </a:rPr>
              <a:t>Bristol </a:t>
            </a:r>
            <a:r>
              <a:rPr lang="en-US" sz="1400" dirty="0">
                <a:solidFill>
                  <a:srgbClr val="8BDFD2"/>
                </a:solidFill>
                <a:ea typeface="ＭＳ Ｐゴシック" charset="-128"/>
                <a:cs typeface="ＭＳ Ｐゴシック" charset="-128"/>
              </a:rPr>
              <a:t>and Open University are now embedding ELLI in learning software.</a:t>
            </a:r>
          </a:p>
        </p:txBody>
      </p:sp>
      <p:pic>
        <p:nvPicPr>
          <p:cNvPr id="3" name="Picture 2" descr="Microsoft PowerPointScreenSnapz2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196752"/>
            <a:ext cx="5081303" cy="4968552"/>
          </a:xfrm>
          <a:prstGeom prst="rect">
            <a:avLst/>
          </a:prstGeom>
        </p:spPr>
      </p:pic>
      <p:pic>
        <p:nvPicPr>
          <p:cNvPr id="30" name="Picture 29" descr="FirefoxScreenSnapz66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2226" y="5894908"/>
            <a:ext cx="1443437" cy="846460"/>
          </a:xfrm>
          <a:prstGeom prst="rect">
            <a:avLst/>
          </a:prstGeom>
        </p:spPr>
      </p:pic>
      <p:pic>
        <p:nvPicPr>
          <p:cNvPr id="31" name="Picture 30" descr="Microsoft PowerPointScreenSnapz22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0454" y="5390852"/>
            <a:ext cx="1467166" cy="442918"/>
          </a:xfrm>
          <a:prstGeom prst="rect">
            <a:avLst/>
          </a:prstGeom>
        </p:spPr>
      </p:pic>
      <p:sp>
        <p:nvSpPr>
          <p:cNvPr id="32" name="Title 1"/>
          <p:cNvSpPr txBox="1">
            <a:spLocks/>
          </p:cNvSpPr>
          <p:nvPr/>
        </p:nvSpPr>
        <p:spPr>
          <a:xfrm>
            <a:off x="5220072" y="1840276"/>
            <a:ext cx="3456384" cy="1804749"/>
          </a:xfrm>
          <a:prstGeom prst="wedgeRoundRectCallout">
            <a:avLst>
              <a:gd name="adj1" fmla="val -52565"/>
              <a:gd name="adj2" fmla="val 82823"/>
              <a:gd name="adj3" fmla="val 16667"/>
            </a:avLst>
          </a:prstGeom>
          <a:solidFill>
            <a:srgbClr val="F970CD"/>
          </a:solidFill>
          <a:ln w="12700" cap="flat" cmpd="sng" algn="ctr">
            <a:noFill/>
            <a:prstDash val="solid"/>
            <a:round/>
            <a:headEnd type="none" w="med" len="med"/>
            <a:tailEnd type="none" w="med" len="med"/>
          </a:ln>
          <a:scene3d>
            <a:camera prst="orthographicFront"/>
            <a:lightRig rig="threePt" dir="t"/>
          </a:scene3d>
          <a:sp3d>
            <a:bevelT w="165100" prst="coolSlant"/>
          </a:sp3d>
        </p:spPr>
        <p:txBody>
          <a:bodyPr vert="horz" wrap="square" lIns="91440" tIns="45720" rIns="91440" bIns="45720" rtlCol="0" anchor="ctr" anchorCtr="0">
            <a:spAutoFit/>
          </a:bodyPr>
          <a:lstStyle/>
          <a:p>
            <a:pPr lvl="0" algn="ctr" defTabSz="457200" fontAlgn="auto">
              <a:spcAft>
                <a:spcPts val="0"/>
              </a:spcAft>
              <a:defRPr/>
            </a:pPr>
            <a:r>
              <a:rPr lang="en-US" sz="2000" dirty="0" smtClean="0">
                <a:solidFill>
                  <a:srgbClr val="000000"/>
                </a:solidFill>
                <a:latin typeface="+mn-lt"/>
                <a:cs typeface="Courier New"/>
              </a:rPr>
              <a:t>Basis for a mentored-discussion on how the learner sees him/herself, and strategies for strengthening the profile</a:t>
            </a:r>
          </a:p>
        </p:txBody>
      </p:sp>
    </p:spTree>
    <p:extLst>
      <p:ext uri="{BB962C8B-B14F-4D97-AF65-F5344CB8AC3E}">
        <p14:creationId xmlns:p14="http://schemas.microsoft.com/office/powerpoint/2010/main" val="371367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imagery to ELLI dimensions to connect with learner identity</a:t>
            </a:r>
            <a:endParaRPr lang="en-US" dirty="0"/>
          </a:p>
        </p:txBody>
      </p:sp>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59</a:t>
            </a:fld>
            <a:endParaRPr lang="en-US"/>
          </a:p>
        </p:txBody>
      </p:sp>
      <p:pic>
        <p:nvPicPr>
          <p:cNvPr id="5" name="Picture 4"/>
          <p:cNvPicPr/>
          <p:nvPr/>
        </p:nvPicPr>
        <p:blipFill>
          <a:blip r:embed="rId2"/>
          <a:srcRect/>
          <a:stretch>
            <a:fillRect/>
          </a:stretch>
        </p:blipFill>
        <p:spPr bwMode="auto">
          <a:xfrm>
            <a:off x="755576" y="1916832"/>
            <a:ext cx="7769016" cy="3528392"/>
          </a:xfrm>
          <a:prstGeom prst="rect">
            <a:avLst/>
          </a:prstGeom>
          <a:noFill/>
          <a:ln w="9525">
            <a:noFill/>
            <a:miter lim="800000"/>
            <a:headEnd/>
            <a:tailEnd/>
          </a:ln>
        </p:spPr>
      </p:pic>
    </p:spTree>
    <p:extLst>
      <p:ext uri="{BB962C8B-B14F-4D97-AF65-F5344CB8AC3E}">
        <p14:creationId xmlns:p14="http://schemas.microsoft.com/office/powerpoint/2010/main" val="293145249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your aquatic ecosystem?</a:t>
            </a:r>
            <a:endParaRPr lang="en-US" dirty="0"/>
          </a:p>
        </p:txBody>
      </p:sp>
      <p:sp>
        <p:nvSpPr>
          <p:cNvPr id="3" name="Content Placeholder 2"/>
          <p:cNvSpPr>
            <a:spLocks noGrp="1"/>
          </p:cNvSpPr>
          <p:nvPr>
            <p:ph idx="1"/>
          </p:nvPr>
        </p:nvSpPr>
        <p:spPr/>
        <p:txBody>
          <a:bodyPr/>
          <a:lstStyle/>
          <a:p>
            <a:pPr marL="0" indent="0">
              <a:buNone/>
            </a:pPr>
            <a:r>
              <a:rPr lang="en-US" dirty="0" smtClean="0"/>
              <a:t>“This means </a:t>
            </a:r>
            <a:r>
              <a:rPr lang="en-US" dirty="0"/>
              <a:t>that the </a:t>
            </a:r>
            <a:r>
              <a:rPr lang="en-US" dirty="0" smtClean="0"/>
              <a:t>keeper </a:t>
            </a:r>
            <a:r>
              <a:rPr lang="en-US" dirty="0"/>
              <a:t>can be notified before water conditions directly harm the fish—an assured outcome of predictive software that lets you know if it looks like the pH is due to drop, or the temperature is on its way up</a:t>
            </a:r>
            <a:r>
              <a:rPr lang="en-US" dirty="0" smtClean="0"/>
              <a:t>.</a:t>
            </a:r>
          </a:p>
          <a:p>
            <a:pPr marL="0" indent="0">
              <a:buNone/>
            </a:pPr>
            <a:endParaRPr lang="en-US" dirty="0"/>
          </a:p>
          <a:p>
            <a:pPr marL="0" indent="0">
              <a:buNone/>
            </a:pPr>
            <a:r>
              <a:rPr lang="en-US" sz="4000" dirty="0"/>
              <a:t>This way, it’s a real fish saver, as opposed to a forensic examiner, post-wipeout.”</a:t>
            </a:r>
          </a:p>
          <a:p>
            <a:pPr marL="0" indent="0">
              <a:buNone/>
            </a:pPr>
            <a:endParaRPr lang="en-US" dirty="0"/>
          </a:p>
          <a:p>
            <a:pPr marL="0" indent="0" algn="r">
              <a:buNone/>
            </a:pPr>
            <a:r>
              <a:rPr lang="en-US" dirty="0" smtClean="0">
                <a:solidFill>
                  <a:srgbClr val="E3169F"/>
                </a:solidFill>
              </a:rPr>
              <a:t>(From a review of </a:t>
            </a:r>
            <a:r>
              <a:rPr lang="en-US" i="1" dirty="0" err="1" smtClean="0">
                <a:solidFill>
                  <a:srgbClr val="E3169F"/>
                </a:solidFill>
              </a:rPr>
              <a:t>Seneye</a:t>
            </a:r>
            <a:r>
              <a:rPr lang="en-US" dirty="0" smtClean="0">
                <a:solidFill>
                  <a:srgbClr val="E3169F"/>
                </a:solidFill>
              </a:rPr>
              <a:t>, in a hobbyist magazine)</a:t>
            </a:r>
            <a:endParaRPr lang="en-US" dirty="0">
              <a:solidFill>
                <a:srgbClr val="E3169F"/>
              </a:solidFill>
            </a:endParaRPr>
          </a:p>
        </p:txBody>
      </p:sp>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6</a:t>
            </a:fld>
            <a:endParaRPr lang="en-US"/>
          </a:p>
        </p:txBody>
      </p:sp>
    </p:spTree>
    <p:extLst>
      <p:ext uri="{BB962C8B-B14F-4D97-AF65-F5344CB8AC3E}">
        <p14:creationId xmlns:p14="http://schemas.microsoft.com/office/powerpoint/2010/main" val="341820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Working with </a:t>
            </a:r>
            <a:r>
              <a:rPr lang="en-US" sz="2000" dirty="0" err="1" smtClean="0"/>
              <a:t>Gappuwiyak</a:t>
            </a:r>
            <a:r>
              <a:rPr lang="en-US" sz="2000" dirty="0" smtClean="0"/>
              <a:t> School, N. Territory AUS</a:t>
            </a:r>
            <a:br>
              <a:rPr lang="en-US" sz="2000" dirty="0" smtClean="0"/>
            </a:br>
            <a:r>
              <a:rPr lang="en-US" sz="2000" dirty="0" smtClean="0">
                <a:solidFill>
                  <a:srgbClr val="8BDFD2"/>
                </a:solidFill>
              </a:rPr>
              <a:t>(Ruth Deakin Crick, University of Bristol)</a:t>
            </a:r>
            <a:endParaRPr lang="en-US" sz="2000" dirty="0">
              <a:solidFill>
                <a:srgbClr val="8BDFD2"/>
              </a:solidFill>
            </a:endParaRPr>
          </a:p>
        </p:txBody>
      </p:sp>
      <p:sp>
        <p:nvSpPr>
          <p:cNvPr id="3" name="Content Placeholder 2"/>
          <p:cNvSpPr>
            <a:spLocks noGrp="1"/>
          </p:cNvSpPr>
          <p:nvPr>
            <p:ph idx="1"/>
          </p:nvPr>
        </p:nvSpPr>
        <p:spPr>
          <a:xfrm>
            <a:off x="5869396" y="592832"/>
            <a:ext cx="1798948" cy="315888"/>
          </a:xfrm>
        </p:spPr>
        <p:txBody>
          <a:bodyPr/>
          <a:lstStyle/>
          <a:p>
            <a:pPr marL="0" indent="0">
              <a:buNone/>
            </a:pPr>
            <a:r>
              <a:rPr lang="en-US" sz="1050" dirty="0"/>
              <a:t>http://</a:t>
            </a:r>
            <a:r>
              <a:rPr lang="en-US" sz="1050" dirty="0" err="1"/>
              <a:t>bit.ly</a:t>
            </a:r>
            <a:r>
              <a:rPr lang="en-US" sz="1050" dirty="0"/>
              <a:t>/</a:t>
            </a:r>
            <a:r>
              <a:rPr lang="en-US" sz="1050" dirty="0" err="1"/>
              <a:t>srUSHE</a:t>
            </a:r>
            <a:endParaRPr lang="en-US" sz="1050" dirty="0"/>
          </a:p>
        </p:txBody>
      </p:sp>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60</a:t>
            </a:fld>
            <a:endParaRPr lang="en-US"/>
          </a:p>
        </p:txBody>
      </p:sp>
      <p:pic>
        <p:nvPicPr>
          <p:cNvPr id="5" name="Picture 4" descr="FirefoxScreenSnapz67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516128"/>
            <a:ext cx="4580260" cy="2895600"/>
          </a:xfrm>
          <a:prstGeom prst="rect">
            <a:avLst/>
          </a:prstGeom>
        </p:spPr>
      </p:pic>
      <p:grpSp>
        <p:nvGrpSpPr>
          <p:cNvPr id="22" name="Group 21"/>
          <p:cNvGrpSpPr/>
          <p:nvPr/>
        </p:nvGrpSpPr>
        <p:grpSpPr>
          <a:xfrm>
            <a:off x="-91877" y="1075968"/>
            <a:ext cx="8652404" cy="5737408"/>
            <a:chOff x="-91877" y="1075968"/>
            <a:chExt cx="8652404" cy="5737408"/>
          </a:xfrm>
        </p:grpSpPr>
        <p:pic>
          <p:nvPicPr>
            <p:cNvPr id="6" name="Picture 5" descr="FirefoxScreenSnapz67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7864" y="1075968"/>
              <a:ext cx="792088" cy="1523246"/>
            </a:xfrm>
            <a:prstGeom prst="rect">
              <a:avLst/>
            </a:prstGeom>
          </p:spPr>
        </p:pic>
        <p:pic>
          <p:nvPicPr>
            <p:cNvPr id="7" name="Picture 6" descr="FirefoxScreenSnapz67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9578" y="1075968"/>
              <a:ext cx="744270" cy="1512168"/>
            </a:xfrm>
            <a:prstGeom prst="rect">
              <a:avLst/>
            </a:prstGeom>
          </p:spPr>
        </p:pic>
        <p:pic>
          <p:nvPicPr>
            <p:cNvPr id="8" name="Picture 7" descr="FirefoxScreenSnapz67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4575" y="5301208"/>
              <a:ext cx="729273" cy="1512168"/>
            </a:xfrm>
            <a:prstGeom prst="rect">
              <a:avLst/>
            </a:prstGeom>
          </p:spPr>
        </p:pic>
        <p:pic>
          <p:nvPicPr>
            <p:cNvPr id="9" name="Picture 8" descr="FirefoxScreenSnapz675.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2080" y="1724040"/>
              <a:ext cx="720080" cy="1536171"/>
            </a:xfrm>
            <a:prstGeom prst="rect">
              <a:avLst/>
            </a:prstGeom>
          </p:spPr>
        </p:pic>
        <p:pic>
          <p:nvPicPr>
            <p:cNvPr id="10" name="Picture 9" descr="FirefoxScreenSnapz676.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2080" y="3284984"/>
              <a:ext cx="720080" cy="1440160"/>
            </a:xfrm>
            <a:prstGeom prst="rect">
              <a:avLst/>
            </a:prstGeom>
          </p:spPr>
        </p:pic>
        <p:pic>
          <p:nvPicPr>
            <p:cNvPr id="11" name="Picture 10" descr="FirefoxScreenSnapz677.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2080" y="4797152"/>
              <a:ext cx="792088" cy="1417169"/>
            </a:xfrm>
            <a:prstGeom prst="rect">
              <a:avLst/>
            </a:prstGeom>
          </p:spPr>
        </p:pic>
        <p:pic>
          <p:nvPicPr>
            <p:cNvPr id="12" name="Picture 11" descr="FirefoxScreenSnapz678.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47864" y="5301208"/>
              <a:ext cx="845185" cy="1512168"/>
            </a:xfrm>
            <a:prstGeom prst="rect">
              <a:avLst/>
            </a:prstGeom>
          </p:spPr>
        </p:pic>
        <p:sp>
          <p:nvSpPr>
            <p:cNvPr id="13" name="Rectangle 12"/>
            <p:cNvSpPr/>
            <p:nvPr/>
          </p:nvSpPr>
          <p:spPr>
            <a:xfrm>
              <a:off x="4067944" y="1147976"/>
              <a:ext cx="2260254" cy="584776"/>
            </a:xfrm>
            <a:prstGeom prst="rect">
              <a:avLst/>
            </a:prstGeom>
          </p:spPr>
          <p:txBody>
            <a:bodyPr wrap="none">
              <a:spAutoFit/>
            </a:bodyPr>
            <a:lstStyle/>
            <a:p>
              <a:r>
                <a:rPr lang="en-US" sz="1600" dirty="0" smtClean="0">
                  <a:solidFill>
                    <a:srgbClr val="F918AE"/>
                  </a:solidFill>
                </a:rPr>
                <a:t>Strategic Awareness:</a:t>
              </a:r>
              <a:br>
                <a:rPr lang="en-US" sz="1600" dirty="0" smtClean="0">
                  <a:solidFill>
                    <a:srgbClr val="F918AE"/>
                  </a:solidFill>
                </a:rPr>
              </a:br>
              <a:r>
                <a:rPr lang="en-US" sz="1600" dirty="0" smtClean="0">
                  <a:solidFill>
                    <a:srgbClr val="8BDFD2"/>
                  </a:solidFill>
                </a:rPr>
                <a:t>Emu - </a:t>
              </a:r>
              <a:r>
                <a:rPr lang="en-US" sz="1600" dirty="0" err="1" smtClean="0">
                  <a:solidFill>
                    <a:srgbClr val="8BDFD2"/>
                  </a:solidFill>
                </a:rPr>
                <a:t>Wurrpan</a:t>
              </a:r>
              <a:endParaRPr lang="en-US" sz="1600" dirty="0"/>
            </a:p>
          </p:txBody>
        </p:sp>
        <p:sp>
          <p:nvSpPr>
            <p:cNvPr id="14" name="Rectangle 13"/>
            <p:cNvSpPr/>
            <p:nvPr/>
          </p:nvSpPr>
          <p:spPr>
            <a:xfrm>
              <a:off x="32291" y="1147976"/>
              <a:ext cx="2383285" cy="584776"/>
            </a:xfrm>
            <a:prstGeom prst="rect">
              <a:avLst/>
            </a:prstGeom>
          </p:spPr>
          <p:txBody>
            <a:bodyPr wrap="none">
              <a:spAutoFit/>
            </a:bodyPr>
            <a:lstStyle/>
            <a:p>
              <a:pPr algn="r"/>
              <a:r>
                <a:rPr lang="en-US" sz="1600" dirty="0" smtClean="0">
                  <a:solidFill>
                    <a:srgbClr val="F918AE"/>
                  </a:solidFill>
                </a:rPr>
                <a:t>Changing &amp; Learning:</a:t>
              </a:r>
              <a:br>
                <a:rPr lang="en-US" sz="1600" dirty="0" smtClean="0">
                  <a:solidFill>
                    <a:srgbClr val="F918AE"/>
                  </a:solidFill>
                </a:rPr>
              </a:br>
              <a:r>
                <a:rPr lang="en-US" sz="1600" dirty="0" smtClean="0">
                  <a:solidFill>
                    <a:srgbClr val="8BDFD2"/>
                  </a:solidFill>
                </a:rPr>
                <a:t>The </a:t>
              </a:r>
              <a:r>
                <a:rPr lang="en-US" sz="1600" dirty="0" err="1" smtClean="0">
                  <a:solidFill>
                    <a:srgbClr val="8BDFD2"/>
                  </a:solidFill>
                </a:rPr>
                <a:t>Drongo</a:t>
              </a:r>
              <a:r>
                <a:rPr lang="en-US" sz="1600" dirty="0" smtClean="0">
                  <a:solidFill>
                    <a:srgbClr val="8BDFD2"/>
                  </a:solidFill>
                </a:rPr>
                <a:t> - </a:t>
              </a:r>
              <a:r>
                <a:rPr lang="en-US" sz="1600" dirty="0" err="1" smtClean="0">
                  <a:solidFill>
                    <a:srgbClr val="8BDFD2"/>
                  </a:solidFill>
                </a:rPr>
                <a:t>Guwak</a:t>
              </a:r>
              <a:endParaRPr lang="en-US" sz="1600" dirty="0"/>
            </a:p>
          </p:txBody>
        </p:sp>
        <p:sp>
          <p:nvSpPr>
            <p:cNvPr id="16" name="Rectangle 15"/>
            <p:cNvSpPr/>
            <p:nvPr/>
          </p:nvSpPr>
          <p:spPr>
            <a:xfrm>
              <a:off x="-91877" y="6156592"/>
              <a:ext cx="2575645" cy="584776"/>
            </a:xfrm>
            <a:prstGeom prst="rect">
              <a:avLst/>
            </a:prstGeom>
          </p:spPr>
          <p:txBody>
            <a:bodyPr wrap="none">
              <a:spAutoFit/>
            </a:bodyPr>
            <a:lstStyle/>
            <a:p>
              <a:pPr algn="r"/>
              <a:r>
                <a:rPr lang="en-US" sz="1600" dirty="0" smtClean="0">
                  <a:solidFill>
                    <a:srgbClr val="F918AE"/>
                  </a:solidFill>
                </a:rPr>
                <a:t>Learning Relationships:</a:t>
              </a:r>
              <a:br>
                <a:rPr lang="en-US" sz="1600" dirty="0" smtClean="0">
                  <a:solidFill>
                    <a:srgbClr val="F918AE"/>
                  </a:solidFill>
                </a:rPr>
              </a:br>
              <a:r>
                <a:rPr lang="en-US" sz="1600" dirty="0" smtClean="0">
                  <a:solidFill>
                    <a:srgbClr val="8BDFD2"/>
                  </a:solidFill>
                </a:rPr>
                <a:t>The Cockatoo - </a:t>
              </a:r>
              <a:r>
                <a:rPr lang="en-US" sz="1600" dirty="0" err="1" smtClean="0">
                  <a:solidFill>
                    <a:srgbClr val="8BDFD2"/>
                  </a:solidFill>
                </a:rPr>
                <a:t>Ngerrk</a:t>
              </a:r>
              <a:endParaRPr lang="en-US" sz="1600" dirty="0"/>
            </a:p>
          </p:txBody>
        </p:sp>
        <p:sp>
          <p:nvSpPr>
            <p:cNvPr id="17" name="Rectangle 16"/>
            <p:cNvSpPr/>
            <p:nvPr/>
          </p:nvSpPr>
          <p:spPr>
            <a:xfrm>
              <a:off x="6084168" y="2228096"/>
              <a:ext cx="2476359" cy="584776"/>
            </a:xfrm>
            <a:prstGeom prst="rect">
              <a:avLst/>
            </a:prstGeom>
          </p:spPr>
          <p:txBody>
            <a:bodyPr wrap="none">
              <a:spAutoFit/>
            </a:bodyPr>
            <a:lstStyle/>
            <a:p>
              <a:r>
                <a:rPr lang="en-US" sz="1600" dirty="0" smtClean="0">
                  <a:solidFill>
                    <a:srgbClr val="F918AE"/>
                  </a:solidFill>
                </a:rPr>
                <a:t>Meaning Making:</a:t>
              </a:r>
              <a:br>
                <a:rPr lang="en-US" sz="1600" dirty="0" smtClean="0">
                  <a:solidFill>
                    <a:srgbClr val="F918AE"/>
                  </a:solidFill>
                </a:rPr>
              </a:br>
              <a:r>
                <a:rPr lang="en-US" sz="1600" dirty="0" smtClean="0">
                  <a:solidFill>
                    <a:srgbClr val="8BDFD2"/>
                  </a:solidFill>
                </a:rPr>
                <a:t>The Pigeon - </a:t>
              </a:r>
              <a:r>
                <a:rPr lang="en-US" sz="1600" dirty="0" err="1" smtClean="0">
                  <a:solidFill>
                    <a:srgbClr val="8BDFD2"/>
                  </a:solidFill>
                </a:rPr>
                <a:t>Nabalawal</a:t>
              </a:r>
              <a:endParaRPr lang="en-US" sz="1600" dirty="0"/>
            </a:p>
          </p:txBody>
        </p:sp>
        <p:sp>
          <p:nvSpPr>
            <p:cNvPr id="18" name="Rectangle 17"/>
            <p:cNvSpPr/>
            <p:nvPr/>
          </p:nvSpPr>
          <p:spPr>
            <a:xfrm>
              <a:off x="6084168" y="3645024"/>
              <a:ext cx="1894870" cy="584776"/>
            </a:xfrm>
            <a:prstGeom prst="rect">
              <a:avLst/>
            </a:prstGeom>
          </p:spPr>
          <p:txBody>
            <a:bodyPr wrap="none">
              <a:spAutoFit/>
            </a:bodyPr>
            <a:lstStyle/>
            <a:p>
              <a:r>
                <a:rPr lang="en-US" sz="1600" dirty="0" smtClean="0">
                  <a:solidFill>
                    <a:srgbClr val="F918AE"/>
                  </a:solidFill>
                </a:rPr>
                <a:t>Critical Curiosity:</a:t>
              </a:r>
              <a:br>
                <a:rPr lang="en-US" sz="1600" dirty="0" smtClean="0">
                  <a:solidFill>
                    <a:srgbClr val="F918AE"/>
                  </a:solidFill>
                </a:rPr>
              </a:br>
              <a:r>
                <a:rPr lang="en-US" sz="1600" dirty="0" smtClean="0">
                  <a:solidFill>
                    <a:srgbClr val="8BDFD2"/>
                  </a:solidFill>
                </a:rPr>
                <a:t>Sea Eagle - </a:t>
              </a:r>
              <a:r>
                <a:rPr lang="en-US" sz="1600" dirty="0" err="1" smtClean="0">
                  <a:solidFill>
                    <a:srgbClr val="8BDFD2"/>
                  </a:solidFill>
                </a:rPr>
                <a:t>Djert</a:t>
              </a:r>
              <a:endParaRPr lang="en-US" sz="1600" dirty="0"/>
            </a:p>
          </p:txBody>
        </p:sp>
        <p:sp>
          <p:nvSpPr>
            <p:cNvPr id="19" name="Rectangle 18"/>
            <p:cNvSpPr/>
            <p:nvPr/>
          </p:nvSpPr>
          <p:spPr>
            <a:xfrm>
              <a:off x="6084168" y="5085184"/>
              <a:ext cx="1951576" cy="584776"/>
            </a:xfrm>
            <a:prstGeom prst="rect">
              <a:avLst/>
            </a:prstGeom>
          </p:spPr>
          <p:txBody>
            <a:bodyPr wrap="none">
              <a:spAutoFit/>
            </a:bodyPr>
            <a:lstStyle/>
            <a:p>
              <a:r>
                <a:rPr lang="en-US" sz="1600" dirty="0" smtClean="0">
                  <a:solidFill>
                    <a:srgbClr val="F918AE"/>
                  </a:solidFill>
                </a:rPr>
                <a:t>Resilience:</a:t>
              </a:r>
              <a:br>
                <a:rPr lang="en-US" sz="1600" dirty="0" smtClean="0">
                  <a:solidFill>
                    <a:srgbClr val="F918AE"/>
                  </a:solidFill>
                </a:rPr>
              </a:br>
              <a:r>
                <a:rPr lang="en-US" sz="1600" dirty="0" err="1" smtClean="0">
                  <a:solidFill>
                    <a:srgbClr val="8BDFD2"/>
                  </a:solidFill>
                </a:rPr>
                <a:t>Brolga</a:t>
              </a:r>
              <a:r>
                <a:rPr lang="en-US" sz="1600" dirty="0" smtClean="0">
                  <a:solidFill>
                    <a:srgbClr val="8BDFD2"/>
                  </a:solidFill>
                </a:rPr>
                <a:t> - </a:t>
              </a:r>
              <a:r>
                <a:rPr lang="en-US" sz="1600" dirty="0" err="1" smtClean="0">
                  <a:solidFill>
                    <a:srgbClr val="8BDFD2"/>
                  </a:solidFill>
                </a:rPr>
                <a:t>Gudurrku</a:t>
              </a:r>
              <a:endParaRPr lang="en-US" sz="1600" dirty="0"/>
            </a:p>
          </p:txBody>
        </p:sp>
        <p:sp>
          <p:nvSpPr>
            <p:cNvPr id="20" name="Rectangle 19"/>
            <p:cNvSpPr/>
            <p:nvPr/>
          </p:nvSpPr>
          <p:spPr>
            <a:xfrm>
              <a:off x="4211960" y="6156592"/>
              <a:ext cx="2249334" cy="584776"/>
            </a:xfrm>
            <a:prstGeom prst="rect">
              <a:avLst/>
            </a:prstGeom>
          </p:spPr>
          <p:txBody>
            <a:bodyPr wrap="none">
              <a:spAutoFit/>
            </a:bodyPr>
            <a:lstStyle/>
            <a:p>
              <a:r>
                <a:rPr lang="en-US" sz="1600" dirty="0" smtClean="0">
                  <a:solidFill>
                    <a:srgbClr val="F918AE"/>
                  </a:solidFill>
                </a:rPr>
                <a:t>Creativity:</a:t>
              </a:r>
              <a:br>
                <a:rPr lang="en-US" sz="1600" dirty="0" smtClean="0">
                  <a:solidFill>
                    <a:srgbClr val="F918AE"/>
                  </a:solidFill>
                </a:rPr>
              </a:br>
              <a:r>
                <a:rPr lang="en-US" sz="1600" dirty="0" smtClean="0">
                  <a:solidFill>
                    <a:srgbClr val="8BDFD2"/>
                  </a:solidFill>
                </a:rPr>
                <a:t>Bower Bird - </a:t>
              </a:r>
              <a:r>
                <a:rPr lang="en-US" sz="1600" dirty="0" err="1" smtClean="0">
                  <a:solidFill>
                    <a:srgbClr val="8BDFD2"/>
                  </a:solidFill>
                </a:rPr>
                <a:t>Djurwirr</a:t>
              </a:r>
              <a:endParaRPr lang="en-US" sz="1600" dirty="0"/>
            </a:p>
          </p:txBody>
        </p:sp>
      </p:grpSp>
      <p:pic>
        <p:nvPicPr>
          <p:cNvPr id="21" name="Picture 20" descr="Microsoft PowerPointScreenSnapz221.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50454" y="1196752"/>
            <a:ext cx="1467166" cy="442918"/>
          </a:xfrm>
          <a:prstGeom prst="rect">
            <a:avLst/>
          </a:prstGeom>
        </p:spPr>
      </p:pic>
    </p:spTree>
    <p:extLst>
      <p:ext uri="{BB962C8B-B14F-4D97-AF65-F5344CB8AC3E}">
        <p14:creationId xmlns:p14="http://schemas.microsoft.com/office/powerpoint/2010/main" val="12800484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3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Slide Number Placeholder 3"/>
          <p:cNvSpPr>
            <a:spLocks noGrp="1"/>
          </p:cNvSpPr>
          <p:nvPr>
            <p:ph type="sldNum" sz="quarter" idx="10"/>
          </p:nvPr>
        </p:nvSpPr>
        <p:spPr/>
        <p:txBody>
          <a:bodyPr/>
          <a:lstStyle/>
          <a:p>
            <a:pPr>
              <a:defRPr/>
            </a:pPr>
            <a:fld id="{4B035EAE-A1C7-8C43-8945-3D2F9BBC91F1}" type="slidenum">
              <a:rPr lang="en-US"/>
              <a:pPr>
                <a:defRPr/>
              </a:pPr>
              <a:t>61</a:t>
            </a:fld>
            <a:endParaRPr lang="en-US"/>
          </a:p>
        </p:txBody>
      </p:sp>
      <p:cxnSp>
        <p:nvCxnSpPr>
          <p:cNvPr id="56" name="Straight Connector 55"/>
          <p:cNvCxnSpPr/>
          <p:nvPr/>
        </p:nvCxnSpPr>
        <p:spPr bwMode="auto">
          <a:xfrm>
            <a:off x="1600203" y="7181854"/>
            <a:ext cx="5943600" cy="1588"/>
          </a:xfrm>
          <a:prstGeom prst="line">
            <a:avLst/>
          </a:prstGeom>
          <a:noFill/>
          <a:ln w="12700" cap="flat" cmpd="sng" algn="ctr">
            <a:solidFill>
              <a:schemeClr val="accent3"/>
            </a:solidFill>
            <a:prstDash val="solid"/>
            <a:round/>
            <a:headEnd type="none" w="med" len="med"/>
            <a:tailEnd type="none" w="lg" len="lg"/>
          </a:ln>
          <a:effectLst/>
        </p:spPr>
      </p:cxnSp>
      <p:sp>
        <p:nvSpPr>
          <p:cNvPr id="30733" name="Title 1"/>
          <p:cNvSpPr>
            <a:spLocks noGrp="1"/>
          </p:cNvSpPr>
          <p:nvPr>
            <p:ph type="title"/>
          </p:nvPr>
        </p:nvSpPr>
        <p:spPr>
          <a:xfrm>
            <a:off x="152400" y="152400"/>
            <a:ext cx="8763000" cy="762000"/>
          </a:xfrm>
        </p:spPr>
        <p:txBody>
          <a:bodyPr/>
          <a:lstStyle/>
          <a:p>
            <a:r>
              <a:rPr lang="en-US">
                <a:latin typeface="Arial" charset="0"/>
                <a:ea typeface="ＭＳ Ｐゴシック" charset="0"/>
                <a:cs typeface="ＭＳ Ｐゴシック" charset="0"/>
              </a:rPr>
              <a:t>ELLI generates cohort data for each dimension</a:t>
            </a:r>
          </a:p>
        </p:txBody>
      </p:sp>
      <p:pic>
        <p:nvPicPr>
          <p:cNvPr id="2" name="Picture 1" descr="Microsoft PowerPointScreenSnapz2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219367"/>
            <a:ext cx="5800379" cy="4873929"/>
          </a:xfrm>
          <a:prstGeom prst="rect">
            <a:avLst/>
          </a:prstGeom>
        </p:spPr>
      </p:pic>
      <p:pic>
        <p:nvPicPr>
          <p:cNvPr id="8" name="Picture 7" descr="FirefoxScreenSnapz66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2226" y="5157192"/>
            <a:ext cx="1443437" cy="846460"/>
          </a:xfrm>
          <a:prstGeom prst="rect">
            <a:avLst/>
          </a:prstGeom>
        </p:spPr>
      </p:pic>
      <p:pic>
        <p:nvPicPr>
          <p:cNvPr id="9" name="Picture 8" descr="Microsoft PowerPointScreenSnapz22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0454" y="4653136"/>
            <a:ext cx="1467166" cy="442918"/>
          </a:xfrm>
          <a:prstGeom prst="rect">
            <a:avLst/>
          </a:prstGeom>
        </p:spPr>
      </p:pic>
    </p:spTree>
    <p:extLst>
      <p:ext uri="{BB962C8B-B14F-4D97-AF65-F5344CB8AC3E}">
        <p14:creationId xmlns:p14="http://schemas.microsoft.com/office/powerpoint/2010/main" val="429069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Slide Number Placeholder 3"/>
          <p:cNvSpPr>
            <a:spLocks noGrp="1"/>
          </p:cNvSpPr>
          <p:nvPr>
            <p:ph type="sldNum" sz="quarter" idx="10"/>
          </p:nvPr>
        </p:nvSpPr>
        <p:spPr/>
        <p:txBody>
          <a:bodyPr/>
          <a:lstStyle/>
          <a:p>
            <a:pPr>
              <a:defRPr/>
            </a:pPr>
            <a:fld id="{5A0DA501-A23D-0546-BA00-68C1C5600D81}" type="slidenum">
              <a:rPr lang="en-US"/>
              <a:pPr>
                <a:defRPr/>
              </a:pPr>
              <a:t>62</a:t>
            </a:fld>
            <a:endParaRPr lang="en-US"/>
          </a:p>
        </p:txBody>
      </p:sp>
      <p:cxnSp>
        <p:nvCxnSpPr>
          <p:cNvPr id="56" name="Straight Connector 55"/>
          <p:cNvCxnSpPr/>
          <p:nvPr/>
        </p:nvCxnSpPr>
        <p:spPr bwMode="auto">
          <a:xfrm>
            <a:off x="1600203" y="7181854"/>
            <a:ext cx="5943600" cy="1588"/>
          </a:xfrm>
          <a:prstGeom prst="line">
            <a:avLst/>
          </a:prstGeom>
          <a:noFill/>
          <a:ln w="12700" cap="flat" cmpd="sng" algn="ctr">
            <a:solidFill>
              <a:schemeClr val="accent3"/>
            </a:solidFill>
            <a:prstDash val="solid"/>
            <a:round/>
            <a:headEnd type="none" w="med" len="med"/>
            <a:tailEnd type="none" w="lg" len="lg"/>
          </a:ln>
          <a:effectLst/>
        </p:spPr>
      </p:cxnSp>
      <p:sp>
        <p:nvSpPr>
          <p:cNvPr id="31747" name="Title 1"/>
          <p:cNvSpPr>
            <a:spLocks noGrp="1"/>
          </p:cNvSpPr>
          <p:nvPr>
            <p:ph type="title"/>
          </p:nvPr>
        </p:nvSpPr>
        <p:spPr>
          <a:xfrm>
            <a:off x="152400" y="152400"/>
            <a:ext cx="8763000" cy="762000"/>
          </a:xfrm>
        </p:spPr>
        <p:txBody>
          <a:bodyPr/>
          <a:lstStyle/>
          <a:p>
            <a:r>
              <a:rPr lang="en-US">
                <a:latin typeface="Arial" charset="0"/>
                <a:ea typeface="ＭＳ Ｐゴシック" charset="0"/>
                <a:cs typeface="ＭＳ Ｐゴシック" charset="0"/>
              </a:rPr>
              <a:t>…drilling down on a specific dimension</a:t>
            </a:r>
          </a:p>
        </p:txBody>
      </p:sp>
      <p:pic>
        <p:nvPicPr>
          <p:cNvPr id="2" name="Picture 1" descr="Microsoft PowerPointScreenSnapz2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268760"/>
            <a:ext cx="7164288" cy="4719638"/>
          </a:xfrm>
          <a:prstGeom prst="rect">
            <a:avLst/>
          </a:prstGeom>
        </p:spPr>
      </p:pic>
      <p:pic>
        <p:nvPicPr>
          <p:cNvPr id="8" name="Picture 7" descr="FirefoxScreenSnapz66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2226" y="5157192"/>
            <a:ext cx="1443437" cy="846460"/>
          </a:xfrm>
          <a:prstGeom prst="rect">
            <a:avLst/>
          </a:prstGeom>
        </p:spPr>
      </p:pic>
      <p:pic>
        <p:nvPicPr>
          <p:cNvPr id="9" name="Picture 8" descr="Microsoft PowerPointScreenSnapz22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0454" y="4653136"/>
            <a:ext cx="1467166" cy="442918"/>
          </a:xfrm>
          <a:prstGeom prst="rect">
            <a:avLst/>
          </a:prstGeom>
        </p:spPr>
      </p:pic>
    </p:spTree>
    <p:extLst>
      <p:ext uri="{BB962C8B-B14F-4D97-AF65-F5344CB8AC3E}">
        <p14:creationId xmlns:p14="http://schemas.microsoft.com/office/powerpoint/2010/main" val="63524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250970" y="3717032"/>
            <a:ext cx="8569502" cy="2952328"/>
            <a:chOff x="250970" y="3717032"/>
            <a:chExt cx="8569502" cy="2952328"/>
          </a:xfrm>
        </p:grpSpPr>
        <p:sp>
          <p:nvSpPr>
            <p:cNvPr id="8" name="Chevron 7"/>
            <p:cNvSpPr/>
            <p:nvPr/>
          </p:nvSpPr>
          <p:spPr bwMode="auto">
            <a:xfrm>
              <a:off x="2912039" y="4941168"/>
              <a:ext cx="651849" cy="833885"/>
            </a:xfrm>
            <a:prstGeom prst="chevron">
              <a:avLst/>
            </a:prstGeom>
            <a:solidFill>
              <a:srgbClr val="8BDFD2"/>
            </a:solidFill>
            <a:ln w="12700" cap="flat" cmpd="sng" algn="ctr">
              <a:noFill/>
              <a:prstDash val="solid"/>
              <a:round/>
              <a:headEnd type="none" w="med" len="med"/>
              <a:tailEnd type="triangle" w="lg" len="lg"/>
            </a:ln>
            <a:effectLst/>
          </p:spPr>
          <p:txBody>
            <a:bodyPr lIns="91392" tIns="45696" rIns="91392" bIns="45696"/>
            <a:lstStyle/>
            <a:p>
              <a:pPr eaLnBrk="0" hangingPunct="0">
                <a:defRPr/>
              </a:pPr>
              <a:endParaRPr lang="en-US">
                <a:latin typeface="Arial" pitchFamily="-112" charset="0"/>
              </a:endParaRPr>
            </a:p>
          </p:txBody>
        </p:sp>
        <p:pic>
          <p:nvPicPr>
            <p:cNvPr id="9" name="Picture 29" descr="FirefoxScreenSnapz271.jpg"/>
            <p:cNvPicPr>
              <a:picLocks noChangeAspect="1"/>
            </p:cNvPicPr>
            <p:nvPr/>
          </p:nvPicPr>
          <p:blipFill>
            <a:blip r:embed="rId2"/>
            <a:srcRect/>
            <a:stretch>
              <a:fillRect/>
            </a:stretch>
          </p:blipFill>
          <p:spPr bwMode="auto">
            <a:xfrm>
              <a:off x="250970" y="3900005"/>
              <a:ext cx="2367805" cy="2769355"/>
            </a:xfrm>
            <a:prstGeom prst="rect">
              <a:avLst/>
            </a:prstGeom>
            <a:noFill/>
            <a:ln w="9525">
              <a:noFill/>
              <a:miter lim="800000"/>
              <a:headEnd/>
              <a:tailEnd/>
            </a:ln>
          </p:spPr>
        </p:pic>
        <p:pic>
          <p:nvPicPr>
            <p:cNvPr id="10" name="Picture 30" descr="FirefoxScreenSnapz271.jpg"/>
            <p:cNvPicPr>
              <a:picLocks noChangeAspect="1"/>
            </p:cNvPicPr>
            <p:nvPr/>
          </p:nvPicPr>
          <p:blipFill>
            <a:blip r:embed="rId2"/>
            <a:srcRect/>
            <a:stretch>
              <a:fillRect/>
            </a:stretch>
          </p:blipFill>
          <p:spPr bwMode="auto">
            <a:xfrm>
              <a:off x="4004395" y="3900005"/>
              <a:ext cx="2367805" cy="2769355"/>
            </a:xfrm>
            <a:prstGeom prst="rect">
              <a:avLst/>
            </a:prstGeom>
            <a:noFill/>
            <a:ln w="9525">
              <a:noFill/>
              <a:miter lim="800000"/>
              <a:headEnd/>
              <a:tailEnd/>
            </a:ln>
          </p:spPr>
        </p:pic>
        <p:sp>
          <p:nvSpPr>
            <p:cNvPr id="11" name="Oval 10"/>
            <p:cNvSpPr/>
            <p:nvPr/>
          </p:nvSpPr>
          <p:spPr bwMode="auto">
            <a:xfrm>
              <a:off x="4500705" y="4811523"/>
              <a:ext cx="364072" cy="364072"/>
            </a:xfrm>
            <a:prstGeom prst="ellipse">
              <a:avLst/>
            </a:prstGeom>
            <a:solidFill>
              <a:schemeClr val="tx2">
                <a:lumMod val="50000"/>
              </a:schemeClr>
            </a:solidFill>
            <a:ln w="12700" cap="flat" cmpd="sng" algn="ctr">
              <a:solidFill>
                <a:srgbClr val="000033"/>
              </a:solidFill>
              <a:prstDash val="solid"/>
              <a:round/>
              <a:headEnd type="none" w="med" len="med"/>
              <a:tailEnd type="triangle" w="lg" len="lg"/>
            </a:ln>
            <a:effectLst/>
          </p:spPr>
          <p:txBody>
            <a:bodyPr lIns="91392" tIns="45696" rIns="91392" bIns="45696"/>
            <a:lstStyle/>
            <a:p>
              <a:pPr eaLnBrk="0" hangingPunct="0">
                <a:defRPr/>
              </a:pPr>
              <a:endParaRPr lang="en-US" sz="1200">
                <a:latin typeface="Arial" pitchFamily="-112" charset="0"/>
              </a:endParaRPr>
            </a:p>
          </p:txBody>
        </p:sp>
        <p:sp>
          <p:nvSpPr>
            <p:cNvPr id="12" name="Oval 50"/>
            <p:cNvSpPr>
              <a:spLocks noChangeArrowheads="1"/>
            </p:cNvSpPr>
            <p:nvPr/>
          </p:nvSpPr>
          <p:spPr bwMode="auto">
            <a:xfrm>
              <a:off x="1021946" y="6046958"/>
              <a:ext cx="182036" cy="182036"/>
            </a:xfrm>
            <a:prstGeom prst="ellipse">
              <a:avLst/>
            </a:prstGeom>
            <a:solidFill>
              <a:srgbClr val="FF0000"/>
            </a:solidFill>
            <a:ln w="12700" cmpd="sng">
              <a:solidFill>
                <a:schemeClr val="bg1">
                  <a:lumMod val="50000"/>
                </a:schemeClr>
              </a:solidFill>
            </a:ln>
          </p:spPr>
          <p:txBody>
            <a:bodyPr lIns="91392" tIns="45696" rIns="91392" bIns="45696"/>
            <a:lstStyle/>
            <a:p>
              <a:pPr eaLnBrk="0" hangingPunct="0">
                <a:defRPr/>
              </a:pPr>
              <a:endParaRPr lang="en-US" sz="1200"/>
            </a:p>
          </p:txBody>
        </p:sp>
        <p:sp>
          <p:nvSpPr>
            <p:cNvPr id="13" name="Oval 50"/>
            <p:cNvSpPr>
              <a:spLocks noChangeArrowheads="1"/>
            </p:cNvSpPr>
            <p:nvPr/>
          </p:nvSpPr>
          <p:spPr bwMode="auto">
            <a:xfrm>
              <a:off x="615042" y="5539667"/>
              <a:ext cx="182036" cy="182036"/>
            </a:xfrm>
            <a:prstGeom prst="ellipse">
              <a:avLst/>
            </a:prstGeom>
            <a:solidFill>
              <a:srgbClr val="FF0000"/>
            </a:solidFill>
            <a:ln w="12700" cmpd="sng">
              <a:solidFill>
                <a:schemeClr val="bg1">
                  <a:lumMod val="50000"/>
                </a:schemeClr>
              </a:solidFill>
            </a:ln>
          </p:spPr>
          <p:txBody>
            <a:bodyPr lIns="91392" tIns="45696" rIns="91392" bIns="45696"/>
            <a:lstStyle/>
            <a:p>
              <a:pPr eaLnBrk="0" hangingPunct="0">
                <a:defRPr/>
              </a:pPr>
              <a:endParaRPr lang="en-US" sz="1200"/>
            </a:p>
          </p:txBody>
        </p:sp>
        <p:sp>
          <p:nvSpPr>
            <p:cNvPr id="14" name="Oval 50"/>
            <p:cNvSpPr>
              <a:spLocks noChangeArrowheads="1"/>
            </p:cNvSpPr>
            <p:nvPr/>
          </p:nvSpPr>
          <p:spPr bwMode="auto">
            <a:xfrm>
              <a:off x="758263" y="4882463"/>
              <a:ext cx="182036" cy="182036"/>
            </a:xfrm>
            <a:prstGeom prst="ellipse">
              <a:avLst/>
            </a:prstGeom>
            <a:solidFill>
              <a:srgbClr val="FF0000"/>
            </a:solidFill>
            <a:ln w="12700" cmpd="sng">
              <a:solidFill>
                <a:schemeClr val="bg1">
                  <a:lumMod val="50000"/>
                </a:schemeClr>
              </a:solidFill>
            </a:ln>
          </p:spPr>
          <p:txBody>
            <a:bodyPr lIns="91392" tIns="45696" rIns="91392" bIns="45696"/>
            <a:lstStyle/>
            <a:p>
              <a:pPr eaLnBrk="0" hangingPunct="0">
                <a:defRPr/>
              </a:pPr>
              <a:endParaRPr lang="en-US" sz="1200"/>
            </a:p>
          </p:txBody>
        </p:sp>
        <p:sp>
          <p:nvSpPr>
            <p:cNvPr id="15" name="Oval 50"/>
            <p:cNvSpPr>
              <a:spLocks noChangeArrowheads="1"/>
            </p:cNvSpPr>
            <p:nvPr/>
          </p:nvSpPr>
          <p:spPr bwMode="auto">
            <a:xfrm>
              <a:off x="1356573" y="4585317"/>
              <a:ext cx="182036" cy="182036"/>
            </a:xfrm>
            <a:prstGeom prst="ellipse">
              <a:avLst/>
            </a:prstGeom>
            <a:solidFill>
              <a:srgbClr val="FF0000"/>
            </a:solidFill>
            <a:ln w="12700" cmpd="sng">
              <a:solidFill>
                <a:schemeClr val="bg1">
                  <a:lumMod val="50000"/>
                </a:schemeClr>
              </a:solidFill>
            </a:ln>
          </p:spPr>
          <p:txBody>
            <a:bodyPr lIns="91392" tIns="45696" rIns="91392" bIns="45696"/>
            <a:lstStyle/>
            <a:p>
              <a:pPr eaLnBrk="0" hangingPunct="0">
                <a:defRPr/>
              </a:pPr>
              <a:endParaRPr lang="en-US" sz="1200"/>
            </a:p>
          </p:txBody>
        </p:sp>
        <p:sp>
          <p:nvSpPr>
            <p:cNvPr id="16" name="Oval 50"/>
            <p:cNvSpPr>
              <a:spLocks noChangeArrowheads="1"/>
            </p:cNvSpPr>
            <p:nvPr/>
          </p:nvSpPr>
          <p:spPr bwMode="auto">
            <a:xfrm>
              <a:off x="1961572" y="4903879"/>
              <a:ext cx="182036" cy="182036"/>
            </a:xfrm>
            <a:prstGeom prst="ellipse">
              <a:avLst/>
            </a:prstGeom>
            <a:solidFill>
              <a:srgbClr val="FF0000"/>
            </a:solidFill>
            <a:ln w="12700" cmpd="sng">
              <a:solidFill>
                <a:schemeClr val="bg1">
                  <a:lumMod val="50000"/>
                </a:schemeClr>
              </a:solidFill>
            </a:ln>
          </p:spPr>
          <p:txBody>
            <a:bodyPr lIns="91392" tIns="45696" rIns="91392" bIns="45696"/>
            <a:lstStyle/>
            <a:p>
              <a:pPr eaLnBrk="0" hangingPunct="0">
                <a:defRPr/>
              </a:pPr>
              <a:endParaRPr lang="en-US" sz="1200"/>
            </a:p>
          </p:txBody>
        </p:sp>
        <p:sp>
          <p:nvSpPr>
            <p:cNvPr id="17" name="Oval 50"/>
            <p:cNvSpPr>
              <a:spLocks noChangeArrowheads="1"/>
            </p:cNvSpPr>
            <p:nvPr/>
          </p:nvSpPr>
          <p:spPr bwMode="auto">
            <a:xfrm>
              <a:off x="2090068" y="5539667"/>
              <a:ext cx="182036" cy="182036"/>
            </a:xfrm>
            <a:prstGeom prst="ellipse">
              <a:avLst/>
            </a:prstGeom>
            <a:solidFill>
              <a:srgbClr val="FF0000"/>
            </a:solidFill>
            <a:ln w="12700" cmpd="sng">
              <a:solidFill>
                <a:schemeClr val="bg1">
                  <a:lumMod val="50000"/>
                </a:schemeClr>
              </a:solidFill>
            </a:ln>
          </p:spPr>
          <p:txBody>
            <a:bodyPr lIns="91392" tIns="45696" rIns="91392" bIns="45696"/>
            <a:lstStyle/>
            <a:p>
              <a:pPr eaLnBrk="0" hangingPunct="0">
                <a:defRPr/>
              </a:pPr>
              <a:endParaRPr lang="en-US" sz="1200"/>
            </a:p>
          </p:txBody>
        </p:sp>
        <p:sp>
          <p:nvSpPr>
            <p:cNvPr id="18" name="Oval 50"/>
            <p:cNvSpPr>
              <a:spLocks noChangeArrowheads="1"/>
            </p:cNvSpPr>
            <p:nvPr/>
          </p:nvSpPr>
          <p:spPr bwMode="auto">
            <a:xfrm>
              <a:off x="1687180" y="6057666"/>
              <a:ext cx="182036" cy="182036"/>
            </a:xfrm>
            <a:prstGeom prst="ellipse">
              <a:avLst/>
            </a:prstGeom>
            <a:solidFill>
              <a:srgbClr val="FF0000"/>
            </a:solidFill>
            <a:ln w="12700" cmpd="sng">
              <a:solidFill>
                <a:schemeClr val="bg1">
                  <a:lumMod val="50000"/>
                </a:schemeClr>
              </a:solidFill>
            </a:ln>
          </p:spPr>
          <p:txBody>
            <a:bodyPr lIns="91392" tIns="45696" rIns="91392" bIns="45696"/>
            <a:lstStyle/>
            <a:p>
              <a:pPr eaLnBrk="0" hangingPunct="0">
                <a:defRPr/>
              </a:pPr>
              <a:endParaRPr lang="en-US" sz="1200"/>
            </a:p>
          </p:txBody>
        </p:sp>
        <p:sp>
          <p:nvSpPr>
            <p:cNvPr id="19" name="Oval 50"/>
            <p:cNvSpPr>
              <a:spLocks noChangeArrowheads="1"/>
            </p:cNvSpPr>
            <p:nvPr/>
          </p:nvSpPr>
          <p:spPr bwMode="auto">
            <a:xfrm>
              <a:off x="4829976" y="6046958"/>
              <a:ext cx="182036" cy="182036"/>
            </a:xfrm>
            <a:prstGeom prst="ellipse">
              <a:avLst/>
            </a:prstGeom>
            <a:solidFill>
              <a:srgbClr val="FF0000"/>
            </a:solidFill>
            <a:ln w="12700" cmpd="sng">
              <a:solidFill>
                <a:schemeClr val="bg1">
                  <a:lumMod val="50000"/>
                </a:schemeClr>
              </a:solidFill>
            </a:ln>
          </p:spPr>
          <p:txBody>
            <a:bodyPr lIns="91392" tIns="45696" rIns="91392" bIns="45696"/>
            <a:lstStyle/>
            <a:p>
              <a:pPr eaLnBrk="0" hangingPunct="0">
                <a:defRPr/>
              </a:pPr>
              <a:endParaRPr lang="en-US" sz="1200"/>
            </a:p>
          </p:txBody>
        </p:sp>
        <p:sp>
          <p:nvSpPr>
            <p:cNvPr id="20" name="Oval 50"/>
            <p:cNvSpPr>
              <a:spLocks noChangeArrowheads="1"/>
            </p:cNvSpPr>
            <p:nvPr/>
          </p:nvSpPr>
          <p:spPr bwMode="auto">
            <a:xfrm>
              <a:off x="5898098" y="5539667"/>
              <a:ext cx="182036" cy="182036"/>
            </a:xfrm>
            <a:prstGeom prst="ellipse">
              <a:avLst/>
            </a:prstGeom>
            <a:solidFill>
              <a:srgbClr val="FF0000"/>
            </a:solidFill>
            <a:ln w="12700" cmpd="sng">
              <a:solidFill>
                <a:schemeClr val="bg1">
                  <a:lumMod val="50000"/>
                </a:schemeClr>
              </a:solidFill>
            </a:ln>
          </p:spPr>
          <p:txBody>
            <a:bodyPr lIns="91392" tIns="45696" rIns="91392" bIns="45696"/>
            <a:lstStyle/>
            <a:p>
              <a:pPr eaLnBrk="0" hangingPunct="0">
                <a:defRPr/>
              </a:pPr>
              <a:endParaRPr lang="en-US" sz="1200"/>
            </a:p>
          </p:txBody>
        </p:sp>
        <p:sp>
          <p:nvSpPr>
            <p:cNvPr id="21" name="Oval 20"/>
            <p:cNvSpPr/>
            <p:nvPr/>
          </p:nvSpPr>
          <p:spPr bwMode="auto">
            <a:xfrm>
              <a:off x="4378901" y="5417863"/>
              <a:ext cx="364072" cy="364072"/>
            </a:xfrm>
            <a:prstGeom prst="ellipse">
              <a:avLst/>
            </a:prstGeom>
            <a:solidFill>
              <a:schemeClr val="tx2">
                <a:lumMod val="50000"/>
              </a:schemeClr>
            </a:solidFill>
            <a:ln w="12700" cap="flat" cmpd="sng" algn="ctr">
              <a:solidFill>
                <a:srgbClr val="000033"/>
              </a:solidFill>
              <a:prstDash val="solid"/>
              <a:round/>
              <a:headEnd type="none" w="med" len="med"/>
              <a:tailEnd type="triangle" w="lg" len="lg"/>
            </a:ln>
            <a:effectLst/>
          </p:spPr>
          <p:txBody>
            <a:bodyPr lIns="91392" tIns="45696" rIns="91392" bIns="45696"/>
            <a:lstStyle/>
            <a:p>
              <a:pPr eaLnBrk="0" hangingPunct="0">
                <a:defRPr/>
              </a:pPr>
              <a:endParaRPr lang="en-US" sz="1200">
                <a:latin typeface="Arial" pitchFamily="-112" charset="0"/>
              </a:endParaRPr>
            </a:p>
          </p:txBody>
        </p:sp>
        <p:sp>
          <p:nvSpPr>
            <p:cNvPr id="24" name="Rounded Rectangular Callout 23"/>
            <p:cNvSpPr/>
            <p:nvPr/>
          </p:nvSpPr>
          <p:spPr bwMode="auto">
            <a:xfrm>
              <a:off x="6516216" y="3717032"/>
              <a:ext cx="2304256" cy="1327970"/>
            </a:xfrm>
            <a:prstGeom prst="wedgeRoundRectCallout">
              <a:avLst>
                <a:gd name="adj1" fmla="val -58212"/>
                <a:gd name="adj2" fmla="val 89315"/>
                <a:gd name="adj3" fmla="val 16667"/>
              </a:avLst>
            </a:prstGeom>
            <a:solidFill>
              <a:srgbClr val="F970CD"/>
            </a:solidFill>
            <a:ln w="12700" cap="flat" cmpd="sng" algn="ctr">
              <a:noFill/>
              <a:prstDash val="solid"/>
              <a:round/>
              <a:headEnd type="none" w="med" len="med"/>
              <a:tailEnd type="triangle" w="lg" len="lg"/>
            </a:ln>
            <a:effectLst/>
            <a:scene3d>
              <a:camera prst="orthographicFront"/>
              <a:lightRig rig="threePt" dir="t"/>
            </a:scene3d>
            <a:sp3d>
              <a:bevelT w="165100" prst="coolSlant"/>
            </a:sp3d>
          </p:spPr>
          <p:txBody>
            <a:bodyPr wrap="square" lIns="91392" tIns="45696" rIns="91392" bIns="45696" anchor="ctr" anchorCtr="1">
              <a:spAutoFit/>
            </a:bodyPr>
            <a:lstStyle/>
            <a:p>
              <a:pPr algn="ctr" eaLnBrk="0" hangingPunct="0">
                <a:defRPr/>
              </a:pPr>
              <a:r>
                <a:rPr lang="en-US" sz="1800" dirty="0" smtClean="0">
                  <a:solidFill>
                    <a:schemeClr val="bg1"/>
                  </a:solidFill>
                  <a:latin typeface="Arial" pitchFamily="-112" charset="0"/>
                </a:rPr>
                <a:t>Plugin visualizes blog categories, mirroring the ELLI spider</a:t>
              </a:r>
              <a:endParaRPr lang="en-US" sz="1800" dirty="0">
                <a:solidFill>
                  <a:schemeClr val="bg1"/>
                </a:solidFill>
                <a:latin typeface="Arial" pitchFamily="-112" charset="0"/>
              </a:endParaRPr>
            </a:p>
          </p:txBody>
        </p:sp>
      </p:grpSp>
      <p:sp>
        <p:nvSpPr>
          <p:cNvPr id="32769" name="Title 1"/>
          <p:cNvSpPr>
            <a:spLocks noGrp="1"/>
          </p:cNvSpPr>
          <p:nvPr>
            <p:ph type="title"/>
          </p:nvPr>
        </p:nvSpPr>
        <p:spPr/>
        <p:txBody>
          <a:bodyPr/>
          <a:lstStyle/>
          <a:p>
            <a:r>
              <a:rPr lang="en-US" dirty="0" smtClean="0">
                <a:latin typeface="Arial" charset="0"/>
                <a:ea typeface="ＭＳ Ｐゴシック" charset="0"/>
                <a:cs typeface="ＭＳ Ｐゴシック" charset="0"/>
              </a:rPr>
              <a:t>EnquiryBlogger:</a:t>
            </a:r>
            <a:br>
              <a:rPr lang="en-US" dirty="0" smtClean="0">
                <a:latin typeface="Arial" charset="0"/>
                <a:ea typeface="ＭＳ Ｐゴシック" charset="0"/>
                <a:cs typeface="ＭＳ Ｐゴシック" charset="0"/>
              </a:rPr>
            </a:br>
            <a:r>
              <a:rPr lang="en-US" sz="2000" dirty="0" smtClean="0">
                <a:solidFill>
                  <a:srgbClr val="8BDFD2"/>
                </a:solidFill>
                <a:latin typeface="Arial" charset="0"/>
                <a:ea typeface="ＭＳ Ｐゴシック" charset="0"/>
                <a:cs typeface="ＭＳ Ｐゴシック" charset="0"/>
              </a:rPr>
              <a:t>Tuning Wordpress as an ELLI-based learning journal</a:t>
            </a:r>
            <a:endParaRPr lang="en-US" dirty="0">
              <a:solidFill>
                <a:srgbClr val="8BDFD2"/>
              </a:solidFill>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pPr>
              <a:defRPr/>
            </a:pPr>
            <a:fld id="{F6B58CB9-F024-DC47-B4DA-3B9C754842EA}" type="slidenum">
              <a:rPr lang="en-US" smtClean="0"/>
              <a:pPr>
                <a:defRPr/>
              </a:pPr>
              <a:t>63</a:t>
            </a:fld>
            <a:endParaRPr lang="en-US"/>
          </a:p>
        </p:txBody>
      </p:sp>
      <p:grpSp>
        <p:nvGrpSpPr>
          <p:cNvPr id="3" name="Group 2"/>
          <p:cNvGrpSpPr/>
          <p:nvPr/>
        </p:nvGrpSpPr>
        <p:grpSpPr>
          <a:xfrm>
            <a:off x="250825" y="1243013"/>
            <a:ext cx="8065393" cy="2369612"/>
            <a:chOff x="250825" y="1243013"/>
            <a:chExt cx="8065393" cy="2369612"/>
          </a:xfrm>
        </p:grpSpPr>
        <p:pic>
          <p:nvPicPr>
            <p:cNvPr id="5" name="Picture 4" descr="FirefoxScreenSnapz27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25" y="1243013"/>
              <a:ext cx="4393183" cy="2369612"/>
            </a:xfrm>
            <a:prstGeom prst="rect">
              <a:avLst/>
            </a:prstGeom>
            <a:ln>
              <a:solidFill>
                <a:schemeClr val="accent6">
                  <a:lumMod val="60000"/>
                  <a:lumOff val="40000"/>
                </a:schemeClr>
              </a:solidFill>
            </a:ln>
          </p:spPr>
        </p:pic>
        <p:sp>
          <p:nvSpPr>
            <p:cNvPr id="6" name="Rounded Rectangular Callout 5"/>
            <p:cNvSpPr/>
            <p:nvPr/>
          </p:nvSpPr>
          <p:spPr bwMode="auto">
            <a:xfrm>
              <a:off x="4283968" y="1573818"/>
              <a:ext cx="4032250" cy="408569"/>
            </a:xfrm>
            <a:prstGeom prst="wedgeRoundRectCallout">
              <a:avLst>
                <a:gd name="adj1" fmla="val -47612"/>
                <a:gd name="adj2" fmla="val 145119"/>
                <a:gd name="adj3" fmla="val 16667"/>
              </a:avLst>
            </a:prstGeom>
            <a:solidFill>
              <a:srgbClr val="F970CD"/>
            </a:solidFill>
            <a:ln w="12700" cap="flat" cmpd="sng" algn="ctr">
              <a:noFill/>
              <a:prstDash val="solid"/>
              <a:round/>
              <a:headEnd type="none" w="med" len="med"/>
              <a:tailEnd type="triangle" w="lg" len="lg"/>
            </a:ln>
            <a:effectLst/>
            <a:scene3d>
              <a:camera prst="orthographicFront"/>
              <a:lightRig rig="threePt" dir="t"/>
            </a:scene3d>
            <a:sp3d>
              <a:bevelT w="165100" prst="coolSlant"/>
            </a:sp3d>
          </p:spPr>
          <p:txBody>
            <a:bodyPr lIns="91392" tIns="45696" rIns="91392" bIns="45696" anchor="ctr" anchorCtr="1">
              <a:spAutoFit/>
            </a:bodyPr>
            <a:lstStyle/>
            <a:p>
              <a:pPr algn="ctr" eaLnBrk="0" hangingPunct="0">
                <a:defRPr/>
              </a:pPr>
              <a:r>
                <a:rPr lang="en-US" sz="1800" dirty="0">
                  <a:solidFill>
                    <a:schemeClr val="bg1"/>
                  </a:solidFill>
                  <a:latin typeface="Arial" pitchFamily="-112" charset="0"/>
                </a:rPr>
                <a:t>Standard </a:t>
              </a:r>
              <a:r>
                <a:rPr lang="en-US" sz="1800" dirty="0" smtClean="0">
                  <a:solidFill>
                    <a:schemeClr val="bg1"/>
                  </a:solidFill>
                  <a:latin typeface="Arial" pitchFamily="-112" charset="0"/>
                </a:rPr>
                <a:t>Wordpress editor</a:t>
              </a:r>
              <a:endParaRPr lang="en-US" sz="1800" dirty="0">
                <a:solidFill>
                  <a:schemeClr val="bg1"/>
                </a:solidFill>
                <a:latin typeface="Arial" pitchFamily="-112" charset="0"/>
              </a:endParaRPr>
            </a:p>
          </p:txBody>
        </p:sp>
      </p:grpSp>
      <p:grpSp>
        <p:nvGrpSpPr>
          <p:cNvPr id="25" name="Group 24"/>
          <p:cNvGrpSpPr/>
          <p:nvPr/>
        </p:nvGrpSpPr>
        <p:grpSpPr>
          <a:xfrm>
            <a:off x="3131840" y="2770355"/>
            <a:ext cx="4752528" cy="1633153"/>
            <a:chOff x="3131840" y="2770355"/>
            <a:chExt cx="4752528" cy="1633153"/>
          </a:xfrm>
        </p:grpSpPr>
        <p:pic>
          <p:nvPicPr>
            <p:cNvPr id="22" name="Picture 21" descr="FirefoxScreenSnapz276.jpg"/>
            <p:cNvPicPr>
              <a:picLocks noChangeAspect="1"/>
            </p:cNvPicPr>
            <p:nvPr/>
          </p:nvPicPr>
          <p:blipFill>
            <a:blip r:embed="rId4"/>
            <a:stretch>
              <a:fillRect/>
            </a:stretch>
          </p:blipFill>
          <p:spPr>
            <a:xfrm>
              <a:off x="3131840" y="2901712"/>
              <a:ext cx="1761465" cy="1501796"/>
            </a:xfrm>
            <a:prstGeom prst="rect">
              <a:avLst/>
            </a:prstGeom>
            <a:ln w="57150" cmpd="sng">
              <a:solidFill>
                <a:srgbClr val="F918AE"/>
              </a:solidFill>
            </a:ln>
          </p:spPr>
        </p:pic>
        <p:sp>
          <p:nvSpPr>
            <p:cNvPr id="23" name="Rounded Rectangular Callout 22"/>
            <p:cNvSpPr/>
            <p:nvPr/>
          </p:nvSpPr>
          <p:spPr bwMode="auto">
            <a:xfrm>
              <a:off x="4860032" y="2770355"/>
              <a:ext cx="3024336" cy="442621"/>
            </a:xfrm>
            <a:prstGeom prst="wedgeRoundRectCallout">
              <a:avLst>
                <a:gd name="adj1" fmla="val -52821"/>
                <a:gd name="adj2" fmla="val 180956"/>
                <a:gd name="adj3" fmla="val 16667"/>
              </a:avLst>
            </a:prstGeom>
            <a:solidFill>
              <a:srgbClr val="F970CD"/>
            </a:solidFill>
            <a:ln w="12700" cap="flat" cmpd="sng" algn="ctr">
              <a:noFill/>
              <a:prstDash val="solid"/>
              <a:round/>
              <a:headEnd type="none" w="med" len="med"/>
              <a:tailEnd type="triangle" w="lg" len="lg"/>
            </a:ln>
            <a:effectLst/>
            <a:scene3d>
              <a:camera prst="orthographicFront"/>
              <a:lightRig rig="threePt" dir="t"/>
            </a:scene3d>
            <a:sp3d>
              <a:bevelT w="165100" prst="coolSlant"/>
            </a:sp3d>
          </p:spPr>
          <p:txBody>
            <a:bodyPr wrap="square" lIns="91392" tIns="45696" rIns="91392" bIns="45696" anchor="ctr" anchorCtr="1">
              <a:spAutoFit/>
            </a:bodyPr>
            <a:lstStyle/>
            <a:p>
              <a:pPr algn="ctr" eaLnBrk="0" hangingPunct="0">
                <a:defRPr/>
              </a:pPr>
              <a:r>
                <a:rPr lang="en-US" sz="2000" dirty="0">
                  <a:solidFill>
                    <a:schemeClr val="bg1"/>
                  </a:solidFill>
                  <a:latin typeface="Arial" pitchFamily="-112" charset="0"/>
                </a:rPr>
                <a:t>Categories from </a:t>
              </a:r>
              <a:r>
                <a:rPr lang="en-US" sz="2000" dirty="0" smtClean="0">
                  <a:solidFill>
                    <a:schemeClr val="bg1"/>
                  </a:solidFill>
                  <a:latin typeface="Arial" pitchFamily="-112" charset="0"/>
                </a:rPr>
                <a:t>ELLI</a:t>
              </a:r>
              <a:endParaRPr lang="en-US" sz="2000" dirty="0">
                <a:solidFill>
                  <a:schemeClr val="bg1"/>
                </a:solidFill>
                <a:latin typeface="Arial" pitchFamily="-112" charset="0"/>
              </a:endParaRPr>
            </a:p>
          </p:txBody>
        </p:sp>
      </p:grpSp>
    </p:spTree>
    <p:extLst>
      <p:ext uri="{BB962C8B-B14F-4D97-AF65-F5344CB8AC3E}">
        <p14:creationId xmlns:p14="http://schemas.microsoft.com/office/powerpoint/2010/main" val="112367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up)">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icrosoft PowerPointScreenSnapz2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56792"/>
            <a:ext cx="8063622" cy="5328592"/>
          </a:xfrm>
          <a:prstGeom prst="rect">
            <a:avLst/>
          </a:prstGeom>
        </p:spPr>
      </p:pic>
      <p:sp>
        <p:nvSpPr>
          <p:cNvPr id="3" name="Rounded Rectangular Callout 2"/>
          <p:cNvSpPr/>
          <p:nvPr/>
        </p:nvSpPr>
        <p:spPr bwMode="auto">
          <a:xfrm>
            <a:off x="4860032" y="697740"/>
            <a:ext cx="2304058" cy="715036"/>
          </a:xfrm>
          <a:prstGeom prst="wedgeRoundRectCallout">
            <a:avLst>
              <a:gd name="adj1" fmla="val -62065"/>
              <a:gd name="adj2" fmla="val 98877"/>
              <a:gd name="adj3" fmla="val 16667"/>
            </a:avLst>
          </a:prstGeom>
          <a:solidFill>
            <a:srgbClr val="F970CD"/>
          </a:solidFill>
          <a:ln w="12700" cap="flat" cmpd="sng" algn="ctr">
            <a:noFill/>
            <a:prstDash val="solid"/>
            <a:round/>
            <a:headEnd type="none" w="med" len="med"/>
            <a:tailEnd type="triangle" w="lg" len="lg"/>
          </a:ln>
          <a:effectLst/>
          <a:scene3d>
            <a:camera prst="orthographicFront"/>
            <a:lightRig rig="threePt" dir="t"/>
          </a:scene3d>
          <a:sp3d>
            <a:bevelT w="165100" prst="coolSlant"/>
          </a:sp3d>
        </p:spPr>
        <p:txBody>
          <a:bodyPr wrap="square" lIns="91392" tIns="45696" rIns="91392" bIns="45696" anchor="ctr" anchorCtr="1">
            <a:spAutoFit/>
          </a:bodyPr>
          <a:lstStyle/>
          <a:p>
            <a:pPr algn="ctr" eaLnBrk="0" hangingPunct="0">
              <a:defRPr/>
            </a:pPr>
            <a:r>
              <a:rPr lang="en-US" sz="1800" dirty="0" smtClean="0">
                <a:solidFill>
                  <a:srgbClr val="000000"/>
                </a:solidFill>
                <a:latin typeface="Arial" pitchFamily="-112" charset="0"/>
              </a:rPr>
              <a:t>EnquiryBlogger dashboard</a:t>
            </a:r>
            <a:endParaRPr lang="en-US" sz="1800" dirty="0">
              <a:solidFill>
                <a:srgbClr val="000000"/>
              </a:solidFill>
              <a:latin typeface="Arial" pitchFamily="-112" charset="0"/>
            </a:endParaRPr>
          </a:p>
        </p:txBody>
      </p:sp>
    </p:spTree>
    <p:extLst>
      <p:ext uri="{BB962C8B-B14F-4D97-AF65-F5344CB8AC3E}">
        <p14:creationId xmlns:p14="http://schemas.microsoft.com/office/powerpoint/2010/main" val="414474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LearningEmergence.net</a:t>
            </a:r>
            <a:endParaRPr lang="en-US" dirty="0"/>
          </a:p>
        </p:txBody>
      </p:sp>
      <p:sp>
        <p:nvSpPr>
          <p:cNvPr id="3" name="Content Placeholder 2"/>
          <p:cNvSpPr>
            <a:spLocks noGrp="1"/>
          </p:cNvSpPr>
          <p:nvPr>
            <p:ph idx="1"/>
          </p:nvPr>
        </p:nvSpPr>
        <p:spPr>
          <a:xfrm>
            <a:off x="152400" y="692696"/>
            <a:ext cx="7803976" cy="541040"/>
          </a:xfrm>
        </p:spPr>
        <p:txBody>
          <a:bodyPr/>
          <a:lstStyle/>
          <a:p>
            <a:pPr marL="0" indent="0">
              <a:buNone/>
            </a:pPr>
            <a:r>
              <a:rPr lang="en-US" sz="1800" dirty="0" smtClean="0"/>
              <a:t>more on analytics for learning to learn and authentic enquiry</a:t>
            </a:r>
            <a:endParaRPr lang="en-US" sz="1800" dirty="0"/>
          </a:p>
        </p:txBody>
      </p:sp>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65</a:t>
            </a:fld>
            <a:endParaRPr lang="en-US"/>
          </a:p>
        </p:txBody>
      </p:sp>
      <p:pic>
        <p:nvPicPr>
          <p:cNvPr id="5" name="Picture 4" descr="FirefoxScreenSnapz67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340768"/>
            <a:ext cx="6890626" cy="5298546"/>
          </a:xfrm>
          <a:prstGeom prst="rect">
            <a:avLst/>
          </a:prstGeom>
        </p:spPr>
      </p:pic>
    </p:spTree>
    <p:extLst>
      <p:ext uri="{BB962C8B-B14F-4D97-AF65-F5344CB8AC3E}">
        <p14:creationId xmlns:p14="http://schemas.microsoft.com/office/powerpoint/2010/main" val="179010512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val="8BDFD2"/>
          </a:solidFill>
          <a:ln w="12700" cap="flat" cmpd="sng" algn="ctr">
            <a:noFill/>
            <a:prstDash val="solid"/>
            <a:round/>
            <a:headEnd type="none" w="med" len="med"/>
            <a:tailEnd type="triangle" w="lg" len="lg"/>
          </a:ln>
          <a:effectLst/>
        </p:spPr>
        <p:txBody>
          <a:bodyPr vert="horz" wrap="square" lIns="91392" tIns="45696" rIns="91392" bIns="45696" numCol="1" rtlCol="0" anchor="ctr" anchorCtr="0" compatLnSpc="1">
            <a:prstTxWarp prst="textNoShape">
              <a:avLst/>
            </a:prstTxWarp>
            <a:normAutofit/>
          </a:bodyPr>
          <a:lstStyle/>
          <a:p>
            <a:pPr algn="ctr" defTabSz="913904" eaLnBrk="0" hangingPunct="0"/>
            <a:r>
              <a:rPr lang="en-US" sz="5400" dirty="0" smtClean="0">
                <a:solidFill>
                  <a:srgbClr val="000000"/>
                </a:solidFill>
                <a:effectLst>
                  <a:outerShdw blurRad="50800" dist="38100" dir="2700000" algn="tl" rotWithShape="0">
                    <a:srgbClr val="000000">
                      <a:alpha val="43000"/>
                    </a:srgbClr>
                  </a:outerShdw>
                </a:effectLst>
                <a:latin typeface="Arial" pitchFamily="-112" charset="0"/>
              </a:rPr>
              <a:t>Analytics </a:t>
            </a:r>
            <a:r>
              <a:rPr lang="en-US" sz="5400" dirty="0">
                <a:solidFill>
                  <a:srgbClr val="000000"/>
                </a:solidFill>
                <a:effectLst>
                  <a:outerShdw blurRad="50800" dist="38100" dir="2700000" algn="tl" rotWithShape="0">
                    <a:srgbClr val="000000">
                      <a:alpha val="43000"/>
                    </a:srgbClr>
                  </a:outerShdw>
                </a:effectLst>
                <a:latin typeface="Arial" pitchFamily="-112" charset="0"/>
              </a:rPr>
              <a:t>for </a:t>
            </a:r>
            <a:endParaRPr lang="en-US" sz="5400" dirty="0" smtClean="0">
              <a:solidFill>
                <a:srgbClr val="000000"/>
              </a:solidFill>
              <a:effectLst>
                <a:outerShdw blurRad="50800" dist="38100" dir="2700000" algn="tl" rotWithShape="0">
                  <a:srgbClr val="000000">
                    <a:alpha val="43000"/>
                  </a:srgbClr>
                </a:outerShdw>
              </a:effectLst>
              <a:latin typeface="Arial" pitchFamily="-112" charset="0"/>
            </a:endParaRPr>
          </a:p>
          <a:p>
            <a:pPr algn="ctr" defTabSz="913904" eaLnBrk="0" hangingPunct="0"/>
            <a:r>
              <a:rPr lang="en-US" sz="5400" dirty="0" smtClean="0">
                <a:solidFill>
                  <a:srgbClr val="000000"/>
                </a:solidFill>
                <a:effectLst>
                  <a:outerShdw blurRad="50800" dist="38100" dir="2700000" algn="tl" rotWithShape="0">
                    <a:srgbClr val="000000">
                      <a:alpha val="43000"/>
                    </a:srgbClr>
                  </a:outerShdw>
                </a:effectLst>
                <a:latin typeface="Arial" pitchFamily="-112" charset="0"/>
              </a:rPr>
              <a:t>learning conversations</a:t>
            </a:r>
            <a:endParaRPr lang="en-US" sz="5400" dirty="0">
              <a:solidFill>
                <a:srgbClr val="000000"/>
              </a:solidFill>
              <a:effectLst>
                <a:outerShdw blurRad="50800" dist="38100" dir="2700000" algn="tl" rotWithShape="0">
                  <a:srgbClr val="000000">
                    <a:alpha val="43000"/>
                  </a:srgbClr>
                </a:outerShdw>
              </a:effectLst>
              <a:latin typeface="Arial" pitchFamily="-112" charset="0"/>
            </a:endParaRPr>
          </a:p>
        </p:txBody>
      </p:sp>
      <p:sp>
        <p:nvSpPr>
          <p:cNvPr id="4" name="Slide Number Placeholder 3"/>
          <p:cNvSpPr>
            <a:spLocks noGrp="1"/>
          </p:cNvSpPr>
          <p:nvPr>
            <p:ph type="sldNum" sz="quarter" idx="10"/>
          </p:nvPr>
        </p:nvSpPr>
        <p:spPr/>
        <p:txBody>
          <a:bodyPr/>
          <a:lstStyle/>
          <a:p>
            <a:pPr>
              <a:defRPr/>
            </a:pPr>
            <a:fld id="{B76EEA6A-14AB-9A48-B994-5009523785C8}" type="slidenum">
              <a:rPr lang="en-US" smtClean="0"/>
              <a:pPr>
                <a:defRPr/>
              </a:pPr>
              <a:t>66</a:t>
            </a:fld>
            <a:endParaRPr lang="en-US"/>
          </a:p>
        </p:txBody>
      </p:sp>
    </p:spTree>
    <p:extLst>
      <p:ext uri="{BB962C8B-B14F-4D97-AF65-F5344CB8AC3E}">
        <p14:creationId xmlns:p14="http://schemas.microsoft.com/office/powerpoint/2010/main" val="315377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Discourse Learning Analytics</a:t>
            </a:r>
            <a:endParaRPr lang="en-US" dirty="0"/>
          </a:p>
        </p:txBody>
      </p:sp>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67</a:t>
            </a:fld>
            <a:endParaRPr lang="en-US"/>
          </a:p>
        </p:txBody>
      </p:sp>
      <p:sp>
        <p:nvSpPr>
          <p:cNvPr id="7" name="Title 1"/>
          <p:cNvSpPr txBox="1">
            <a:spLocks/>
          </p:cNvSpPr>
          <p:nvPr/>
        </p:nvSpPr>
        <p:spPr>
          <a:xfrm>
            <a:off x="395536" y="1196752"/>
            <a:ext cx="7239000" cy="1355170"/>
          </a:xfrm>
          <a:prstGeom prst="wedgeRoundRectCallout">
            <a:avLst>
              <a:gd name="adj1" fmla="val -856"/>
              <a:gd name="adj2" fmla="val 126469"/>
              <a:gd name="adj3" fmla="val 16667"/>
            </a:avLst>
          </a:prstGeom>
          <a:solidFill>
            <a:srgbClr val="F970CD"/>
          </a:solidFill>
          <a:ln w="12700" cap="flat" cmpd="sng" algn="ctr">
            <a:noFill/>
            <a:prstDash val="solid"/>
            <a:round/>
            <a:headEnd type="none" w="med" len="med"/>
            <a:tailEnd type="none" w="med" len="med"/>
          </a:ln>
          <a:scene3d>
            <a:camera prst="orthographicFront"/>
            <a:lightRig rig="threePt" dir="t"/>
          </a:scene3d>
          <a:sp3d>
            <a:bevelT w="165100" prst="coolSlant"/>
          </a:sp3d>
        </p:spPr>
        <p:txBody>
          <a:bodyPr vert="horz" wrap="square" lIns="91392" tIns="45696" rIns="91392" bIns="45696" rtlCol="0" anchor="ctr" anchorCtr="0">
            <a:spAutoFit/>
          </a:bodyPr>
          <a:lstStyle/>
          <a:p>
            <a:pPr algn="ctr" defTabSz="456952" fontAlgn="auto">
              <a:spcAft>
                <a:spcPts val="0"/>
              </a:spcAft>
              <a:defRPr/>
            </a:pPr>
            <a:r>
              <a:rPr lang="en-US" sz="2400" dirty="0">
                <a:solidFill>
                  <a:srgbClr val="000000"/>
                </a:solidFill>
              </a:rPr>
              <a:t>Effective learning conversations display some typical characteristics which learners can and should be helped to master</a:t>
            </a:r>
          </a:p>
        </p:txBody>
      </p:sp>
      <p:sp>
        <p:nvSpPr>
          <p:cNvPr id="8" name="Title 1"/>
          <p:cNvSpPr txBox="1">
            <a:spLocks/>
          </p:cNvSpPr>
          <p:nvPr/>
        </p:nvSpPr>
        <p:spPr>
          <a:xfrm>
            <a:off x="323528" y="4500720"/>
            <a:ext cx="7200800" cy="1736592"/>
          </a:xfrm>
          <a:prstGeom prst="wedgeRoundRectCallout">
            <a:avLst>
              <a:gd name="adj1" fmla="val 948"/>
              <a:gd name="adj2" fmla="val -98884"/>
              <a:gd name="adj3" fmla="val 16667"/>
            </a:avLst>
          </a:prstGeom>
          <a:solidFill>
            <a:srgbClr val="8BDFD2"/>
          </a:solidFill>
          <a:ln w="12700" cap="flat" cmpd="sng" algn="ctr">
            <a:noFill/>
            <a:prstDash val="solid"/>
            <a:round/>
            <a:headEnd type="none" w="med" len="med"/>
            <a:tailEnd type="none" w="med" len="med"/>
          </a:ln>
          <a:scene3d>
            <a:camera prst="orthographicFront"/>
            <a:lightRig rig="threePt" dir="t"/>
          </a:scene3d>
          <a:sp3d>
            <a:bevelT w="165100" prst="coolSlant"/>
          </a:sp3d>
        </p:spPr>
        <p:txBody>
          <a:bodyPr vert="horz" wrap="square" lIns="91392" tIns="45696" rIns="91392" bIns="45696" rtlCol="0" anchor="ctr" anchorCtr="0">
            <a:spAutoFit/>
          </a:bodyPr>
          <a:lstStyle/>
          <a:p>
            <a:pPr algn="ctr" defTabSz="456952" fontAlgn="auto">
              <a:spcAft>
                <a:spcPts val="0"/>
              </a:spcAft>
              <a:defRPr/>
            </a:pPr>
            <a:r>
              <a:rPr lang="en-US" sz="2400" dirty="0">
                <a:solidFill>
                  <a:srgbClr val="000000"/>
                </a:solidFill>
              </a:rPr>
              <a:t>Learners’ written, online conversations can be </a:t>
            </a:r>
            <a:r>
              <a:rPr lang="en-US" sz="2400" dirty="0" err="1">
                <a:solidFill>
                  <a:srgbClr val="000000"/>
                </a:solidFill>
              </a:rPr>
              <a:t>analysed</a:t>
            </a:r>
            <a:r>
              <a:rPr lang="en-US" sz="2400" dirty="0">
                <a:solidFill>
                  <a:srgbClr val="000000"/>
                </a:solidFill>
              </a:rPr>
              <a:t> computationally for patterns signifying weaker and stronger forms of contribution</a:t>
            </a:r>
          </a:p>
        </p:txBody>
      </p:sp>
    </p:spTree>
    <p:extLst>
      <p:ext uri="{BB962C8B-B14F-4D97-AF65-F5344CB8AC3E}">
        <p14:creationId xmlns:p14="http://schemas.microsoft.com/office/powerpoint/2010/main" val="249562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Socio-cultural discourse analysis </a:t>
            </a:r>
            <a:br>
              <a:rPr lang="en-US" dirty="0" smtClean="0"/>
            </a:br>
            <a:r>
              <a:rPr lang="en-US" sz="2000" dirty="0"/>
              <a:t>(Mercer et al, OU)</a:t>
            </a:r>
            <a:endParaRPr lang="en-US" dirty="0"/>
          </a:p>
        </p:txBody>
      </p:sp>
      <p:sp>
        <p:nvSpPr>
          <p:cNvPr id="3" name="Content Placeholder 2"/>
          <p:cNvSpPr>
            <a:spLocks noGrp="1"/>
          </p:cNvSpPr>
          <p:nvPr>
            <p:ph idx="1"/>
          </p:nvPr>
        </p:nvSpPr>
        <p:spPr>
          <a:xfrm>
            <a:off x="152400" y="1787624"/>
            <a:ext cx="8610600" cy="3657600"/>
          </a:xfrm>
        </p:spPr>
        <p:txBody>
          <a:bodyPr/>
          <a:lstStyle/>
          <a:p>
            <a:pPr>
              <a:spcAft>
                <a:spcPts val="2400"/>
              </a:spcAft>
              <a:buFont typeface="Arial"/>
              <a:buChar char="•"/>
            </a:pPr>
            <a:r>
              <a:rPr lang="en-US" dirty="0" err="1" smtClean="0">
                <a:solidFill>
                  <a:srgbClr val="F918AE"/>
                </a:solidFill>
              </a:rPr>
              <a:t>Disputational</a:t>
            </a:r>
            <a:r>
              <a:rPr lang="en-US" dirty="0" smtClean="0">
                <a:solidFill>
                  <a:srgbClr val="F918AE"/>
                </a:solidFill>
              </a:rPr>
              <a:t> talk</a:t>
            </a:r>
            <a:r>
              <a:rPr lang="en-US" sz="1800" dirty="0"/>
              <a:t>, </a:t>
            </a:r>
            <a:r>
              <a:rPr lang="en-US" sz="1800" dirty="0" err="1"/>
              <a:t>characterised</a:t>
            </a:r>
            <a:r>
              <a:rPr lang="en-US" sz="1800" dirty="0"/>
              <a:t> by </a:t>
            </a:r>
            <a:r>
              <a:rPr lang="en-US" dirty="0" smtClean="0"/>
              <a:t>disagreement and </a:t>
            </a:r>
            <a:r>
              <a:rPr lang="en-US" dirty="0" err="1" smtClean="0"/>
              <a:t>individualised</a:t>
            </a:r>
            <a:r>
              <a:rPr lang="en-US" dirty="0" smtClean="0"/>
              <a:t> decision making</a:t>
            </a:r>
            <a:r>
              <a:rPr lang="en-US" sz="1800" dirty="0"/>
              <a:t>. </a:t>
            </a:r>
          </a:p>
          <a:p>
            <a:pPr>
              <a:spcAft>
                <a:spcPts val="2400"/>
              </a:spcAft>
              <a:buFont typeface="Arial"/>
              <a:buChar char="•"/>
            </a:pPr>
            <a:r>
              <a:rPr lang="en-US" dirty="0" smtClean="0">
                <a:solidFill>
                  <a:srgbClr val="F918AE"/>
                </a:solidFill>
              </a:rPr>
              <a:t>Cumulative talk</a:t>
            </a:r>
            <a:r>
              <a:rPr lang="en-US" sz="1800" dirty="0"/>
              <a:t>, in which speakers </a:t>
            </a:r>
            <a:r>
              <a:rPr lang="en-US" dirty="0" smtClean="0"/>
              <a:t>build positively but uncritically on what the others have said</a:t>
            </a:r>
            <a:r>
              <a:rPr lang="en-US" sz="1800" dirty="0"/>
              <a:t>. </a:t>
            </a:r>
          </a:p>
          <a:p>
            <a:pPr>
              <a:spcAft>
                <a:spcPts val="1800"/>
              </a:spcAft>
              <a:buFont typeface="Arial"/>
              <a:buChar char="•"/>
            </a:pPr>
            <a:r>
              <a:rPr lang="en-US" dirty="0">
                <a:solidFill>
                  <a:srgbClr val="F918AE"/>
                </a:solidFill>
              </a:rPr>
              <a:t>Exploratory talk</a:t>
            </a:r>
            <a:r>
              <a:rPr lang="en-US" sz="1800" dirty="0"/>
              <a:t>, in which partners </a:t>
            </a:r>
            <a:r>
              <a:rPr lang="en-US" dirty="0"/>
              <a:t>engage critically but constructively </a:t>
            </a:r>
            <a:r>
              <a:rPr lang="en-US" sz="1800" dirty="0"/>
              <a:t>with each other's ideas. </a:t>
            </a:r>
            <a:endParaRPr lang="en-US" dirty="0"/>
          </a:p>
        </p:txBody>
      </p:sp>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68</a:t>
            </a:fld>
            <a:endParaRPr lang="en-US"/>
          </a:p>
        </p:txBody>
      </p:sp>
      <p:sp>
        <p:nvSpPr>
          <p:cNvPr id="7" name="TextBox 6"/>
          <p:cNvSpPr txBox="1"/>
          <p:nvPr/>
        </p:nvSpPr>
        <p:spPr>
          <a:xfrm>
            <a:off x="179516" y="6165308"/>
            <a:ext cx="5704207" cy="430887"/>
          </a:xfrm>
          <a:prstGeom prst="rect">
            <a:avLst/>
          </a:prstGeom>
          <a:noFill/>
        </p:spPr>
        <p:txBody>
          <a:bodyPr wrap="square" lIns="91392" tIns="45696" rIns="91392" bIns="45696" rtlCol="0">
            <a:spAutoFit/>
          </a:bodyPr>
          <a:lstStyle/>
          <a:p>
            <a:r>
              <a:rPr lang="en-US" sz="1100" b="0" dirty="0">
                <a:solidFill>
                  <a:srgbClr val="8BDFD2"/>
                </a:solidFill>
              </a:rPr>
              <a:t>Mercer, N. (2004). </a:t>
            </a:r>
            <a:r>
              <a:rPr lang="en-US" sz="1100" b="0" dirty="0" err="1">
                <a:solidFill>
                  <a:srgbClr val="8BDFD2"/>
                </a:solidFill>
              </a:rPr>
              <a:t>Sociocultural</a:t>
            </a:r>
            <a:r>
              <a:rPr lang="en-US" sz="1100" b="0" dirty="0">
                <a:solidFill>
                  <a:srgbClr val="8BDFD2"/>
                </a:solidFill>
              </a:rPr>
              <a:t> discourse analysis: </a:t>
            </a:r>
            <a:r>
              <a:rPr lang="en-US" sz="1100" b="0" dirty="0" err="1">
                <a:solidFill>
                  <a:srgbClr val="8BDFD2"/>
                </a:solidFill>
              </a:rPr>
              <a:t>analysing</a:t>
            </a:r>
            <a:r>
              <a:rPr lang="en-US" sz="1100" b="0" dirty="0">
                <a:solidFill>
                  <a:srgbClr val="8BDFD2"/>
                </a:solidFill>
              </a:rPr>
              <a:t> classroom talk as a social mode of thinking. </a:t>
            </a:r>
            <a:r>
              <a:rPr lang="en-US" sz="1100" b="0" i="1" dirty="0">
                <a:solidFill>
                  <a:srgbClr val="8BDFD2"/>
                </a:solidFill>
              </a:rPr>
              <a:t>Journal of Applied Linguistics, 1(2), 137-168.</a:t>
            </a:r>
            <a:endParaRPr lang="en-US" sz="1100" b="0" dirty="0">
              <a:solidFill>
                <a:srgbClr val="8BDFD2"/>
              </a:solidFill>
            </a:endParaRPr>
          </a:p>
        </p:txBody>
      </p:sp>
    </p:spTree>
    <p:extLst>
      <p:ext uri="{BB962C8B-B14F-4D97-AF65-F5344CB8AC3E}">
        <p14:creationId xmlns:p14="http://schemas.microsoft.com/office/powerpoint/2010/main" val="59147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447800"/>
            <a:ext cx="8610600" cy="4038600"/>
          </a:xfrm>
        </p:spPr>
        <p:txBody>
          <a:bodyPr/>
          <a:lstStyle/>
          <a:p>
            <a:pPr>
              <a:spcAft>
                <a:spcPts val="1800"/>
              </a:spcAft>
              <a:buFont typeface="Arial"/>
              <a:buChar char="•"/>
            </a:pPr>
            <a:r>
              <a:rPr lang="en-US" dirty="0" smtClean="0">
                <a:solidFill>
                  <a:srgbClr val="F918AE"/>
                </a:solidFill>
              </a:rPr>
              <a:t>Exploratory talk</a:t>
            </a:r>
            <a:r>
              <a:rPr lang="en-US" sz="1800" dirty="0"/>
              <a:t>, in which partners </a:t>
            </a:r>
            <a:r>
              <a:rPr lang="en-US" dirty="0" smtClean="0"/>
              <a:t>engage critically but constructively </a:t>
            </a:r>
            <a:r>
              <a:rPr lang="en-US" sz="1800" dirty="0"/>
              <a:t>with each other's ideas. </a:t>
            </a:r>
            <a:endParaRPr lang="en-US" dirty="0" smtClean="0"/>
          </a:p>
          <a:p>
            <a:pPr lvl="1">
              <a:spcAft>
                <a:spcPts val="1800"/>
              </a:spcAft>
              <a:buFont typeface="Arial"/>
              <a:buChar char="•"/>
            </a:pPr>
            <a:r>
              <a:rPr lang="en-US" sz="1800" dirty="0"/>
              <a:t>Statements and suggestions are </a:t>
            </a:r>
            <a:r>
              <a:rPr lang="en-US" sz="1800" dirty="0">
                <a:solidFill>
                  <a:srgbClr val="F918AE"/>
                </a:solidFill>
              </a:rPr>
              <a:t>offered for joint consideration</a:t>
            </a:r>
            <a:r>
              <a:rPr lang="en-US" sz="1800" dirty="0"/>
              <a:t>. </a:t>
            </a:r>
          </a:p>
          <a:p>
            <a:pPr lvl="1">
              <a:spcAft>
                <a:spcPts val="1800"/>
              </a:spcAft>
              <a:buFont typeface="Arial"/>
              <a:buChar char="•"/>
            </a:pPr>
            <a:r>
              <a:rPr lang="en-US" sz="1800" dirty="0"/>
              <a:t>These may be challenged and counter-challenged, but </a:t>
            </a:r>
            <a:r>
              <a:rPr lang="en-US" sz="1800" dirty="0">
                <a:solidFill>
                  <a:srgbClr val="F918AE"/>
                </a:solidFill>
              </a:rPr>
              <a:t>challenges are justified and alternative hypotheses are offered</a:t>
            </a:r>
            <a:r>
              <a:rPr lang="en-US" sz="1800" dirty="0"/>
              <a:t>. </a:t>
            </a:r>
          </a:p>
          <a:p>
            <a:pPr lvl="1">
              <a:spcAft>
                <a:spcPts val="1800"/>
              </a:spcAft>
              <a:buFont typeface="Arial"/>
              <a:buChar char="•"/>
            </a:pPr>
            <a:r>
              <a:rPr lang="en-US" sz="1800" dirty="0">
                <a:solidFill>
                  <a:srgbClr val="F918AE"/>
                </a:solidFill>
              </a:rPr>
              <a:t>Partners all actively participate </a:t>
            </a:r>
            <a:r>
              <a:rPr lang="en-US" sz="1800" dirty="0"/>
              <a:t>and </a:t>
            </a:r>
            <a:r>
              <a:rPr lang="en-US" sz="1800" dirty="0">
                <a:solidFill>
                  <a:srgbClr val="F918AE"/>
                </a:solidFill>
              </a:rPr>
              <a:t>opinions are sought </a:t>
            </a:r>
            <a:r>
              <a:rPr lang="en-US" sz="1800" dirty="0"/>
              <a:t>and considered before </a:t>
            </a:r>
            <a:r>
              <a:rPr lang="en-US" sz="1800" dirty="0">
                <a:solidFill>
                  <a:srgbClr val="F918AE"/>
                </a:solidFill>
              </a:rPr>
              <a:t>decisions are jointly made</a:t>
            </a:r>
            <a:r>
              <a:rPr lang="en-US" sz="1800" dirty="0"/>
              <a:t>. </a:t>
            </a:r>
          </a:p>
          <a:p>
            <a:pPr lvl="1">
              <a:spcAft>
                <a:spcPts val="1800"/>
              </a:spcAft>
              <a:buFont typeface="Arial"/>
              <a:buChar char="•"/>
            </a:pPr>
            <a:r>
              <a:rPr lang="en-US" sz="1800" dirty="0"/>
              <a:t>Compared with the other two types, in Exploratory talk knowledge is made more </a:t>
            </a:r>
            <a:r>
              <a:rPr lang="en-US" sz="1800" dirty="0">
                <a:solidFill>
                  <a:srgbClr val="F918AE"/>
                </a:solidFill>
              </a:rPr>
              <a:t>publicly accountable </a:t>
            </a:r>
            <a:r>
              <a:rPr lang="en-US" sz="1800" dirty="0"/>
              <a:t>and </a:t>
            </a:r>
            <a:r>
              <a:rPr lang="en-US" sz="1800" dirty="0">
                <a:solidFill>
                  <a:srgbClr val="F918AE"/>
                </a:solidFill>
              </a:rPr>
              <a:t>reasoning is more visible in the talk</a:t>
            </a:r>
            <a:r>
              <a:rPr lang="en-US" sz="1800" dirty="0"/>
              <a:t>.</a:t>
            </a:r>
          </a:p>
        </p:txBody>
      </p:sp>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69</a:t>
            </a:fld>
            <a:endParaRPr lang="en-US"/>
          </a:p>
        </p:txBody>
      </p:sp>
      <p:sp>
        <p:nvSpPr>
          <p:cNvPr id="8" name="Title 1"/>
          <p:cNvSpPr>
            <a:spLocks noGrp="1"/>
          </p:cNvSpPr>
          <p:nvPr>
            <p:ph type="title"/>
          </p:nvPr>
        </p:nvSpPr>
        <p:spPr>
          <a:xfrm>
            <a:off x="152400" y="152400"/>
            <a:ext cx="8610600" cy="762000"/>
          </a:xfrm>
        </p:spPr>
        <p:txBody>
          <a:bodyPr/>
          <a:lstStyle/>
          <a:p>
            <a:r>
              <a:rPr lang="en-US" dirty="0" smtClean="0"/>
              <a:t>Socio-cultural discourse analysis </a:t>
            </a:r>
            <a:br>
              <a:rPr lang="en-US" dirty="0" smtClean="0"/>
            </a:br>
            <a:r>
              <a:rPr lang="en-US" sz="2000" dirty="0"/>
              <a:t>(Mercer et al, OU)</a:t>
            </a:r>
            <a:endParaRPr lang="en-US" dirty="0"/>
          </a:p>
        </p:txBody>
      </p:sp>
      <p:sp>
        <p:nvSpPr>
          <p:cNvPr id="9" name="TextBox 8"/>
          <p:cNvSpPr txBox="1"/>
          <p:nvPr/>
        </p:nvSpPr>
        <p:spPr>
          <a:xfrm>
            <a:off x="179516" y="6165308"/>
            <a:ext cx="5704207" cy="430887"/>
          </a:xfrm>
          <a:prstGeom prst="rect">
            <a:avLst/>
          </a:prstGeom>
          <a:noFill/>
        </p:spPr>
        <p:txBody>
          <a:bodyPr wrap="square" lIns="91392" tIns="45696" rIns="91392" bIns="45696" rtlCol="0">
            <a:spAutoFit/>
          </a:bodyPr>
          <a:lstStyle/>
          <a:p>
            <a:r>
              <a:rPr lang="en-US" sz="1100" b="0" dirty="0">
                <a:solidFill>
                  <a:srgbClr val="8BDFD2"/>
                </a:solidFill>
              </a:rPr>
              <a:t>Mercer, N. (2004). </a:t>
            </a:r>
            <a:r>
              <a:rPr lang="en-US" sz="1100" b="0" dirty="0" err="1">
                <a:solidFill>
                  <a:srgbClr val="8BDFD2"/>
                </a:solidFill>
              </a:rPr>
              <a:t>Sociocultural</a:t>
            </a:r>
            <a:r>
              <a:rPr lang="en-US" sz="1100" b="0" dirty="0">
                <a:solidFill>
                  <a:srgbClr val="8BDFD2"/>
                </a:solidFill>
              </a:rPr>
              <a:t> discourse analysis: </a:t>
            </a:r>
            <a:r>
              <a:rPr lang="en-US" sz="1100" b="0" dirty="0" err="1">
                <a:solidFill>
                  <a:srgbClr val="8BDFD2"/>
                </a:solidFill>
              </a:rPr>
              <a:t>analysing</a:t>
            </a:r>
            <a:r>
              <a:rPr lang="en-US" sz="1100" b="0" dirty="0">
                <a:solidFill>
                  <a:srgbClr val="8BDFD2"/>
                </a:solidFill>
              </a:rPr>
              <a:t> classroom talk as a social mode of thinking. </a:t>
            </a:r>
            <a:r>
              <a:rPr lang="en-US" sz="1100" b="0" i="1" dirty="0">
                <a:solidFill>
                  <a:srgbClr val="8BDFD2"/>
                </a:solidFill>
              </a:rPr>
              <a:t>Journal of Applied Linguistics, 1(2), 137-168.</a:t>
            </a:r>
            <a:endParaRPr lang="en-US" sz="1100" b="0" dirty="0">
              <a:solidFill>
                <a:srgbClr val="8BDFD2"/>
              </a:solidFill>
            </a:endParaRPr>
          </a:p>
        </p:txBody>
      </p:sp>
    </p:spTree>
    <p:extLst>
      <p:ext uri="{BB962C8B-B14F-4D97-AF65-F5344CB8AC3E}">
        <p14:creationId xmlns:p14="http://schemas.microsoft.com/office/powerpoint/2010/main" val="189571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0"/>
                                        <p:tgtEl>
                                          <p:spTgt spid="3">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up)">
                                      <p:cBhvr>
                                        <p:cTn id="10" dur="5000"/>
                                        <p:tgtEl>
                                          <p:spTgt spid="3">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up)">
                                      <p:cBhvr>
                                        <p:cTn id="13" dur="5000"/>
                                        <p:tgtEl>
                                          <p:spTgt spid="3">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up)">
                                      <p:cBhvr>
                                        <p:cTn id="16" dur="5000"/>
                                        <p:tgtEl>
                                          <p:spTgt spid="3">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up)">
                                      <p:cBhvr>
                                        <p:cTn id="19" dur="5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BDFD2"/>
                </a:solidFill>
              </a:rPr>
              <a:t>How is your </a:t>
            </a:r>
            <a:r>
              <a:rPr lang="en-US" dirty="0" smtClean="0"/>
              <a:t>learning</a:t>
            </a:r>
            <a:r>
              <a:rPr lang="en-US" dirty="0" smtClean="0">
                <a:solidFill>
                  <a:srgbClr val="8BDFD2"/>
                </a:solidFill>
              </a:rPr>
              <a:t> ecosystem?</a:t>
            </a:r>
            <a:endParaRPr lang="en-US" dirty="0">
              <a:solidFill>
                <a:srgbClr val="8BDFD2"/>
              </a:solidFill>
            </a:endParaRPr>
          </a:p>
        </p:txBody>
      </p:sp>
      <p:sp>
        <p:nvSpPr>
          <p:cNvPr id="3" name="Content Placeholder 2"/>
          <p:cNvSpPr>
            <a:spLocks noGrp="1"/>
          </p:cNvSpPr>
          <p:nvPr>
            <p:ph idx="1"/>
          </p:nvPr>
        </p:nvSpPr>
        <p:spPr/>
        <p:txBody>
          <a:bodyPr/>
          <a:lstStyle/>
          <a:p>
            <a:pPr marL="0" indent="0">
              <a:buNone/>
            </a:pPr>
            <a:r>
              <a:rPr lang="en-US" dirty="0" smtClean="0"/>
              <a:t>This means </a:t>
            </a:r>
            <a:r>
              <a:rPr lang="en-US" dirty="0"/>
              <a:t>that the </a:t>
            </a:r>
            <a:r>
              <a:rPr lang="en-US" dirty="0" smtClean="0">
                <a:solidFill>
                  <a:srgbClr val="E3169F"/>
                </a:solidFill>
              </a:rPr>
              <a:t>teacher</a:t>
            </a:r>
            <a:r>
              <a:rPr lang="en-US" dirty="0" smtClean="0"/>
              <a:t> can </a:t>
            </a:r>
            <a:r>
              <a:rPr lang="en-US" dirty="0"/>
              <a:t>be notified before </a:t>
            </a:r>
            <a:r>
              <a:rPr lang="en-US" dirty="0" smtClean="0">
                <a:solidFill>
                  <a:srgbClr val="E3169F"/>
                </a:solidFill>
              </a:rPr>
              <a:t>learning</a:t>
            </a:r>
            <a:r>
              <a:rPr lang="en-US" dirty="0" smtClean="0"/>
              <a:t> conditions </a:t>
            </a:r>
            <a:r>
              <a:rPr lang="en-US" dirty="0"/>
              <a:t>directly harm the </a:t>
            </a:r>
            <a:r>
              <a:rPr lang="en-US" dirty="0" smtClean="0">
                <a:solidFill>
                  <a:srgbClr val="E3169F"/>
                </a:solidFill>
              </a:rPr>
              <a:t>students</a:t>
            </a:r>
            <a:r>
              <a:rPr lang="en-US" dirty="0" smtClean="0"/>
              <a:t> — an </a:t>
            </a:r>
            <a:r>
              <a:rPr lang="en-US" dirty="0"/>
              <a:t>assured outcome of predictive software that lets you know if it looks like </a:t>
            </a:r>
            <a:r>
              <a:rPr lang="en-US" dirty="0" smtClean="0">
                <a:solidFill>
                  <a:srgbClr val="E3169F"/>
                </a:solidFill>
              </a:rPr>
              <a:t>engagement</a:t>
            </a:r>
            <a:r>
              <a:rPr lang="en-US" dirty="0" smtClean="0"/>
              <a:t> is </a:t>
            </a:r>
            <a:r>
              <a:rPr lang="en-US" dirty="0"/>
              <a:t>due to drop, or </a:t>
            </a:r>
            <a:r>
              <a:rPr lang="en-US" dirty="0" smtClean="0">
                <a:solidFill>
                  <a:srgbClr val="E3169F"/>
                </a:solidFill>
              </a:rPr>
              <a:t>attainment</a:t>
            </a:r>
            <a:r>
              <a:rPr lang="en-US" dirty="0" smtClean="0"/>
              <a:t> is </a:t>
            </a:r>
            <a:r>
              <a:rPr lang="en-US" dirty="0"/>
              <a:t>on its way up</a:t>
            </a:r>
            <a:r>
              <a:rPr lang="en-US" dirty="0" smtClean="0"/>
              <a:t>.</a:t>
            </a:r>
          </a:p>
          <a:p>
            <a:pPr marL="0" indent="0">
              <a:buNone/>
            </a:pPr>
            <a:endParaRPr lang="en-US" dirty="0"/>
          </a:p>
          <a:p>
            <a:pPr marL="0" indent="0">
              <a:buNone/>
            </a:pPr>
            <a:r>
              <a:rPr lang="en-US" sz="4000" dirty="0"/>
              <a:t>This way, it’s a real </a:t>
            </a:r>
            <a:r>
              <a:rPr lang="en-US" sz="4000" dirty="0">
                <a:solidFill>
                  <a:srgbClr val="E3169F"/>
                </a:solidFill>
              </a:rPr>
              <a:t>student</a:t>
            </a:r>
            <a:r>
              <a:rPr lang="en-US" sz="4000" dirty="0"/>
              <a:t> saver, as opposed to a forensic examiner, post-wipeout.</a:t>
            </a:r>
            <a:endParaRPr lang="en-US" dirty="0"/>
          </a:p>
        </p:txBody>
      </p:sp>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7</a:t>
            </a:fld>
            <a:endParaRPr lang="en-US"/>
          </a:p>
        </p:txBody>
      </p:sp>
    </p:spTree>
    <p:extLst>
      <p:ext uri="{BB962C8B-B14F-4D97-AF65-F5344CB8AC3E}">
        <p14:creationId xmlns:p14="http://schemas.microsoft.com/office/powerpoint/2010/main" val="174470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Analytics for identifying Exploratory talk</a:t>
            </a:r>
            <a:endParaRPr lang="en-US" sz="1600" dirty="0"/>
          </a:p>
        </p:txBody>
      </p:sp>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70</a:t>
            </a:fld>
            <a:endParaRPr lang="en-US"/>
          </a:p>
        </p:txBody>
      </p:sp>
      <p:pic>
        <p:nvPicPr>
          <p:cNvPr id="5" name="Picture 4" descr="Screen shot 2010-10-11 at 11.49.05.png"/>
          <p:cNvPicPr>
            <a:picLocks noChangeAspect="1"/>
          </p:cNvPicPr>
          <p:nvPr/>
        </p:nvPicPr>
        <p:blipFill>
          <a:blip r:embed="rId3"/>
          <a:stretch>
            <a:fillRect/>
          </a:stretch>
        </p:blipFill>
        <p:spPr>
          <a:xfrm>
            <a:off x="527629" y="1484784"/>
            <a:ext cx="8322227" cy="4770832"/>
          </a:xfrm>
          <a:prstGeom prst="rect">
            <a:avLst/>
          </a:prstGeom>
          <a:ln>
            <a:noFill/>
          </a:ln>
        </p:spPr>
      </p:pic>
      <p:sp>
        <p:nvSpPr>
          <p:cNvPr id="8" name="TextBox 7"/>
          <p:cNvSpPr txBox="1"/>
          <p:nvPr/>
        </p:nvSpPr>
        <p:spPr>
          <a:xfrm>
            <a:off x="611560" y="980728"/>
            <a:ext cx="2895600" cy="1216188"/>
          </a:xfrm>
          <a:prstGeom prst="wedgeRoundRectCallout">
            <a:avLst>
              <a:gd name="adj1" fmla="val 58216"/>
              <a:gd name="adj2" fmla="val 95801"/>
              <a:gd name="adj3" fmla="val 16667"/>
            </a:avLst>
          </a:prstGeom>
          <a:solidFill>
            <a:srgbClr val="F970CD"/>
          </a:solidFill>
          <a:ln>
            <a:noFill/>
          </a:ln>
          <a:scene3d>
            <a:camera prst="orthographicFront"/>
            <a:lightRig rig="threePt" dir="t"/>
          </a:scene3d>
          <a:sp3d>
            <a:bevelT w="165100" prst="coolSlant"/>
          </a:sp3d>
        </p:spPr>
        <p:txBody>
          <a:bodyPr wrap="square" lIns="91392" tIns="45696" rIns="91392" bIns="45696" rtlCol="0">
            <a:spAutoFit/>
          </a:bodyPr>
          <a:lstStyle/>
          <a:p>
            <a:r>
              <a:rPr lang="en-US" sz="1600" dirty="0">
                <a:solidFill>
                  <a:srgbClr val="000000"/>
                </a:solidFill>
              </a:rPr>
              <a:t>Elluminate sessions can be very long – lasting for hours or even covering days of a conference</a:t>
            </a:r>
          </a:p>
        </p:txBody>
      </p:sp>
      <p:sp>
        <p:nvSpPr>
          <p:cNvPr id="9" name="TextBox 8"/>
          <p:cNvSpPr txBox="1"/>
          <p:nvPr/>
        </p:nvSpPr>
        <p:spPr>
          <a:xfrm>
            <a:off x="4860032" y="3717032"/>
            <a:ext cx="3733800" cy="2050077"/>
          </a:xfrm>
          <a:prstGeom prst="wedgeRoundRectCallout">
            <a:avLst>
              <a:gd name="adj1" fmla="val -70957"/>
              <a:gd name="adj2" fmla="val -82569"/>
              <a:gd name="adj3" fmla="val 16667"/>
            </a:avLst>
          </a:prstGeom>
          <a:solidFill>
            <a:srgbClr val="F970CD"/>
          </a:solidFill>
          <a:ln>
            <a:noFill/>
          </a:ln>
          <a:scene3d>
            <a:camera prst="orthographicFront"/>
            <a:lightRig rig="threePt" dir="t"/>
          </a:scene3d>
          <a:sp3d>
            <a:bevelT w="165100" prst="coolSlant"/>
          </a:sp3d>
        </p:spPr>
        <p:txBody>
          <a:bodyPr wrap="square" lIns="91392" tIns="45696" rIns="91392" bIns="45696" rtlCol="0">
            <a:spAutoFit/>
          </a:bodyPr>
          <a:lstStyle/>
          <a:p>
            <a:r>
              <a:rPr lang="en-US" sz="1600" dirty="0">
                <a:solidFill>
                  <a:srgbClr val="000000"/>
                </a:solidFill>
              </a:rPr>
              <a:t>It would be useful if we could identify where quality learning conversations seem to be taking place, so we can recommend those sessions, and not have to sit through online chat about virtual biscuits</a:t>
            </a:r>
          </a:p>
        </p:txBody>
      </p:sp>
      <p:sp>
        <p:nvSpPr>
          <p:cNvPr id="3" name="TextBox 2"/>
          <p:cNvSpPr txBox="1"/>
          <p:nvPr/>
        </p:nvSpPr>
        <p:spPr>
          <a:xfrm>
            <a:off x="107504" y="6381331"/>
            <a:ext cx="8424936" cy="461616"/>
          </a:xfrm>
          <a:prstGeom prst="rect">
            <a:avLst/>
          </a:prstGeom>
          <a:noFill/>
          <a:ln>
            <a:noFill/>
          </a:ln>
        </p:spPr>
        <p:txBody>
          <a:bodyPr wrap="square" lIns="91392" tIns="45696" rIns="91392" bIns="45696" rtlCol="0">
            <a:spAutoFit/>
          </a:bodyPr>
          <a:lstStyle/>
          <a:p>
            <a:r>
              <a:rPr lang="en-US" sz="1200" b="0" dirty="0">
                <a:solidFill>
                  <a:srgbClr val="8BDFD2"/>
                </a:solidFill>
              </a:rPr>
              <a:t>Ferguson, R. and Buckingham Shum, S. Learning analytics to identify exploratory dialogue within synchronous text chat.</a:t>
            </a:r>
            <a:br>
              <a:rPr lang="en-US" sz="1200" b="0" dirty="0">
                <a:solidFill>
                  <a:srgbClr val="8BDFD2"/>
                </a:solidFill>
              </a:rPr>
            </a:br>
            <a:r>
              <a:rPr lang="en-US" sz="1200" b="0" i="1" dirty="0">
                <a:solidFill>
                  <a:srgbClr val="8BDFD2"/>
                </a:solidFill>
              </a:rPr>
              <a:t>1st International Conference on Learning Analytics &amp; Knowledge </a:t>
            </a:r>
            <a:r>
              <a:rPr lang="en-US" sz="1200" b="0" dirty="0">
                <a:solidFill>
                  <a:srgbClr val="8BDFD2"/>
                </a:solidFill>
              </a:rPr>
              <a:t>(Banff, Canada, 27 Mar-1 Apr, 2011) </a:t>
            </a:r>
          </a:p>
        </p:txBody>
      </p:sp>
    </p:spTree>
    <p:extLst>
      <p:ext uri="{BB962C8B-B14F-4D97-AF65-F5344CB8AC3E}">
        <p14:creationId xmlns:p14="http://schemas.microsoft.com/office/powerpoint/2010/main" val="238080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indicators of </a:t>
            </a:r>
            <a:r>
              <a:rPr lang="en-US" i="1" dirty="0" smtClean="0"/>
              <a:t>Exploratory Talk</a:t>
            </a:r>
            <a:endParaRPr lang="en-US" i="1" dirty="0"/>
          </a:p>
        </p:txBody>
      </p:sp>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71</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089160898"/>
              </p:ext>
            </p:extLst>
          </p:nvPr>
        </p:nvGraphicFramePr>
        <p:xfrm>
          <a:off x="536578" y="1635125"/>
          <a:ext cx="8150225" cy="4754880"/>
        </p:xfrm>
        <a:graphic>
          <a:graphicData uri="http://schemas.openxmlformats.org/drawingml/2006/table">
            <a:tbl>
              <a:tblPr firstRow="1" bandRow="1"/>
              <a:tblGrid>
                <a:gridCol w="3228743"/>
                <a:gridCol w="4921482"/>
              </a:tblGrid>
              <a:tr h="457200">
                <a:tc>
                  <a:txBody>
                    <a:bodyPr/>
                    <a:lstStyle>
                      <a:lvl1pPr marL="0" algn="l" defTabSz="456952" rtl="0" eaLnBrk="1" latinLnBrk="0" hangingPunct="1">
                        <a:defRPr sz="1800" b="1" kern="1200">
                          <a:solidFill>
                            <a:schemeClr val="lt1"/>
                          </a:solidFill>
                          <a:latin typeface="Calibri"/>
                        </a:defRPr>
                      </a:lvl1pPr>
                      <a:lvl2pPr marL="456952" algn="l" defTabSz="456952" rtl="0" eaLnBrk="1" latinLnBrk="0" hangingPunct="1">
                        <a:defRPr sz="1800" b="1" kern="1200">
                          <a:solidFill>
                            <a:schemeClr val="lt1"/>
                          </a:solidFill>
                          <a:latin typeface="Calibri"/>
                        </a:defRPr>
                      </a:lvl2pPr>
                      <a:lvl3pPr marL="913904" algn="l" defTabSz="456952" rtl="0" eaLnBrk="1" latinLnBrk="0" hangingPunct="1">
                        <a:defRPr sz="1800" b="1" kern="1200">
                          <a:solidFill>
                            <a:schemeClr val="lt1"/>
                          </a:solidFill>
                          <a:latin typeface="Calibri"/>
                        </a:defRPr>
                      </a:lvl3pPr>
                      <a:lvl4pPr marL="1370855" algn="l" defTabSz="456952" rtl="0" eaLnBrk="1" latinLnBrk="0" hangingPunct="1">
                        <a:defRPr sz="1800" b="1" kern="1200">
                          <a:solidFill>
                            <a:schemeClr val="lt1"/>
                          </a:solidFill>
                          <a:latin typeface="Calibri"/>
                        </a:defRPr>
                      </a:lvl4pPr>
                      <a:lvl5pPr marL="1827807" algn="l" defTabSz="456952" rtl="0" eaLnBrk="1" latinLnBrk="0" hangingPunct="1">
                        <a:defRPr sz="1800" b="1" kern="1200">
                          <a:solidFill>
                            <a:schemeClr val="lt1"/>
                          </a:solidFill>
                          <a:latin typeface="Calibri"/>
                        </a:defRPr>
                      </a:lvl5pPr>
                      <a:lvl6pPr marL="2284758" algn="l" defTabSz="456952" rtl="0" eaLnBrk="1" latinLnBrk="0" hangingPunct="1">
                        <a:defRPr sz="1800" b="1" kern="1200">
                          <a:solidFill>
                            <a:schemeClr val="lt1"/>
                          </a:solidFill>
                          <a:latin typeface="Calibri"/>
                        </a:defRPr>
                      </a:lvl6pPr>
                      <a:lvl7pPr marL="2741712" algn="l" defTabSz="456952" rtl="0" eaLnBrk="1" latinLnBrk="0" hangingPunct="1">
                        <a:defRPr sz="1800" b="1" kern="1200">
                          <a:solidFill>
                            <a:schemeClr val="lt1"/>
                          </a:solidFill>
                          <a:latin typeface="Calibri"/>
                        </a:defRPr>
                      </a:lvl7pPr>
                      <a:lvl8pPr marL="3198662" algn="l" defTabSz="456952" rtl="0" eaLnBrk="1" latinLnBrk="0" hangingPunct="1">
                        <a:defRPr sz="1800" b="1" kern="1200">
                          <a:solidFill>
                            <a:schemeClr val="lt1"/>
                          </a:solidFill>
                          <a:latin typeface="Calibri"/>
                        </a:defRPr>
                      </a:lvl8pPr>
                      <a:lvl9pPr marL="3655613" algn="l" defTabSz="456952" rtl="0" eaLnBrk="1" latinLnBrk="0" hangingPunct="1">
                        <a:defRPr sz="1800" b="1" kern="1200">
                          <a:solidFill>
                            <a:schemeClr val="lt1"/>
                          </a:solidFill>
                          <a:latin typeface="Calibri"/>
                        </a:defRPr>
                      </a:lvl9pPr>
                    </a:lstStyle>
                    <a:p>
                      <a:pPr>
                        <a:spcAft>
                          <a:spcPts val="0"/>
                        </a:spcAft>
                      </a:pPr>
                      <a:r>
                        <a:rPr lang="en-GB" sz="2400" dirty="0">
                          <a:solidFill>
                            <a:srgbClr val="000000"/>
                          </a:solidFill>
                          <a:latin typeface="+mn-lt"/>
                          <a:ea typeface="Cambria"/>
                          <a:cs typeface="Calibri"/>
                        </a:rPr>
                        <a:t>Category</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6952" rtl="0" eaLnBrk="1" latinLnBrk="0" hangingPunct="1">
                        <a:defRPr sz="1800" b="1" kern="1200">
                          <a:solidFill>
                            <a:schemeClr val="lt1"/>
                          </a:solidFill>
                          <a:latin typeface="Calibri"/>
                        </a:defRPr>
                      </a:lvl1pPr>
                      <a:lvl2pPr marL="456952" algn="l" defTabSz="456952" rtl="0" eaLnBrk="1" latinLnBrk="0" hangingPunct="1">
                        <a:defRPr sz="1800" b="1" kern="1200">
                          <a:solidFill>
                            <a:schemeClr val="lt1"/>
                          </a:solidFill>
                          <a:latin typeface="Calibri"/>
                        </a:defRPr>
                      </a:lvl2pPr>
                      <a:lvl3pPr marL="913904" algn="l" defTabSz="456952" rtl="0" eaLnBrk="1" latinLnBrk="0" hangingPunct="1">
                        <a:defRPr sz="1800" b="1" kern="1200">
                          <a:solidFill>
                            <a:schemeClr val="lt1"/>
                          </a:solidFill>
                          <a:latin typeface="Calibri"/>
                        </a:defRPr>
                      </a:lvl3pPr>
                      <a:lvl4pPr marL="1370855" algn="l" defTabSz="456952" rtl="0" eaLnBrk="1" latinLnBrk="0" hangingPunct="1">
                        <a:defRPr sz="1800" b="1" kern="1200">
                          <a:solidFill>
                            <a:schemeClr val="lt1"/>
                          </a:solidFill>
                          <a:latin typeface="Calibri"/>
                        </a:defRPr>
                      </a:lvl4pPr>
                      <a:lvl5pPr marL="1827807" algn="l" defTabSz="456952" rtl="0" eaLnBrk="1" latinLnBrk="0" hangingPunct="1">
                        <a:defRPr sz="1800" b="1" kern="1200">
                          <a:solidFill>
                            <a:schemeClr val="lt1"/>
                          </a:solidFill>
                          <a:latin typeface="Calibri"/>
                        </a:defRPr>
                      </a:lvl5pPr>
                      <a:lvl6pPr marL="2284758" algn="l" defTabSz="456952" rtl="0" eaLnBrk="1" latinLnBrk="0" hangingPunct="1">
                        <a:defRPr sz="1800" b="1" kern="1200">
                          <a:solidFill>
                            <a:schemeClr val="lt1"/>
                          </a:solidFill>
                          <a:latin typeface="Calibri"/>
                        </a:defRPr>
                      </a:lvl6pPr>
                      <a:lvl7pPr marL="2741712" algn="l" defTabSz="456952" rtl="0" eaLnBrk="1" latinLnBrk="0" hangingPunct="1">
                        <a:defRPr sz="1800" b="1" kern="1200">
                          <a:solidFill>
                            <a:schemeClr val="lt1"/>
                          </a:solidFill>
                          <a:latin typeface="Calibri"/>
                        </a:defRPr>
                      </a:lvl7pPr>
                      <a:lvl8pPr marL="3198662" algn="l" defTabSz="456952" rtl="0" eaLnBrk="1" latinLnBrk="0" hangingPunct="1">
                        <a:defRPr sz="1800" b="1" kern="1200">
                          <a:solidFill>
                            <a:schemeClr val="lt1"/>
                          </a:solidFill>
                          <a:latin typeface="Calibri"/>
                        </a:defRPr>
                      </a:lvl8pPr>
                      <a:lvl9pPr marL="3655613" algn="l" defTabSz="456952" rtl="0" eaLnBrk="1" latinLnBrk="0" hangingPunct="1">
                        <a:defRPr sz="1800" b="1" kern="1200">
                          <a:solidFill>
                            <a:schemeClr val="lt1"/>
                          </a:solidFill>
                          <a:latin typeface="Calibri"/>
                        </a:defRPr>
                      </a:lvl9pPr>
                    </a:lstStyle>
                    <a:p>
                      <a:r>
                        <a:rPr lang="en-US" sz="2400" dirty="0">
                          <a:solidFill>
                            <a:srgbClr val="000000"/>
                          </a:solidFill>
                          <a:latin typeface="+mn-lt"/>
                        </a:rPr>
                        <a:t>Indicator</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457200">
                <a:tc>
                  <a:txBody>
                    <a:bodyPr/>
                    <a:lstStyle>
                      <a:lvl1pPr marL="0" algn="l" defTabSz="456952" rtl="0" eaLnBrk="1" latinLnBrk="0" hangingPunct="1">
                        <a:defRPr sz="1800" kern="1200">
                          <a:solidFill>
                            <a:schemeClr val="dk1"/>
                          </a:solidFill>
                          <a:latin typeface="Calibri"/>
                        </a:defRPr>
                      </a:lvl1pPr>
                      <a:lvl2pPr marL="456952" algn="l" defTabSz="456952" rtl="0" eaLnBrk="1" latinLnBrk="0" hangingPunct="1">
                        <a:defRPr sz="1800" kern="1200">
                          <a:solidFill>
                            <a:schemeClr val="dk1"/>
                          </a:solidFill>
                          <a:latin typeface="Calibri"/>
                        </a:defRPr>
                      </a:lvl2pPr>
                      <a:lvl3pPr marL="913904" algn="l" defTabSz="456952" rtl="0" eaLnBrk="1" latinLnBrk="0" hangingPunct="1">
                        <a:defRPr sz="1800" kern="1200">
                          <a:solidFill>
                            <a:schemeClr val="dk1"/>
                          </a:solidFill>
                          <a:latin typeface="Calibri"/>
                        </a:defRPr>
                      </a:lvl3pPr>
                      <a:lvl4pPr marL="1370855" algn="l" defTabSz="456952" rtl="0" eaLnBrk="1" latinLnBrk="0" hangingPunct="1">
                        <a:defRPr sz="1800" kern="1200">
                          <a:solidFill>
                            <a:schemeClr val="dk1"/>
                          </a:solidFill>
                          <a:latin typeface="Calibri"/>
                        </a:defRPr>
                      </a:lvl4pPr>
                      <a:lvl5pPr marL="1827807" algn="l" defTabSz="456952" rtl="0" eaLnBrk="1" latinLnBrk="0" hangingPunct="1">
                        <a:defRPr sz="1800" kern="1200">
                          <a:solidFill>
                            <a:schemeClr val="dk1"/>
                          </a:solidFill>
                          <a:latin typeface="Calibri"/>
                        </a:defRPr>
                      </a:lvl5pPr>
                      <a:lvl6pPr marL="2284758" algn="l" defTabSz="456952" rtl="0" eaLnBrk="1" latinLnBrk="0" hangingPunct="1">
                        <a:defRPr sz="1800" kern="1200">
                          <a:solidFill>
                            <a:schemeClr val="dk1"/>
                          </a:solidFill>
                          <a:latin typeface="Calibri"/>
                        </a:defRPr>
                      </a:lvl6pPr>
                      <a:lvl7pPr marL="2741712" algn="l" defTabSz="456952" rtl="0" eaLnBrk="1" latinLnBrk="0" hangingPunct="1">
                        <a:defRPr sz="1800" kern="1200">
                          <a:solidFill>
                            <a:schemeClr val="dk1"/>
                          </a:solidFill>
                          <a:latin typeface="Calibri"/>
                        </a:defRPr>
                      </a:lvl7pPr>
                      <a:lvl8pPr marL="3198662" algn="l" defTabSz="456952" rtl="0" eaLnBrk="1" latinLnBrk="0" hangingPunct="1">
                        <a:defRPr sz="1800" kern="1200">
                          <a:solidFill>
                            <a:schemeClr val="dk1"/>
                          </a:solidFill>
                          <a:latin typeface="Calibri"/>
                        </a:defRPr>
                      </a:lvl8pPr>
                      <a:lvl9pPr marL="3655613" algn="l" defTabSz="456952" rtl="0" eaLnBrk="1" latinLnBrk="0" hangingPunct="1">
                        <a:defRPr sz="1800" kern="1200">
                          <a:solidFill>
                            <a:schemeClr val="dk1"/>
                          </a:solidFill>
                          <a:latin typeface="Calibri"/>
                        </a:defRPr>
                      </a:lvl9pPr>
                    </a:lstStyle>
                    <a:p>
                      <a:pPr>
                        <a:spcAft>
                          <a:spcPts val="0"/>
                        </a:spcAft>
                      </a:pPr>
                      <a:r>
                        <a:rPr lang="en-US" sz="2400">
                          <a:solidFill>
                            <a:srgbClr val="000000"/>
                          </a:solidFill>
                          <a:latin typeface="+mn-lt"/>
                          <a:ea typeface="Cambria"/>
                          <a:cs typeface="Calibri"/>
                        </a:rPr>
                        <a:t>Challenge</a:t>
                      </a:r>
                      <a:endParaRPr lang="en-GB" sz="2400">
                        <a:solidFill>
                          <a:srgbClr val="000000"/>
                        </a:solidFill>
                        <a:latin typeface="+mn-lt"/>
                        <a:ea typeface="Cambria"/>
                        <a:cs typeface="Calibri"/>
                      </a:endParaRPr>
                    </a:p>
                  </a:txBody>
                  <a:tcPr marL="68580" marR="6858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6952" rtl="0" eaLnBrk="1" latinLnBrk="0" hangingPunct="1">
                        <a:defRPr sz="1800" kern="1200">
                          <a:solidFill>
                            <a:schemeClr val="dk1"/>
                          </a:solidFill>
                          <a:latin typeface="Calibri"/>
                        </a:defRPr>
                      </a:lvl1pPr>
                      <a:lvl2pPr marL="456952" algn="l" defTabSz="456952" rtl="0" eaLnBrk="1" latinLnBrk="0" hangingPunct="1">
                        <a:defRPr sz="1800" kern="1200">
                          <a:solidFill>
                            <a:schemeClr val="dk1"/>
                          </a:solidFill>
                          <a:latin typeface="Calibri"/>
                        </a:defRPr>
                      </a:lvl2pPr>
                      <a:lvl3pPr marL="913904" algn="l" defTabSz="456952" rtl="0" eaLnBrk="1" latinLnBrk="0" hangingPunct="1">
                        <a:defRPr sz="1800" kern="1200">
                          <a:solidFill>
                            <a:schemeClr val="dk1"/>
                          </a:solidFill>
                          <a:latin typeface="Calibri"/>
                        </a:defRPr>
                      </a:lvl3pPr>
                      <a:lvl4pPr marL="1370855" algn="l" defTabSz="456952" rtl="0" eaLnBrk="1" latinLnBrk="0" hangingPunct="1">
                        <a:defRPr sz="1800" kern="1200">
                          <a:solidFill>
                            <a:schemeClr val="dk1"/>
                          </a:solidFill>
                          <a:latin typeface="Calibri"/>
                        </a:defRPr>
                      </a:lvl4pPr>
                      <a:lvl5pPr marL="1827807" algn="l" defTabSz="456952" rtl="0" eaLnBrk="1" latinLnBrk="0" hangingPunct="1">
                        <a:defRPr sz="1800" kern="1200">
                          <a:solidFill>
                            <a:schemeClr val="dk1"/>
                          </a:solidFill>
                          <a:latin typeface="Calibri"/>
                        </a:defRPr>
                      </a:lvl5pPr>
                      <a:lvl6pPr marL="2284758" algn="l" defTabSz="456952" rtl="0" eaLnBrk="1" latinLnBrk="0" hangingPunct="1">
                        <a:defRPr sz="1800" kern="1200">
                          <a:solidFill>
                            <a:schemeClr val="dk1"/>
                          </a:solidFill>
                          <a:latin typeface="Calibri"/>
                        </a:defRPr>
                      </a:lvl6pPr>
                      <a:lvl7pPr marL="2741712" algn="l" defTabSz="456952" rtl="0" eaLnBrk="1" latinLnBrk="0" hangingPunct="1">
                        <a:defRPr sz="1800" kern="1200">
                          <a:solidFill>
                            <a:schemeClr val="dk1"/>
                          </a:solidFill>
                          <a:latin typeface="Calibri"/>
                        </a:defRPr>
                      </a:lvl7pPr>
                      <a:lvl8pPr marL="3198662" algn="l" defTabSz="456952" rtl="0" eaLnBrk="1" latinLnBrk="0" hangingPunct="1">
                        <a:defRPr sz="1800" kern="1200">
                          <a:solidFill>
                            <a:schemeClr val="dk1"/>
                          </a:solidFill>
                          <a:latin typeface="Calibri"/>
                        </a:defRPr>
                      </a:lvl8pPr>
                      <a:lvl9pPr marL="3655613" algn="l" defTabSz="456952" rtl="0" eaLnBrk="1" latinLnBrk="0" hangingPunct="1">
                        <a:defRPr sz="1800" kern="1200">
                          <a:solidFill>
                            <a:schemeClr val="dk1"/>
                          </a:solidFill>
                          <a:latin typeface="Calibri"/>
                        </a:defRPr>
                      </a:lvl9pPr>
                    </a:lstStyle>
                    <a:p>
                      <a:r>
                        <a:rPr lang="en-US" sz="2400">
                          <a:solidFill>
                            <a:srgbClr val="000000"/>
                          </a:solidFill>
                          <a:latin typeface="+mn-lt"/>
                        </a:rPr>
                        <a:t>But if,</a:t>
                      </a:r>
                      <a:r>
                        <a:rPr lang="en-US" sz="2400" baseline="0">
                          <a:solidFill>
                            <a:srgbClr val="000000"/>
                          </a:solidFill>
                          <a:latin typeface="+mn-lt"/>
                        </a:rPr>
                        <a:t> have to respond, </a:t>
                      </a:r>
                      <a:r>
                        <a:rPr lang="en-US" sz="2400">
                          <a:solidFill>
                            <a:srgbClr val="000000"/>
                          </a:solidFill>
                          <a:latin typeface="+mn-lt"/>
                        </a:rPr>
                        <a:t>my view</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457200">
                <a:tc>
                  <a:txBody>
                    <a:bodyPr/>
                    <a:lstStyle>
                      <a:lvl1pPr marL="0" algn="l" defTabSz="456952" rtl="0" eaLnBrk="1" latinLnBrk="0" hangingPunct="1">
                        <a:defRPr sz="1800" kern="1200">
                          <a:solidFill>
                            <a:schemeClr val="dk1"/>
                          </a:solidFill>
                          <a:latin typeface="Calibri"/>
                        </a:defRPr>
                      </a:lvl1pPr>
                      <a:lvl2pPr marL="456952" algn="l" defTabSz="456952" rtl="0" eaLnBrk="1" latinLnBrk="0" hangingPunct="1">
                        <a:defRPr sz="1800" kern="1200">
                          <a:solidFill>
                            <a:schemeClr val="dk1"/>
                          </a:solidFill>
                          <a:latin typeface="Calibri"/>
                        </a:defRPr>
                      </a:lvl2pPr>
                      <a:lvl3pPr marL="913904" algn="l" defTabSz="456952" rtl="0" eaLnBrk="1" latinLnBrk="0" hangingPunct="1">
                        <a:defRPr sz="1800" kern="1200">
                          <a:solidFill>
                            <a:schemeClr val="dk1"/>
                          </a:solidFill>
                          <a:latin typeface="Calibri"/>
                        </a:defRPr>
                      </a:lvl3pPr>
                      <a:lvl4pPr marL="1370855" algn="l" defTabSz="456952" rtl="0" eaLnBrk="1" latinLnBrk="0" hangingPunct="1">
                        <a:defRPr sz="1800" kern="1200">
                          <a:solidFill>
                            <a:schemeClr val="dk1"/>
                          </a:solidFill>
                          <a:latin typeface="Calibri"/>
                        </a:defRPr>
                      </a:lvl4pPr>
                      <a:lvl5pPr marL="1827807" algn="l" defTabSz="456952" rtl="0" eaLnBrk="1" latinLnBrk="0" hangingPunct="1">
                        <a:defRPr sz="1800" kern="1200">
                          <a:solidFill>
                            <a:schemeClr val="dk1"/>
                          </a:solidFill>
                          <a:latin typeface="Calibri"/>
                        </a:defRPr>
                      </a:lvl5pPr>
                      <a:lvl6pPr marL="2284758" algn="l" defTabSz="456952" rtl="0" eaLnBrk="1" latinLnBrk="0" hangingPunct="1">
                        <a:defRPr sz="1800" kern="1200">
                          <a:solidFill>
                            <a:schemeClr val="dk1"/>
                          </a:solidFill>
                          <a:latin typeface="Calibri"/>
                        </a:defRPr>
                      </a:lvl6pPr>
                      <a:lvl7pPr marL="2741712" algn="l" defTabSz="456952" rtl="0" eaLnBrk="1" latinLnBrk="0" hangingPunct="1">
                        <a:defRPr sz="1800" kern="1200">
                          <a:solidFill>
                            <a:schemeClr val="dk1"/>
                          </a:solidFill>
                          <a:latin typeface="Calibri"/>
                        </a:defRPr>
                      </a:lvl7pPr>
                      <a:lvl8pPr marL="3198662" algn="l" defTabSz="456952" rtl="0" eaLnBrk="1" latinLnBrk="0" hangingPunct="1">
                        <a:defRPr sz="1800" kern="1200">
                          <a:solidFill>
                            <a:schemeClr val="dk1"/>
                          </a:solidFill>
                          <a:latin typeface="Calibri"/>
                        </a:defRPr>
                      </a:lvl8pPr>
                      <a:lvl9pPr marL="3655613" algn="l" defTabSz="456952" rtl="0" eaLnBrk="1" latinLnBrk="0" hangingPunct="1">
                        <a:defRPr sz="1800" kern="1200">
                          <a:solidFill>
                            <a:schemeClr val="dk1"/>
                          </a:solidFill>
                          <a:latin typeface="Calibri"/>
                        </a:defRPr>
                      </a:lvl9pPr>
                    </a:lstStyle>
                    <a:p>
                      <a:pPr>
                        <a:spcAft>
                          <a:spcPts val="0"/>
                        </a:spcAft>
                      </a:pPr>
                      <a:r>
                        <a:rPr lang="en-US" sz="2400" dirty="0">
                          <a:solidFill>
                            <a:srgbClr val="000000"/>
                          </a:solidFill>
                          <a:latin typeface="+mn-lt"/>
                          <a:ea typeface="Cambria"/>
                          <a:cs typeface="Calibri"/>
                        </a:rPr>
                        <a:t>Critique</a:t>
                      </a:r>
                      <a:endParaRPr lang="en-GB" sz="2400" dirty="0">
                        <a:solidFill>
                          <a:srgbClr val="000000"/>
                        </a:solidFill>
                        <a:latin typeface="+mn-lt"/>
                        <a:ea typeface="Cambria"/>
                        <a:cs typeface="Calibri"/>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52" rtl="0" eaLnBrk="1" latinLnBrk="0" hangingPunct="1">
                        <a:defRPr sz="1800" kern="1200">
                          <a:solidFill>
                            <a:schemeClr val="dk1"/>
                          </a:solidFill>
                          <a:latin typeface="Calibri"/>
                        </a:defRPr>
                      </a:lvl1pPr>
                      <a:lvl2pPr marL="456952" algn="l" defTabSz="456952" rtl="0" eaLnBrk="1" latinLnBrk="0" hangingPunct="1">
                        <a:defRPr sz="1800" kern="1200">
                          <a:solidFill>
                            <a:schemeClr val="dk1"/>
                          </a:solidFill>
                          <a:latin typeface="Calibri"/>
                        </a:defRPr>
                      </a:lvl2pPr>
                      <a:lvl3pPr marL="913904" algn="l" defTabSz="456952" rtl="0" eaLnBrk="1" latinLnBrk="0" hangingPunct="1">
                        <a:defRPr sz="1800" kern="1200">
                          <a:solidFill>
                            <a:schemeClr val="dk1"/>
                          </a:solidFill>
                          <a:latin typeface="Calibri"/>
                        </a:defRPr>
                      </a:lvl3pPr>
                      <a:lvl4pPr marL="1370855" algn="l" defTabSz="456952" rtl="0" eaLnBrk="1" latinLnBrk="0" hangingPunct="1">
                        <a:defRPr sz="1800" kern="1200">
                          <a:solidFill>
                            <a:schemeClr val="dk1"/>
                          </a:solidFill>
                          <a:latin typeface="Calibri"/>
                        </a:defRPr>
                      </a:lvl4pPr>
                      <a:lvl5pPr marL="1827807" algn="l" defTabSz="456952" rtl="0" eaLnBrk="1" latinLnBrk="0" hangingPunct="1">
                        <a:defRPr sz="1800" kern="1200">
                          <a:solidFill>
                            <a:schemeClr val="dk1"/>
                          </a:solidFill>
                          <a:latin typeface="Calibri"/>
                        </a:defRPr>
                      </a:lvl5pPr>
                      <a:lvl6pPr marL="2284758" algn="l" defTabSz="456952" rtl="0" eaLnBrk="1" latinLnBrk="0" hangingPunct="1">
                        <a:defRPr sz="1800" kern="1200">
                          <a:solidFill>
                            <a:schemeClr val="dk1"/>
                          </a:solidFill>
                          <a:latin typeface="Calibri"/>
                        </a:defRPr>
                      </a:lvl6pPr>
                      <a:lvl7pPr marL="2741712" algn="l" defTabSz="456952" rtl="0" eaLnBrk="1" latinLnBrk="0" hangingPunct="1">
                        <a:defRPr sz="1800" kern="1200">
                          <a:solidFill>
                            <a:schemeClr val="dk1"/>
                          </a:solidFill>
                          <a:latin typeface="Calibri"/>
                        </a:defRPr>
                      </a:lvl7pPr>
                      <a:lvl8pPr marL="3198662" algn="l" defTabSz="456952" rtl="0" eaLnBrk="1" latinLnBrk="0" hangingPunct="1">
                        <a:defRPr sz="1800" kern="1200">
                          <a:solidFill>
                            <a:schemeClr val="dk1"/>
                          </a:solidFill>
                          <a:latin typeface="Calibri"/>
                        </a:defRPr>
                      </a:lvl8pPr>
                      <a:lvl9pPr marL="3655613" algn="l" defTabSz="456952" rtl="0" eaLnBrk="1" latinLnBrk="0" hangingPunct="1">
                        <a:defRPr sz="1800" kern="1200">
                          <a:solidFill>
                            <a:schemeClr val="dk1"/>
                          </a:solidFill>
                          <a:latin typeface="Calibri"/>
                        </a:defRPr>
                      </a:lvl9pPr>
                    </a:lstStyle>
                    <a:p>
                      <a:r>
                        <a:rPr lang="en-US" sz="2400">
                          <a:solidFill>
                            <a:srgbClr val="000000"/>
                          </a:solidFill>
                          <a:latin typeface="+mn-lt"/>
                        </a:rPr>
                        <a:t>However, I’m not sure, maybe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457200">
                <a:tc>
                  <a:txBody>
                    <a:bodyPr/>
                    <a:lstStyle>
                      <a:lvl1pPr marL="0" algn="l" defTabSz="456952" rtl="0" eaLnBrk="1" latinLnBrk="0" hangingPunct="1">
                        <a:defRPr sz="1800" kern="1200">
                          <a:solidFill>
                            <a:schemeClr val="dk1"/>
                          </a:solidFill>
                          <a:latin typeface="Calibri"/>
                        </a:defRPr>
                      </a:lvl1pPr>
                      <a:lvl2pPr marL="456952" algn="l" defTabSz="456952" rtl="0" eaLnBrk="1" latinLnBrk="0" hangingPunct="1">
                        <a:defRPr sz="1800" kern="1200">
                          <a:solidFill>
                            <a:schemeClr val="dk1"/>
                          </a:solidFill>
                          <a:latin typeface="Calibri"/>
                        </a:defRPr>
                      </a:lvl2pPr>
                      <a:lvl3pPr marL="913904" algn="l" defTabSz="456952" rtl="0" eaLnBrk="1" latinLnBrk="0" hangingPunct="1">
                        <a:defRPr sz="1800" kern="1200">
                          <a:solidFill>
                            <a:schemeClr val="dk1"/>
                          </a:solidFill>
                          <a:latin typeface="Calibri"/>
                        </a:defRPr>
                      </a:lvl3pPr>
                      <a:lvl4pPr marL="1370855" algn="l" defTabSz="456952" rtl="0" eaLnBrk="1" latinLnBrk="0" hangingPunct="1">
                        <a:defRPr sz="1800" kern="1200">
                          <a:solidFill>
                            <a:schemeClr val="dk1"/>
                          </a:solidFill>
                          <a:latin typeface="Calibri"/>
                        </a:defRPr>
                      </a:lvl4pPr>
                      <a:lvl5pPr marL="1827807" algn="l" defTabSz="456952" rtl="0" eaLnBrk="1" latinLnBrk="0" hangingPunct="1">
                        <a:defRPr sz="1800" kern="1200">
                          <a:solidFill>
                            <a:schemeClr val="dk1"/>
                          </a:solidFill>
                          <a:latin typeface="Calibri"/>
                        </a:defRPr>
                      </a:lvl5pPr>
                      <a:lvl6pPr marL="2284758" algn="l" defTabSz="456952" rtl="0" eaLnBrk="1" latinLnBrk="0" hangingPunct="1">
                        <a:defRPr sz="1800" kern="1200">
                          <a:solidFill>
                            <a:schemeClr val="dk1"/>
                          </a:solidFill>
                          <a:latin typeface="Calibri"/>
                        </a:defRPr>
                      </a:lvl6pPr>
                      <a:lvl7pPr marL="2741712" algn="l" defTabSz="456952" rtl="0" eaLnBrk="1" latinLnBrk="0" hangingPunct="1">
                        <a:defRPr sz="1800" kern="1200">
                          <a:solidFill>
                            <a:schemeClr val="dk1"/>
                          </a:solidFill>
                          <a:latin typeface="Calibri"/>
                        </a:defRPr>
                      </a:lvl7pPr>
                      <a:lvl8pPr marL="3198662" algn="l" defTabSz="456952" rtl="0" eaLnBrk="1" latinLnBrk="0" hangingPunct="1">
                        <a:defRPr sz="1800" kern="1200">
                          <a:solidFill>
                            <a:schemeClr val="dk1"/>
                          </a:solidFill>
                          <a:latin typeface="Calibri"/>
                        </a:defRPr>
                      </a:lvl8pPr>
                      <a:lvl9pPr marL="3655613" algn="l" defTabSz="456952" rtl="0" eaLnBrk="1" latinLnBrk="0" hangingPunct="1">
                        <a:defRPr sz="1800" kern="1200">
                          <a:solidFill>
                            <a:schemeClr val="dk1"/>
                          </a:solidFill>
                          <a:latin typeface="Calibri"/>
                        </a:defRPr>
                      </a:lvl9pPr>
                    </a:lstStyle>
                    <a:p>
                      <a:pPr>
                        <a:spcAft>
                          <a:spcPts val="0"/>
                        </a:spcAft>
                      </a:pPr>
                      <a:r>
                        <a:rPr lang="en-US" sz="2400">
                          <a:solidFill>
                            <a:srgbClr val="000000"/>
                          </a:solidFill>
                          <a:latin typeface="+mn-lt"/>
                          <a:ea typeface="Cambria"/>
                          <a:cs typeface="Calibri"/>
                        </a:rPr>
                        <a:t>Discussion of resources</a:t>
                      </a:r>
                      <a:endParaRPr lang="en-GB" sz="2400">
                        <a:solidFill>
                          <a:srgbClr val="000000"/>
                        </a:solidFill>
                        <a:latin typeface="+mn-lt"/>
                        <a:ea typeface="Cambria"/>
                        <a:cs typeface="Calibri"/>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6952" rtl="0" eaLnBrk="1" latinLnBrk="0" hangingPunct="1">
                        <a:defRPr sz="1800" kern="1200">
                          <a:solidFill>
                            <a:schemeClr val="dk1"/>
                          </a:solidFill>
                          <a:latin typeface="Calibri"/>
                        </a:defRPr>
                      </a:lvl1pPr>
                      <a:lvl2pPr marL="456952" algn="l" defTabSz="456952" rtl="0" eaLnBrk="1" latinLnBrk="0" hangingPunct="1">
                        <a:defRPr sz="1800" kern="1200">
                          <a:solidFill>
                            <a:schemeClr val="dk1"/>
                          </a:solidFill>
                          <a:latin typeface="Calibri"/>
                        </a:defRPr>
                      </a:lvl2pPr>
                      <a:lvl3pPr marL="913904" algn="l" defTabSz="456952" rtl="0" eaLnBrk="1" latinLnBrk="0" hangingPunct="1">
                        <a:defRPr sz="1800" kern="1200">
                          <a:solidFill>
                            <a:schemeClr val="dk1"/>
                          </a:solidFill>
                          <a:latin typeface="Calibri"/>
                        </a:defRPr>
                      </a:lvl3pPr>
                      <a:lvl4pPr marL="1370855" algn="l" defTabSz="456952" rtl="0" eaLnBrk="1" latinLnBrk="0" hangingPunct="1">
                        <a:defRPr sz="1800" kern="1200">
                          <a:solidFill>
                            <a:schemeClr val="dk1"/>
                          </a:solidFill>
                          <a:latin typeface="Calibri"/>
                        </a:defRPr>
                      </a:lvl4pPr>
                      <a:lvl5pPr marL="1827807" algn="l" defTabSz="456952" rtl="0" eaLnBrk="1" latinLnBrk="0" hangingPunct="1">
                        <a:defRPr sz="1800" kern="1200">
                          <a:solidFill>
                            <a:schemeClr val="dk1"/>
                          </a:solidFill>
                          <a:latin typeface="Calibri"/>
                        </a:defRPr>
                      </a:lvl5pPr>
                      <a:lvl6pPr marL="2284758" algn="l" defTabSz="456952" rtl="0" eaLnBrk="1" latinLnBrk="0" hangingPunct="1">
                        <a:defRPr sz="1800" kern="1200">
                          <a:solidFill>
                            <a:schemeClr val="dk1"/>
                          </a:solidFill>
                          <a:latin typeface="Calibri"/>
                        </a:defRPr>
                      </a:lvl6pPr>
                      <a:lvl7pPr marL="2741712" algn="l" defTabSz="456952" rtl="0" eaLnBrk="1" latinLnBrk="0" hangingPunct="1">
                        <a:defRPr sz="1800" kern="1200">
                          <a:solidFill>
                            <a:schemeClr val="dk1"/>
                          </a:solidFill>
                          <a:latin typeface="Calibri"/>
                        </a:defRPr>
                      </a:lvl7pPr>
                      <a:lvl8pPr marL="3198662" algn="l" defTabSz="456952" rtl="0" eaLnBrk="1" latinLnBrk="0" hangingPunct="1">
                        <a:defRPr sz="1800" kern="1200">
                          <a:solidFill>
                            <a:schemeClr val="dk1"/>
                          </a:solidFill>
                          <a:latin typeface="Calibri"/>
                        </a:defRPr>
                      </a:lvl8pPr>
                      <a:lvl9pPr marL="3655613" algn="l" defTabSz="456952" rtl="0" eaLnBrk="1" latinLnBrk="0" hangingPunct="1">
                        <a:defRPr sz="1800" kern="1200">
                          <a:solidFill>
                            <a:schemeClr val="dk1"/>
                          </a:solidFill>
                          <a:latin typeface="Calibri"/>
                        </a:defRPr>
                      </a:lvl9pPr>
                    </a:lstStyle>
                    <a:p>
                      <a:r>
                        <a:rPr lang="en-US" sz="2400">
                          <a:solidFill>
                            <a:srgbClr val="000000"/>
                          </a:solidFill>
                          <a:latin typeface="+mn-lt"/>
                        </a:rPr>
                        <a:t>Have</a:t>
                      </a:r>
                      <a:r>
                        <a:rPr lang="en-US" sz="2400" baseline="0">
                          <a:solidFill>
                            <a:srgbClr val="000000"/>
                          </a:solidFill>
                          <a:latin typeface="+mn-lt"/>
                        </a:rPr>
                        <a:t> you read, m</a:t>
                      </a:r>
                      <a:r>
                        <a:rPr lang="en-US" sz="2400">
                          <a:solidFill>
                            <a:srgbClr val="000000"/>
                          </a:solidFill>
                          <a:latin typeface="+mn-lt"/>
                        </a:rPr>
                        <a:t>ore links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457200">
                <a:tc>
                  <a:txBody>
                    <a:bodyPr/>
                    <a:lstStyle>
                      <a:lvl1pPr marL="0" algn="l" defTabSz="456952" rtl="0" eaLnBrk="1" latinLnBrk="0" hangingPunct="1">
                        <a:defRPr sz="1800" kern="1200">
                          <a:solidFill>
                            <a:schemeClr val="dk1"/>
                          </a:solidFill>
                          <a:latin typeface="Calibri"/>
                        </a:defRPr>
                      </a:lvl1pPr>
                      <a:lvl2pPr marL="456952" algn="l" defTabSz="456952" rtl="0" eaLnBrk="1" latinLnBrk="0" hangingPunct="1">
                        <a:defRPr sz="1800" kern="1200">
                          <a:solidFill>
                            <a:schemeClr val="dk1"/>
                          </a:solidFill>
                          <a:latin typeface="Calibri"/>
                        </a:defRPr>
                      </a:lvl2pPr>
                      <a:lvl3pPr marL="913904" algn="l" defTabSz="456952" rtl="0" eaLnBrk="1" latinLnBrk="0" hangingPunct="1">
                        <a:defRPr sz="1800" kern="1200">
                          <a:solidFill>
                            <a:schemeClr val="dk1"/>
                          </a:solidFill>
                          <a:latin typeface="Calibri"/>
                        </a:defRPr>
                      </a:lvl3pPr>
                      <a:lvl4pPr marL="1370855" algn="l" defTabSz="456952" rtl="0" eaLnBrk="1" latinLnBrk="0" hangingPunct="1">
                        <a:defRPr sz="1800" kern="1200">
                          <a:solidFill>
                            <a:schemeClr val="dk1"/>
                          </a:solidFill>
                          <a:latin typeface="Calibri"/>
                        </a:defRPr>
                      </a:lvl4pPr>
                      <a:lvl5pPr marL="1827807" algn="l" defTabSz="456952" rtl="0" eaLnBrk="1" latinLnBrk="0" hangingPunct="1">
                        <a:defRPr sz="1800" kern="1200">
                          <a:solidFill>
                            <a:schemeClr val="dk1"/>
                          </a:solidFill>
                          <a:latin typeface="Calibri"/>
                        </a:defRPr>
                      </a:lvl5pPr>
                      <a:lvl6pPr marL="2284758" algn="l" defTabSz="456952" rtl="0" eaLnBrk="1" latinLnBrk="0" hangingPunct="1">
                        <a:defRPr sz="1800" kern="1200">
                          <a:solidFill>
                            <a:schemeClr val="dk1"/>
                          </a:solidFill>
                          <a:latin typeface="Calibri"/>
                        </a:defRPr>
                      </a:lvl6pPr>
                      <a:lvl7pPr marL="2741712" algn="l" defTabSz="456952" rtl="0" eaLnBrk="1" latinLnBrk="0" hangingPunct="1">
                        <a:defRPr sz="1800" kern="1200">
                          <a:solidFill>
                            <a:schemeClr val="dk1"/>
                          </a:solidFill>
                          <a:latin typeface="Calibri"/>
                        </a:defRPr>
                      </a:lvl7pPr>
                      <a:lvl8pPr marL="3198662" algn="l" defTabSz="456952" rtl="0" eaLnBrk="1" latinLnBrk="0" hangingPunct="1">
                        <a:defRPr sz="1800" kern="1200">
                          <a:solidFill>
                            <a:schemeClr val="dk1"/>
                          </a:solidFill>
                          <a:latin typeface="Calibri"/>
                        </a:defRPr>
                      </a:lvl8pPr>
                      <a:lvl9pPr marL="3655613" algn="l" defTabSz="456952" rtl="0" eaLnBrk="1" latinLnBrk="0" hangingPunct="1">
                        <a:defRPr sz="1800" kern="1200">
                          <a:solidFill>
                            <a:schemeClr val="dk1"/>
                          </a:solidFill>
                          <a:latin typeface="Calibri"/>
                        </a:defRPr>
                      </a:lvl9pPr>
                    </a:lstStyle>
                    <a:p>
                      <a:pPr>
                        <a:spcAft>
                          <a:spcPts val="0"/>
                        </a:spcAft>
                      </a:pPr>
                      <a:r>
                        <a:rPr lang="en-GB" sz="2400">
                          <a:solidFill>
                            <a:srgbClr val="000000"/>
                          </a:solidFill>
                          <a:latin typeface="+mn-lt"/>
                          <a:ea typeface="Cambria"/>
                          <a:cs typeface="Calibri"/>
                        </a:rPr>
                        <a:t>Evaluation</a:t>
                      </a: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52" rtl="0" eaLnBrk="1" latinLnBrk="0" hangingPunct="1">
                        <a:defRPr sz="1800" kern="1200">
                          <a:solidFill>
                            <a:schemeClr val="dk1"/>
                          </a:solidFill>
                          <a:latin typeface="Calibri"/>
                        </a:defRPr>
                      </a:lvl1pPr>
                      <a:lvl2pPr marL="456952" algn="l" defTabSz="456952" rtl="0" eaLnBrk="1" latinLnBrk="0" hangingPunct="1">
                        <a:defRPr sz="1800" kern="1200">
                          <a:solidFill>
                            <a:schemeClr val="dk1"/>
                          </a:solidFill>
                          <a:latin typeface="Calibri"/>
                        </a:defRPr>
                      </a:lvl2pPr>
                      <a:lvl3pPr marL="913904" algn="l" defTabSz="456952" rtl="0" eaLnBrk="1" latinLnBrk="0" hangingPunct="1">
                        <a:defRPr sz="1800" kern="1200">
                          <a:solidFill>
                            <a:schemeClr val="dk1"/>
                          </a:solidFill>
                          <a:latin typeface="Calibri"/>
                        </a:defRPr>
                      </a:lvl3pPr>
                      <a:lvl4pPr marL="1370855" algn="l" defTabSz="456952" rtl="0" eaLnBrk="1" latinLnBrk="0" hangingPunct="1">
                        <a:defRPr sz="1800" kern="1200">
                          <a:solidFill>
                            <a:schemeClr val="dk1"/>
                          </a:solidFill>
                          <a:latin typeface="Calibri"/>
                        </a:defRPr>
                      </a:lvl4pPr>
                      <a:lvl5pPr marL="1827807" algn="l" defTabSz="456952" rtl="0" eaLnBrk="1" latinLnBrk="0" hangingPunct="1">
                        <a:defRPr sz="1800" kern="1200">
                          <a:solidFill>
                            <a:schemeClr val="dk1"/>
                          </a:solidFill>
                          <a:latin typeface="Calibri"/>
                        </a:defRPr>
                      </a:lvl5pPr>
                      <a:lvl6pPr marL="2284758" algn="l" defTabSz="456952" rtl="0" eaLnBrk="1" latinLnBrk="0" hangingPunct="1">
                        <a:defRPr sz="1800" kern="1200">
                          <a:solidFill>
                            <a:schemeClr val="dk1"/>
                          </a:solidFill>
                          <a:latin typeface="Calibri"/>
                        </a:defRPr>
                      </a:lvl6pPr>
                      <a:lvl7pPr marL="2741712" algn="l" defTabSz="456952" rtl="0" eaLnBrk="1" latinLnBrk="0" hangingPunct="1">
                        <a:defRPr sz="1800" kern="1200">
                          <a:solidFill>
                            <a:schemeClr val="dk1"/>
                          </a:solidFill>
                          <a:latin typeface="Calibri"/>
                        </a:defRPr>
                      </a:lvl7pPr>
                      <a:lvl8pPr marL="3198662" algn="l" defTabSz="456952" rtl="0" eaLnBrk="1" latinLnBrk="0" hangingPunct="1">
                        <a:defRPr sz="1800" kern="1200">
                          <a:solidFill>
                            <a:schemeClr val="dk1"/>
                          </a:solidFill>
                          <a:latin typeface="Calibri"/>
                        </a:defRPr>
                      </a:lvl8pPr>
                      <a:lvl9pPr marL="3655613" algn="l" defTabSz="456952" rtl="0" eaLnBrk="1" latinLnBrk="0" hangingPunct="1">
                        <a:defRPr sz="1800" kern="1200">
                          <a:solidFill>
                            <a:schemeClr val="dk1"/>
                          </a:solidFill>
                          <a:latin typeface="Calibri"/>
                        </a:defRPr>
                      </a:lvl9pPr>
                    </a:lstStyle>
                    <a:p>
                      <a:r>
                        <a:rPr lang="en-US" sz="2400" dirty="0">
                          <a:solidFill>
                            <a:srgbClr val="000000"/>
                          </a:solidFill>
                          <a:latin typeface="+mn-lt"/>
                        </a:rPr>
                        <a:t>Good example, good point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457200">
                <a:tc>
                  <a:txBody>
                    <a:bodyPr/>
                    <a:lstStyle>
                      <a:lvl1pPr marL="0" algn="l" defTabSz="456952" rtl="0" eaLnBrk="1" latinLnBrk="0" hangingPunct="1">
                        <a:defRPr sz="1800" kern="1200">
                          <a:solidFill>
                            <a:schemeClr val="dk1"/>
                          </a:solidFill>
                          <a:latin typeface="Calibri"/>
                        </a:defRPr>
                      </a:lvl1pPr>
                      <a:lvl2pPr marL="456952" algn="l" defTabSz="456952" rtl="0" eaLnBrk="1" latinLnBrk="0" hangingPunct="1">
                        <a:defRPr sz="1800" kern="1200">
                          <a:solidFill>
                            <a:schemeClr val="dk1"/>
                          </a:solidFill>
                          <a:latin typeface="Calibri"/>
                        </a:defRPr>
                      </a:lvl2pPr>
                      <a:lvl3pPr marL="913904" algn="l" defTabSz="456952" rtl="0" eaLnBrk="1" latinLnBrk="0" hangingPunct="1">
                        <a:defRPr sz="1800" kern="1200">
                          <a:solidFill>
                            <a:schemeClr val="dk1"/>
                          </a:solidFill>
                          <a:latin typeface="Calibri"/>
                        </a:defRPr>
                      </a:lvl3pPr>
                      <a:lvl4pPr marL="1370855" algn="l" defTabSz="456952" rtl="0" eaLnBrk="1" latinLnBrk="0" hangingPunct="1">
                        <a:defRPr sz="1800" kern="1200">
                          <a:solidFill>
                            <a:schemeClr val="dk1"/>
                          </a:solidFill>
                          <a:latin typeface="Calibri"/>
                        </a:defRPr>
                      </a:lvl4pPr>
                      <a:lvl5pPr marL="1827807" algn="l" defTabSz="456952" rtl="0" eaLnBrk="1" latinLnBrk="0" hangingPunct="1">
                        <a:defRPr sz="1800" kern="1200">
                          <a:solidFill>
                            <a:schemeClr val="dk1"/>
                          </a:solidFill>
                          <a:latin typeface="Calibri"/>
                        </a:defRPr>
                      </a:lvl5pPr>
                      <a:lvl6pPr marL="2284758" algn="l" defTabSz="456952" rtl="0" eaLnBrk="1" latinLnBrk="0" hangingPunct="1">
                        <a:defRPr sz="1800" kern="1200">
                          <a:solidFill>
                            <a:schemeClr val="dk1"/>
                          </a:solidFill>
                          <a:latin typeface="Calibri"/>
                        </a:defRPr>
                      </a:lvl6pPr>
                      <a:lvl7pPr marL="2741712" algn="l" defTabSz="456952" rtl="0" eaLnBrk="1" latinLnBrk="0" hangingPunct="1">
                        <a:defRPr sz="1800" kern="1200">
                          <a:solidFill>
                            <a:schemeClr val="dk1"/>
                          </a:solidFill>
                          <a:latin typeface="Calibri"/>
                        </a:defRPr>
                      </a:lvl7pPr>
                      <a:lvl8pPr marL="3198662" algn="l" defTabSz="456952" rtl="0" eaLnBrk="1" latinLnBrk="0" hangingPunct="1">
                        <a:defRPr sz="1800" kern="1200">
                          <a:solidFill>
                            <a:schemeClr val="dk1"/>
                          </a:solidFill>
                          <a:latin typeface="Calibri"/>
                        </a:defRPr>
                      </a:lvl8pPr>
                      <a:lvl9pPr marL="3655613" algn="l" defTabSz="456952" rtl="0" eaLnBrk="1" latinLnBrk="0" hangingPunct="1">
                        <a:defRPr sz="1800" kern="1200">
                          <a:solidFill>
                            <a:schemeClr val="dk1"/>
                          </a:solidFill>
                          <a:latin typeface="Calibri"/>
                        </a:defRPr>
                      </a:lvl9pPr>
                    </a:lstStyle>
                    <a:p>
                      <a:pPr>
                        <a:spcAft>
                          <a:spcPts val="0"/>
                        </a:spcAft>
                      </a:pPr>
                      <a:r>
                        <a:rPr lang="en-US" sz="2400">
                          <a:solidFill>
                            <a:srgbClr val="000000"/>
                          </a:solidFill>
                          <a:latin typeface="+mn-lt"/>
                          <a:ea typeface="Cambria"/>
                          <a:cs typeface="Calibri"/>
                        </a:rPr>
                        <a:t>Explanation</a:t>
                      </a:r>
                      <a:endParaRPr lang="en-GB" sz="2400">
                        <a:solidFill>
                          <a:srgbClr val="000000"/>
                        </a:solidFill>
                        <a:latin typeface="+mn-lt"/>
                        <a:ea typeface="Cambria"/>
                        <a:cs typeface="Calibri"/>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6952" rtl="0" eaLnBrk="1" latinLnBrk="0" hangingPunct="1">
                        <a:defRPr sz="1800" kern="1200">
                          <a:solidFill>
                            <a:schemeClr val="dk1"/>
                          </a:solidFill>
                          <a:latin typeface="Calibri"/>
                        </a:defRPr>
                      </a:lvl1pPr>
                      <a:lvl2pPr marL="456952" algn="l" defTabSz="456952" rtl="0" eaLnBrk="1" latinLnBrk="0" hangingPunct="1">
                        <a:defRPr sz="1800" kern="1200">
                          <a:solidFill>
                            <a:schemeClr val="dk1"/>
                          </a:solidFill>
                          <a:latin typeface="Calibri"/>
                        </a:defRPr>
                      </a:lvl2pPr>
                      <a:lvl3pPr marL="913904" algn="l" defTabSz="456952" rtl="0" eaLnBrk="1" latinLnBrk="0" hangingPunct="1">
                        <a:defRPr sz="1800" kern="1200">
                          <a:solidFill>
                            <a:schemeClr val="dk1"/>
                          </a:solidFill>
                          <a:latin typeface="Calibri"/>
                        </a:defRPr>
                      </a:lvl3pPr>
                      <a:lvl4pPr marL="1370855" algn="l" defTabSz="456952" rtl="0" eaLnBrk="1" latinLnBrk="0" hangingPunct="1">
                        <a:defRPr sz="1800" kern="1200">
                          <a:solidFill>
                            <a:schemeClr val="dk1"/>
                          </a:solidFill>
                          <a:latin typeface="Calibri"/>
                        </a:defRPr>
                      </a:lvl4pPr>
                      <a:lvl5pPr marL="1827807" algn="l" defTabSz="456952" rtl="0" eaLnBrk="1" latinLnBrk="0" hangingPunct="1">
                        <a:defRPr sz="1800" kern="1200">
                          <a:solidFill>
                            <a:schemeClr val="dk1"/>
                          </a:solidFill>
                          <a:latin typeface="Calibri"/>
                        </a:defRPr>
                      </a:lvl5pPr>
                      <a:lvl6pPr marL="2284758" algn="l" defTabSz="456952" rtl="0" eaLnBrk="1" latinLnBrk="0" hangingPunct="1">
                        <a:defRPr sz="1800" kern="1200">
                          <a:solidFill>
                            <a:schemeClr val="dk1"/>
                          </a:solidFill>
                          <a:latin typeface="Calibri"/>
                        </a:defRPr>
                      </a:lvl6pPr>
                      <a:lvl7pPr marL="2741712" algn="l" defTabSz="456952" rtl="0" eaLnBrk="1" latinLnBrk="0" hangingPunct="1">
                        <a:defRPr sz="1800" kern="1200">
                          <a:solidFill>
                            <a:schemeClr val="dk1"/>
                          </a:solidFill>
                          <a:latin typeface="Calibri"/>
                        </a:defRPr>
                      </a:lvl7pPr>
                      <a:lvl8pPr marL="3198662" algn="l" defTabSz="456952" rtl="0" eaLnBrk="1" latinLnBrk="0" hangingPunct="1">
                        <a:defRPr sz="1800" kern="1200">
                          <a:solidFill>
                            <a:schemeClr val="dk1"/>
                          </a:solidFill>
                          <a:latin typeface="Calibri"/>
                        </a:defRPr>
                      </a:lvl8pPr>
                      <a:lvl9pPr marL="3655613" algn="l" defTabSz="456952" rtl="0" eaLnBrk="1" latinLnBrk="0" hangingPunct="1">
                        <a:defRPr sz="1800" kern="1200">
                          <a:solidFill>
                            <a:schemeClr val="dk1"/>
                          </a:solidFill>
                          <a:latin typeface="Calibri"/>
                        </a:defRPr>
                      </a:lvl9pPr>
                    </a:lstStyle>
                    <a:p>
                      <a:r>
                        <a:rPr lang="en-US" sz="2400" dirty="0">
                          <a:solidFill>
                            <a:srgbClr val="000000"/>
                          </a:solidFill>
                          <a:latin typeface="+mn-lt"/>
                        </a:rPr>
                        <a:t>Means that, our goals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457200">
                <a:tc>
                  <a:txBody>
                    <a:bodyPr/>
                    <a:lstStyle>
                      <a:lvl1pPr marL="0" algn="l" defTabSz="456952" rtl="0" eaLnBrk="1" latinLnBrk="0" hangingPunct="1">
                        <a:defRPr sz="1800" kern="1200">
                          <a:solidFill>
                            <a:schemeClr val="dk1"/>
                          </a:solidFill>
                          <a:latin typeface="Calibri"/>
                        </a:defRPr>
                      </a:lvl1pPr>
                      <a:lvl2pPr marL="456952" algn="l" defTabSz="456952" rtl="0" eaLnBrk="1" latinLnBrk="0" hangingPunct="1">
                        <a:defRPr sz="1800" kern="1200">
                          <a:solidFill>
                            <a:schemeClr val="dk1"/>
                          </a:solidFill>
                          <a:latin typeface="Calibri"/>
                        </a:defRPr>
                      </a:lvl2pPr>
                      <a:lvl3pPr marL="913904" algn="l" defTabSz="456952" rtl="0" eaLnBrk="1" latinLnBrk="0" hangingPunct="1">
                        <a:defRPr sz="1800" kern="1200">
                          <a:solidFill>
                            <a:schemeClr val="dk1"/>
                          </a:solidFill>
                          <a:latin typeface="Calibri"/>
                        </a:defRPr>
                      </a:lvl3pPr>
                      <a:lvl4pPr marL="1370855" algn="l" defTabSz="456952" rtl="0" eaLnBrk="1" latinLnBrk="0" hangingPunct="1">
                        <a:defRPr sz="1800" kern="1200">
                          <a:solidFill>
                            <a:schemeClr val="dk1"/>
                          </a:solidFill>
                          <a:latin typeface="Calibri"/>
                        </a:defRPr>
                      </a:lvl4pPr>
                      <a:lvl5pPr marL="1827807" algn="l" defTabSz="456952" rtl="0" eaLnBrk="1" latinLnBrk="0" hangingPunct="1">
                        <a:defRPr sz="1800" kern="1200">
                          <a:solidFill>
                            <a:schemeClr val="dk1"/>
                          </a:solidFill>
                          <a:latin typeface="Calibri"/>
                        </a:defRPr>
                      </a:lvl5pPr>
                      <a:lvl6pPr marL="2284758" algn="l" defTabSz="456952" rtl="0" eaLnBrk="1" latinLnBrk="0" hangingPunct="1">
                        <a:defRPr sz="1800" kern="1200">
                          <a:solidFill>
                            <a:schemeClr val="dk1"/>
                          </a:solidFill>
                          <a:latin typeface="Calibri"/>
                        </a:defRPr>
                      </a:lvl6pPr>
                      <a:lvl7pPr marL="2741712" algn="l" defTabSz="456952" rtl="0" eaLnBrk="1" latinLnBrk="0" hangingPunct="1">
                        <a:defRPr sz="1800" kern="1200">
                          <a:solidFill>
                            <a:schemeClr val="dk1"/>
                          </a:solidFill>
                          <a:latin typeface="Calibri"/>
                        </a:defRPr>
                      </a:lvl7pPr>
                      <a:lvl8pPr marL="3198662" algn="l" defTabSz="456952" rtl="0" eaLnBrk="1" latinLnBrk="0" hangingPunct="1">
                        <a:defRPr sz="1800" kern="1200">
                          <a:solidFill>
                            <a:schemeClr val="dk1"/>
                          </a:solidFill>
                          <a:latin typeface="Calibri"/>
                        </a:defRPr>
                      </a:lvl8pPr>
                      <a:lvl9pPr marL="3655613" algn="l" defTabSz="456952" rtl="0" eaLnBrk="1" latinLnBrk="0" hangingPunct="1">
                        <a:defRPr sz="1800" kern="1200">
                          <a:solidFill>
                            <a:schemeClr val="dk1"/>
                          </a:solidFill>
                          <a:latin typeface="Calibri"/>
                        </a:defRPr>
                      </a:lvl9pPr>
                    </a:lstStyle>
                    <a:p>
                      <a:pPr>
                        <a:spcAft>
                          <a:spcPts val="0"/>
                        </a:spcAft>
                      </a:pPr>
                      <a:r>
                        <a:rPr lang="en-US" sz="2400">
                          <a:solidFill>
                            <a:srgbClr val="000000"/>
                          </a:solidFill>
                          <a:latin typeface="+mn-lt"/>
                          <a:ea typeface="Cambria"/>
                          <a:cs typeface="Calibri"/>
                        </a:rPr>
                        <a:t>Explicit reasoning</a:t>
                      </a:r>
                      <a:endParaRPr lang="en-GB" sz="2400">
                        <a:solidFill>
                          <a:srgbClr val="000000"/>
                        </a:solidFill>
                        <a:latin typeface="+mn-lt"/>
                        <a:ea typeface="Cambria"/>
                        <a:cs typeface="Calibri"/>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52" rtl="0" eaLnBrk="1" latinLnBrk="0" hangingPunct="1">
                        <a:defRPr sz="1800" kern="1200">
                          <a:solidFill>
                            <a:schemeClr val="dk1"/>
                          </a:solidFill>
                          <a:latin typeface="Calibri"/>
                        </a:defRPr>
                      </a:lvl1pPr>
                      <a:lvl2pPr marL="456952" algn="l" defTabSz="456952" rtl="0" eaLnBrk="1" latinLnBrk="0" hangingPunct="1">
                        <a:defRPr sz="1800" kern="1200">
                          <a:solidFill>
                            <a:schemeClr val="dk1"/>
                          </a:solidFill>
                          <a:latin typeface="Calibri"/>
                        </a:defRPr>
                      </a:lvl2pPr>
                      <a:lvl3pPr marL="913904" algn="l" defTabSz="456952" rtl="0" eaLnBrk="1" latinLnBrk="0" hangingPunct="1">
                        <a:defRPr sz="1800" kern="1200">
                          <a:solidFill>
                            <a:schemeClr val="dk1"/>
                          </a:solidFill>
                          <a:latin typeface="Calibri"/>
                        </a:defRPr>
                      </a:lvl3pPr>
                      <a:lvl4pPr marL="1370855" algn="l" defTabSz="456952" rtl="0" eaLnBrk="1" latinLnBrk="0" hangingPunct="1">
                        <a:defRPr sz="1800" kern="1200">
                          <a:solidFill>
                            <a:schemeClr val="dk1"/>
                          </a:solidFill>
                          <a:latin typeface="Calibri"/>
                        </a:defRPr>
                      </a:lvl4pPr>
                      <a:lvl5pPr marL="1827807" algn="l" defTabSz="456952" rtl="0" eaLnBrk="1" latinLnBrk="0" hangingPunct="1">
                        <a:defRPr sz="1800" kern="1200">
                          <a:solidFill>
                            <a:schemeClr val="dk1"/>
                          </a:solidFill>
                          <a:latin typeface="Calibri"/>
                        </a:defRPr>
                      </a:lvl5pPr>
                      <a:lvl6pPr marL="2284758" algn="l" defTabSz="456952" rtl="0" eaLnBrk="1" latinLnBrk="0" hangingPunct="1">
                        <a:defRPr sz="1800" kern="1200">
                          <a:solidFill>
                            <a:schemeClr val="dk1"/>
                          </a:solidFill>
                          <a:latin typeface="Calibri"/>
                        </a:defRPr>
                      </a:lvl6pPr>
                      <a:lvl7pPr marL="2741712" algn="l" defTabSz="456952" rtl="0" eaLnBrk="1" latinLnBrk="0" hangingPunct="1">
                        <a:defRPr sz="1800" kern="1200">
                          <a:solidFill>
                            <a:schemeClr val="dk1"/>
                          </a:solidFill>
                          <a:latin typeface="Calibri"/>
                        </a:defRPr>
                      </a:lvl7pPr>
                      <a:lvl8pPr marL="3198662" algn="l" defTabSz="456952" rtl="0" eaLnBrk="1" latinLnBrk="0" hangingPunct="1">
                        <a:defRPr sz="1800" kern="1200">
                          <a:solidFill>
                            <a:schemeClr val="dk1"/>
                          </a:solidFill>
                          <a:latin typeface="Calibri"/>
                        </a:defRPr>
                      </a:lvl8pPr>
                      <a:lvl9pPr marL="3655613" algn="l" defTabSz="456952" rtl="0" eaLnBrk="1" latinLnBrk="0" hangingPunct="1">
                        <a:defRPr sz="1800" kern="1200">
                          <a:solidFill>
                            <a:schemeClr val="dk1"/>
                          </a:solidFill>
                          <a:latin typeface="Calibri"/>
                        </a:defRPr>
                      </a:lvl9pPr>
                    </a:lstStyle>
                    <a:p>
                      <a:r>
                        <a:rPr lang="en-US" sz="2400" dirty="0">
                          <a:solidFill>
                            <a:srgbClr val="000000"/>
                          </a:solidFill>
                          <a:latin typeface="+mn-lt"/>
                        </a:rPr>
                        <a:t>Next step, relates to, that’s why</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457200">
                <a:tc>
                  <a:txBody>
                    <a:bodyPr/>
                    <a:lstStyle>
                      <a:lvl1pPr marL="0" algn="l" defTabSz="456952" rtl="0" eaLnBrk="1" latinLnBrk="0" hangingPunct="1">
                        <a:defRPr sz="1800" kern="1200">
                          <a:solidFill>
                            <a:schemeClr val="dk1"/>
                          </a:solidFill>
                          <a:latin typeface="Calibri"/>
                        </a:defRPr>
                      </a:lvl1pPr>
                      <a:lvl2pPr marL="456952" algn="l" defTabSz="456952" rtl="0" eaLnBrk="1" latinLnBrk="0" hangingPunct="1">
                        <a:defRPr sz="1800" kern="1200">
                          <a:solidFill>
                            <a:schemeClr val="dk1"/>
                          </a:solidFill>
                          <a:latin typeface="Calibri"/>
                        </a:defRPr>
                      </a:lvl2pPr>
                      <a:lvl3pPr marL="913904" algn="l" defTabSz="456952" rtl="0" eaLnBrk="1" latinLnBrk="0" hangingPunct="1">
                        <a:defRPr sz="1800" kern="1200">
                          <a:solidFill>
                            <a:schemeClr val="dk1"/>
                          </a:solidFill>
                          <a:latin typeface="Calibri"/>
                        </a:defRPr>
                      </a:lvl3pPr>
                      <a:lvl4pPr marL="1370855" algn="l" defTabSz="456952" rtl="0" eaLnBrk="1" latinLnBrk="0" hangingPunct="1">
                        <a:defRPr sz="1800" kern="1200">
                          <a:solidFill>
                            <a:schemeClr val="dk1"/>
                          </a:solidFill>
                          <a:latin typeface="Calibri"/>
                        </a:defRPr>
                      </a:lvl4pPr>
                      <a:lvl5pPr marL="1827807" algn="l" defTabSz="456952" rtl="0" eaLnBrk="1" latinLnBrk="0" hangingPunct="1">
                        <a:defRPr sz="1800" kern="1200">
                          <a:solidFill>
                            <a:schemeClr val="dk1"/>
                          </a:solidFill>
                          <a:latin typeface="Calibri"/>
                        </a:defRPr>
                      </a:lvl5pPr>
                      <a:lvl6pPr marL="2284758" algn="l" defTabSz="456952" rtl="0" eaLnBrk="1" latinLnBrk="0" hangingPunct="1">
                        <a:defRPr sz="1800" kern="1200">
                          <a:solidFill>
                            <a:schemeClr val="dk1"/>
                          </a:solidFill>
                          <a:latin typeface="Calibri"/>
                        </a:defRPr>
                      </a:lvl6pPr>
                      <a:lvl7pPr marL="2741712" algn="l" defTabSz="456952" rtl="0" eaLnBrk="1" latinLnBrk="0" hangingPunct="1">
                        <a:defRPr sz="1800" kern="1200">
                          <a:solidFill>
                            <a:schemeClr val="dk1"/>
                          </a:solidFill>
                          <a:latin typeface="Calibri"/>
                        </a:defRPr>
                      </a:lvl7pPr>
                      <a:lvl8pPr marL="3198662" algn="l" defTabSz="456952" rtl="0" eaLnBrk="1" latinLnBrk="0" hangingPunct="1">
                        <a:defRPr sz="1800" kern="1200">
                          <a:solidFill>
                            <a:schemeClr val="dk1"/>
                          </a:solidFill>
                          <a:latin typeface="Calibri"/>
                        </a:defRPr>
                      </a:lvl8pPr>
                      <a:lvl9pPr marL="3655613" algn="l" defTabSz="456952" rtl="0" eaLnBrk="1" latinLnBrk="0" hangingPunct="1">
                        <a:defRPr sz="1800" kern="1200">
                          <a:solidFill>
                            <a:schemeClr val="dk1"/>
                          </a:solidFill>
                          <a:latin typeface="Calibri"/>
                        </a:defRPr>
                      </a:lvl9pPr>
                    </a:lstStyle>
                    <a:p>
                      <a:pPr>
                        <a:spcAft>
                          <a:spcPts val="0"/>
                        </a:spcAft>
                      </a:pPr>
                      <a:r>
                        <a:rPr lang="en-US" sz="2400">
                          <a:solidFill>
                            <a:srgbClr val="000000"/>
                          </a:solidFill>
                          <a:latin typeface="+mn-lt"/>
                          <a:ea typeface="Cambria"/>
                          <a:cs typeface="Calibri"/>
                        </a:rPr>
                        <a:t>Justification</a:t>
                      </a:r>
                      <a:endParaRPr lang="en-GB" sz="2400">
                        <a:solidFill>
                          <a:srgbClr val="000000"/>
                        </a:solidFill>
                        <a:latin typeface="+mn-lt"/>
                        <a:ea typeface="Cambria"/>
                        <a:cs typeface="Calibri"/>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6952" rtl="0" eaLnBrk="1" latinLnBrk="0" hangingPunct="1">
                        <a:defRPr sz="1800" kern="1200">
                          <a:solidFill>
                            <a:schemeClr val="dk1"/>
                          </a:solidFill>
                          <a:latin typeface="Calibri"/>
                        </a:defRPr>
                      </a:lvl1pPr>
                      <a:lvl2pPr marL="456952" algn="l" defTabSz="456952" rtl="0" eaLnBrk="1" latinLnBrk="0" hangingPunct="1">
                        <a:defRPr sz="1800" kern="1200">
                          <a:solidFill>
                            <a:schemeClr val="dk1"/>
                          </a:solidFill>
                          <a:latin typeface="Calibri"/>
                        </a:defRPr>
                      </a:lvl2pPr>
                      <a:lvl3pPr marL="913904" algn="l" defTabSz="456952" rtl="0" eaLnBrk="1" latinLnBrk="0" hangingPunct="1">
                        <a:defRPr sz="1800" kern="1200">
                          <a:solidFill>
                            <a:schemeClr val="dk1"/>
                          </a:solidFill>
                          <a:latin typeface="Calibri"/>
                        </a:defRPr>
                      </a:lvl3pPr>
                      <a:lvl4pPr marL="1370855" algn="l" defTabSz="456952" rtl="0" eaLnBrk="1" latinLnBrk="0" hangingPunct="1">
                        <a:defRPr sz="1800" kern="1200">
                          <a:solidFill>
                            <a:schemeClr val="dk1"/>
                          </a:solidFill>
                          <a:latin typeface="Calibri"/>
                        </a:defRPr>
                      </a:lvl4pPr>
                      <a:lvl5pPr marL="1827807" algn="l" defTabSz="456952" rtl="0" eaLnBrk="1" latinLnBrk="0" hangingPunct="1">
                        <a:defRPr sz="1800" kern="1200">
                          <a:solidFill>
                            <a:schemeClr val="dk1"/>
                          </a:solidFill>
                          <a:latin typeface="Calibri"/>
                        </a:defRPr>
                      </a:lvl5pPr>
                      <a:lvl6pPr marL="2284758" algn="l" defTabSz="456952" rtl="0" eaLnBrk="1" latinLnBrk="0" hangingPunct="1">
                        <a:defRPr sz="1800" kern="1200">
                          <a:solidFill>
                            <a:schemeClr val="dk1"/>
                          </a:solidFill>
                          <a:latin typeface="Calibri"/>
                        </a:defRPr>
                      </a:lvl6pPr>
                      <a:lvl7pPr marL="2741712" algn="l" defTabSz="456952" rtl="0" eaLnBrk="1" latinLnBrk="0" hangingPunct="1">
                        <a:defRPr sz="1800" kern="1200">
                          <a:solidFill>
                            <a:schemeClr val="dk1"/>
                          </a:solidFill>
                          <a:latin typeface="Calibri"/>
                        </a:defRPr>
                      </a:lvl7pPr>
                      <a:lvl8pPr marL="3198662" algn="l" defTabSz="456952" rtl="0" eaLnBrk="1" latinLnBrk="0" hangingPunct="1">
                        <a:defRPr sz="1800" kern="1200">
                          <a:solidFill>
                            <a:schemeClr val="dk1"/>
                          </a:solidFill>
                          <a:latin typeface="Calibri"/>
                        </a:defRPr>
                      </a:lvl8pPr>
                      <a:lvl9pPr marL="3655613" algn="l" defTabSz="456952" rtl="0" eaLnBrk="1" latinLnBrk="0" hangingPunct="1">
                        <a:defRPr sz="1800" kern="1200">
                          <a:solidFill>
                            <a:schemeClr val="dk1"/>
                          </a:solidFill>
                          <a:latin typeface="Calibri"/>
                        </a:defRPr>
                      </a:lvl9pPr>
                    </a:lstStyle>
                    <a:p>
                      <a:r>
                        <a:rPr lang="en-US" sz="2400" dirty="0">
                          <a:solidFill>
                            <a:srgbClr val="000000"/>
                          </a:solidFill>
                          <a:latin typeface="+mn-lt"/>
                        </a:rPr>
                        <a:t>I mean, we learned, we observed</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822960">
                <a:tc>
                  <a:txBody>
                    <a:bodyPr/>
                    <a:lstStyle>
                      <a:lvl1pPr marL="0" algn="l" defTabSz="456952" rtl="0" eaLnBrk="1" latinLnBrk="0" hangingPunct="1">
                        <a:defRPr sz="1800" kern="1200">
                          <a:solidFill>
                            <a:schemeClr val="dk1"/>
                          </a:solidFill>
                          <a:latin typeface="Calibri"/>
                        </a:defRPr>
                      </a:lvl1pPr>
                      <a:lvl2pPr marL="456952" algn="l" defTabSz="456952" rtl="0" eaLnBrk="1" latinLnBrk="0" hangingPunct="1">
                        <a:defRPr sz="1800" kern="1200">
                          <a:solidFill>
                            <a:schemeClr val="dk1"/>
                          </a:solidFill>
                          <a:latin typeface="Calibri"/>
                        </a:defRPr>
                      </a:lvl2pPr>
                      <a:lvl3pPr marL="913904" algn="l" defTabSz="456952" rtl="0" eaLnBrk="1" latinLnBrk="0" hangingPunct="1">
                        <a:defRPr sz="1800" kern="1200">
                          <a:solidFill>
                            <a:schemeClr val="dk1"/>
                          </a:solidFill>
                          <a:latin typeface="Calibri"/>
                        </a:defRPr>
                      </a:lvl3pPr>
                      <a:lvl4pPr marL="1370855" algn="l" defTabSz="456952" rtl="0" eaLnBrk="1" latinLnBrk="0" hangingPunct="1">
                        <a:defRPr sz="1800" kern="1200">
                          <a:solidFill>
                            <a:schemeClr val="dk1"/>
                          </a:solidFill>
                          <a:latin typeface="Calibri"/>
                        </a:defRPr>
                      </a:lvl4pPr>
                      <a:lvl5pPr marL="1827807" algn="l" defTabSz="456952" rtl="0" eaLnBrk="1" latinLnBrk="0" hangingPunct="1">
                        <a:defRPr sz="1800" kern="1200">
                          <a:solidFill>
                            <a:schemeClr val="dk1"/>
                          </a:solidFill>
                          <a:latin typeface="Calibri"/>
                        </a:defRPr>
                      </a:lvl5pPr>
                      <a:lvl6pPr marL="2284758" algn="l" defTabSz="456952" rtl="0" eaLnBrk="1" latinLnBrk="0" hangingPunct="1">
                        <a:defRPr sz="1800" kern="1200">
                          <a:solidFill>
                            <a:schemeClr val="dk1"/>
                          </a:solidFill>
                          <a:latin typeface="Calibri"/>
                        </a:defRPr>
                      </a:lvl6pPr>
                      <a:lvl7pPr marL="2741712" algn="l" defTabSz="456952" rtl="0" eaLnBrk="1" latinLnBrk="0" hangingPunct="1">
                        <a:defRPr sz="1800" kern="1200">
                          <a:solidFill>
                            <a:schemeClr val="dk1"/>
                          </a:solidFill>
                          <a:latin typeface="Calibri"/>
                        </a:defRPr>
                      </a:lvl7pPr>
                      <a:lvl8pPr marL="3198662" algn="l" defTabSz="456952" rtl="0" eaLnBrk="1" latinLnBrk="0" hangingPunct="1">
                        <a:defRPr sz="1800" kern="1200">
                          <a:solidFill>
                            <a:schemeClr val="dk1"/>
                          </a:solidFill>
                          <a:latin typeface="Calibri"/>
                        </a:defRPr>
                      </a:lvl8pPr>
                      <a:lvl9pPr marL="3655613" algn="l" defTabSz="456952" rtl="0" eaLnBrk="1" latinLnBrk="0" hangingPunct="1">
                        <a:defRPr sz="1800" kern="1200">
                          <a:solidFill>
                            <a:schemeClr val="dk1"/>
                          </a:solidFill>
                          <a:latin typeface="Calibri"/>
                        </a:defRPr>
                      </a:lvl9pPr>
                    </a:lstStyle>
                    <a:p>
                      <a:pPr>
                        <a:spcAft>
                          <a:spcPts val="0"/>
                        </a:spcAft>
                      </a:pPr>
                      <a:r>
                        <a:rPr lang="en-US" sz="2400">
                          <a:solidFill>
                            <a:srgbClr val="000000"/>
                          </a:solidFill>
                          <a:latin typeface="+mn-lt"/>
                          <a:ea typeface="Cambria"/>
                          <a:cs typeface="Calibri"/>
                        </a:rPr>
                        <a:t>Reflections of </a:t>
                      </a:r>
                      <a:br>
                        <a:rPr lang="en-US" sz="2400">
                          <a:solidFill>
                            <a:srgbClr val="000000"/>
                          </a:solidFill>
                          <a:latin typeface="+mn-lt"/>
                          <a:ea typeface="Cambria"/>
                          <a:cs typeface="Calibri"/>
                        </a:rPr>
                      </a:br>
                      <a:r>
                        <a:rPr lang="en-US" sz="2400">
                          <a:solidFill>
                            <a:srgbClr val="000000"/>
                          </a:solidFill>
                          <a:latin typeface="+mn-lt"/>
                          <a:ea typeface="Cambria"/>
                          <a:cs typeface="Calibri"/>
                        </a:rPr>
                        <a:t>perspectives of others</a:t>
                      </a:r>
                      <a:endParaRPr lang="en-GB" sz="2400">
                        <a:solidFill>
                          <a:srgbClr val="000000"/>
                        </a:solidFill>
                        <a:latin typeface="+mn-lt"/>
                        <a:ea typeface="Cambria"/>
                        <a:cs typeface="Calibri"/>
                      </a:endParaRPr>
                    </a:p>
                  </a:txBody>
                  <a:tcPr marL="68580" marR="6858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52" rtl="0" eaLnBrk="1" latinLnBrk="0" hangingPunct="1">
                        <a:defRPr sz="1800" kern="1200">
                          <a:solidFill>
                            <a:schemeClr val="dk1"/>
                          </a:solidFill>
                          <a:latin typeface="Calibri"/>
                        </a:defRPr>
                      </a:lvl1pPr>
                      <a:lvl2pPr marL="456952" algn="l" defTabSz="456952" rtl="0" eaLnBrk="1" latinLnBrk="0" hangingPunct="1">
                        <a:defRPr sz="1800" kern="1200">
                          <a:solidFill>
                            <a:schemeClr val="dk1"/>
                          </a:solidFill>
                          <a:latin typeface="Calibri"/>
                        </a:defRPr>
                      </a:lvl2pPr>
                      <a:lvl3pPr marL="913904" algn="l" defTabSz="456952" rtl="0" eaLnBrk="1" latinLnBrk="0" hangingPunct="1">
                        <a:defRPr sz="1800" kern="1200">
                          <a:solidFill>
                            <a:schemeClr val="dk1"/>
                          </a:solidFill>
                          <a:latin typeface="Calibri"/>
                        </a:defRPr>
                      </a:lvl3pPr>
                      <a:lvl4pPr marL="1370855" algn="l" defTabSz="456952" rtl="0" eaLnBrk="1" latinLnBrk="0" hangingPunct="1">
                        <a:defRPr sz="1800" kern="1200">
                          <a:solidFill>
                            <a:schemeClr val="dk1"/>
                          </a:solidFill>
                          <a:latin typeface="Calibri"/>
                        </a:defRPr>
                      </a:lvl4pPr>
                      <a:lvl5pPr marL="1827807" algn="l" defTabSz="456952" rtl="0" eaLnBrk="1" latinLnBrk="0" hangingPunct="1">
                        <a:defRPr sz="1800" kern="1200">
                          <a:solidFill>
                            <a:schemeClr val="dk1"/>
                          </a:solidFill>
                          <a:latin typeface="Calibri"/>
                        </a:defRPr>
                      </a:lvl5pPr>
                      <a:lvl6pPr marL="2284758" algn="l" defTabSz="456952" rtl="0" eaLnBrk="1" latinLnBrk="0" hangingPunct="1">
                        <a:defRPr sz="1800" kern="1200">
                          <a:solidFill>
                            <a:schemeClr val="dk1"/>
                          </a:solidFill>
                          <a:latin typeface="Calibri"/>
                        </a:defRPr>
                      </a:lvl6pPr>
                      <a:lvl7pPr marL="2741712" algn="l" defTabSz="456952" rtl="0" eaLnBrk="1" latinLnBrk="0" hangingPunct="1">
                        <a:defRPr sz="1800" kern="1200">
                          <a:solidFill>
                            <a:schemeClr val="dk1"/>
                          </a:solidFill>
                          <a:latin typeface="Calibri"/>
                        </a:defRPr>
                      </a:lvl7pPr>
                      <a:lvl8pPr marL="3198662" algn="l" defTabSz="456952" rtl="0" eaLnBrk="1" latinLnBrk="0" hangingPunct="1">
                        <a:defRPr sz="1800" kern="1200">
                          <a:solidFill>
                            <a:schemeClr val="dk1"/>
                          </a:solidFill>
                          <a:latin typeface="Calibri"/>
                        </a:defRPr>
                      </a:lvl8pPr>
                      <a:lvl9pPr marL="3655613" algn="l" defTabSz="456952" rtl="0" eaLnBrk="1" latinLnBrk="0" hangingPunct="1">
                        <a:defRPr sz="1800" kern="1200">
                          <a:solidFill>
                            <a:schemeClr val="dk1"/>
                          </a:solidFill>
                          <a:latin typeface="Calibri"/>
                        </a:defRPr>
                      </a:lvl9pPr>
                    </a:lstStyle>
                    <a:p>
                      <a:r>
                        <a:rPr lang="en-US" sz="2400" dirty="0">
                          <a:solidFill>
                            <a:srgbClr val="000000"/>
                          </a:solidFill>
                          <a:latin typeface="+mn-lt"/>
                        </a:rPr>
                        <a:t>Agree, here is another, makes the point, take your point, your view</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Tree>
    <p:extLst>
      <p:ext uri="{BB962C8B-B14F-4D97-AF65-F5344CB8AC3E}">
        <p14:creationId xmlns:p14="http://schemas.microsoft.com/office/powerpoint/2010/main" val="233493841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Extract classified as Exploratory Talk</a:t>
            </a:r>
            <a:endParaRPr lang="en-US" dirty="0"/>
          </a:p>
        </p:txBody>
      </p:sp>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72</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799891132"/>
              </p:ext>
            </p:extLst>
          </p:nvPr>
        </p:nvGraphicFramePr>
        <p:xfrm>
          <a:off x="562620" y="1397001"/>
          <a:ext cx="7870183" cy="5272453"/>
        </p:xfrm>
        <a:graphic>
          <a:graphicData uri="http://schemas.openxmlformats.org/drawingml/2006/table">
            <a:tbl>
              <a:tblPr firstRow="1" bandRow="1"/>
              <a:tblGrid>
                <a:gridCol w="1012184"/>
                <a:gridCol w="6857999"/>
              </a:tblGrid>
              <a:tr h="396240">
                <a:tc>
                  <a:txBody>
                    <a:bodyPr/>
                    <a:lstStyle>
                      <a:lvl1pPr marL="0" algn="l" defTabSz="456952" rtl="0" eaLnBrk="1" latinLnBrk="0" hangingPunct="1">
                        <a:defRPr sz="1800" b="1" kern="1200">
                          <a:solidFill>
                            <a:schemeClr val="lt1"/>
                          </a:solidFill>
                          <a:latin typeface="Calibri"/>
                        </a:defRPr>
                      </a:lvl1pPr>
                      <a:lvl2pPr marL="456952" algn="l" defTabSz="456952" rtl="0" eaLnBrk="1" latinLnBrk="0" hangingPunct="1">
                        <a:defRPr sz="1800" b="1" kern="1200">
                          <a:solidFill>
                            <a:schemeClr val="lt1"/>
                          </a:solidFill>
                          <a:latin typeface="Calibri"/>
                        </a:defRPr>
                      </a:lvl2pPr>
                      <a:lvl3pPr marL="913904" algn="l" defTabSz="456952" rtl="0" eaLnBrk="1" latinLnBrk="0" hangingPunct="1">
                        <a:defRPr sz="1800" b="1" kern="1200">
                          <a:solidFill>
                            <a:schemeClr val="lt1"/>
                          </a:solidFill>
                          <a:latin typeface="Calibri"/>
                        </a:defRPr>
                      </a:lvl3pPr>
                      <a:lvl4pPr marL="1370855" algn="l" defTabSz="456952" rtl="0" eaLnBrk="1" latinLnBrk="0" hangingPunct="1">
                        <a:defRPr sz="1800" b="1" kern="1200">
                          <a:solidFill>
                            <a:schemeClr val="lt1"/>
                          </a:solidFill>
                          <a:latin typeface="Calibri"/>
                        </a:defRPr>
                      </a:lvl4pPr>
                      <a:lvl5pPr marL="1827807" algn="l" defTabSz="456952" rtl="0" eaLnBrk="1" latinLnBrk="0" hangingPunct="1">
                        <a:defRPr sz="1800" b="1" kern="1200">
                          <a:solidFill>
                            <a:schemeClr val="lt1"/>
                          </a:solidFill>
                          <a:latin typeface="Calibri"/>
                        </a:defRPr>
                      </a:lvl5pPr>
                      <a:lvl6pPr marL="2284758" algn="l" defTabSz="456952" rtl="0" eaLnBrk="1" latinLnBrk="0" hangingPunct="1">
                        <a:defRPr sz="1800" b="1" kern="1200">
                          <a:solidFill>
                            <a:schemeClr val="lt1"/>
                          </a:solidFill>
                          <a:latin typeface="Calibri"/>
                        </a:defRPr>
                      </a:lvl6pPr>
                      <a:lvl7pPr marL="2741712" algn="l" defTabSz="456952" rtl="0" eaLnBrk="1" latinLnBrk="0" hangingPunct="1">
                        <a:defRPr sz="1800" b="1" kern="1200">
                          <a:solidFill>
                            <a:schemeClr val="lt1"/>
                          </a:solidFill>
                          <a:latin typeface="Calibri"/>
                        </a:defRPr>
                      </a:lvl7pPr>
                      <a:lvl8pPr marL="3198662" algn="l" defTabSz="456952" rtl="0" eaLnBrk="1" latinLnBrk="0" hangingPunct="1">
                        <a:defRPr sz="1800" b="1" kern="1200">
                          <a:solidFill>
                            <a:schemeClr val="lt1"/>
                          </a:solidFill>
                          <a:latin typeface="Calibri"/>
                        </a:defRPr>
                      </a:lvl8pPr>
                      <a:lvl9pPr marL="3655613" algn="l" defTabSz="456952" rtl="0" eaLnBrk="1" latinLnBrk="0" hangingPunct="1">
                        <a:defRPr sz="1800" b="1" kern="1200">
                          <a:solidFill>
                            <a:schemeClr val="lt1"/>
                          </a:solidFill>
                          <a:latin typeface="Calibri"/>
                        </a:defRPr>
                      </a:lvl9pPr>
                    </a:lstStyle>
                    <a:p>
                      <a:r>
                        <a:rPr lang="en-US" sz="1800">
                          <a:solidFill>
                            <a:srgbClr val="000000"/>
                          </a:solidFill>
                          <a:latin typeface="+mn-lt"/>
                        </a:rPr>
                        <a:t>Time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6952" rtl="0" eaLnBrk="1" latinLnBrk="0" hangingPunct="1">
                        <a:defRPr sz="1800" b="1" kern="1200">
                          <a:solidFill>
                            <a:schemeClr val="lt1"/>
                          </a:solidFill>
                          <a:latin typeface="Calibri"/>
                        </a:defRPr>
                      </a:lvl1pPr>
                      <a:lvl2pPr marL="456952" algn="l" defTabSz="456952" rtl="0" eaLnBrk="1" latinLnBrk="0" hangingPunct="1">
                        <a:defRPr sz="1800" b="1" kern="1200">
                          <a:solidFill>
                            <a:schemeClr val="lt1"/>
                          </a:solidFill>
                          <a:latin typeface="Calibri"/>
                        </a:defRPr>
                      </a:lvl2pPr>
                      <a:lvl3pPr marL="913904" algn="l" defTabSz="456952" rtl="0" eaLnBrk="1" latinLnBrk="0" hangingPunct="1">
                        <a:defRPr sz="1800" b="1" kern="1200">
                          <a:solidFill>
                            <a:schemeClr val="lt1"/>
                          </a:solidFill>
                          <a:latin typeface="Calibri"/>
                        </a:defRPr>
                      </a:lvl3pPr>
                      <a:lvl4pPr marL="1370855" algn="l" defTabSz="456952" rtl="0" eaLnBrk="1" latinLnBrk="0" hangingPunct="1">
                        <a:defRPr sz="1800" b="1" kern="1200">
                          <a:solidFill>
                            <a:schemeClr val="lt1"/>
                          </a:solidFill>
                          <a:latin typeface="Calibri"/>
                        </a:defRPr>
                      </a:lvl4pPr>
                      <a:lvl5pPr marL="1827807" algn="l" defTabSz="456952" rtl="0" eaLnBrk="1" latinLnBrk="0" hangingPunct="1">
                        <a:defRPr sz="1800" b="1" kern="1200">
                          <a:solidFill>
                            <a:schemeClr val="lt1"/>
                          </a:solidFill>
                          <a:latin typeface="Calibri"/>
                        </a:defRPr>
                      </a:lvl5pPr>
                      <a:lvl6pPr marL="2284758" algn="l" defTabSz="456952" rtl="0" eaLnBrk="1" latinLnBrk="0" hangingPunct="1">
                        <a:defRPr sz="1800" b="1" kern="1200">
                          <a:solidFill>
                            <a:schemeClr val="lt1"/>
                          </a:solidFill>
                          <a:latin typeface="Calibri"/>
                        </a:defRPr>
                      </a:lvl6pPr>
                      <a:lvl7pPr marL="2741712" algn="l" defTabSz="456952" rtl="0" eaLnBrk="1" latinLnBrk="0" hangingPunct="1">
                        <a:defRPr sz="1800" b="1" kern="1200">
                          <a:solidFill>
                            <a:schemeClr val="lt1"/>
                          </a:solidFill>
                          <a:latin typeface="Calibri"/>
                        </a:defRPr>
                      </a:lvl7pPr>
                      <a:lvl8pPr marL="3198662" algn="l" defTabSz="456952" rtl="0" eaLnBrk="1" latinLnBrk="0" hangingPunct="1">
                        <a:defRPr sz="1800" b="1" kern="1200">
                          <a:solidFill>
                            <a:schemeClr val="lt1"/>
                          </a:solidFill>
                          <a:latin typeface="Calibri"/>
                        </a:defRPr>
                      </a:lvl8pPr>
                      <a:lvl9pPr marL="3655613" algn="l" defTabSz="456952" rtl="0" eaLnBrk="1" latinLnBrk="0" hangingPunct="1">
                        <a:defRPr sz="1800" b="1" kern="1200">
                          <a:solidFill>
                            <a:schemeClr val="lt1"/>
                          </a:solidFill>
                          <a:latin typeface="Calibri"/>
                        </a:defRPr>
                      </a:lvl9pPr>
                    </a:lstStyle>
                    <a:p>
                      <a:r>
                        <a:rPr lang="en-US" sz="1800">
                          <a:solidFill>
                            <a:srgbClr val="000000"/>
                          </a:solidFill>
                          <a:latin typeface="+mn-lt"/>
                        </a:rPr>
                        <a:t>Contribution</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r>
              <a:tr h="927227">
                <a:tc>
                  <a:txBody>
                    <a:bodyPr/>
                    <a:lstStyle>
                      <a:lvl1pPr marL="0" algn="l" defTabSz="456952" rtl="0" eaLnBrk="1" latinLnBrk="0" hangingPunct="1">
                        <a:defRPr sz="1800" kern="1200">
                          <a:solidFill>
                            <a:schemeClr val="dk1"/>
                          </a:solidFill>
                          <a:latin typeface="Calibri"/>
                        </a:defRPr>
                      </a:lvl1pPr>
                      <a:lvl2pPr marL="456952" algn="l" defTabSz="456952" rtl="0" eaLnBrk="1" latinLnBrk="0" hangingPunct="1">
                        <a:defRPr sz="1800" kern="1200">
                          <a:solidFill>
                            <a:schemeClr val="dk1"/>
                          </a:solidFill>
                          <a:latin typeface="Calibri"/>
                        </a:defRPr>
                      </a:lvl2pPr>
                      <a:lvl3pPr marL="913904" algn="l" defTabSz="456952" rtl="0" eaLnBrk="1" latinLnBrk="0" hangingPunct="1">
                        <a:defRPr sz="1800" kern="1200">
                          <a:solidFill>
                            <a:schemeClr val="dk1"/>
                          </a:solidFill>
                          <a:latin typeface="Calibri"/>
                        </a:defRPr>
                      </a:lvl3pPr>
                      <a:lvl4pPr marL="1370855" algn="l" defTabSz="456952" rtl="0" eaLnBrk="1" latinLnBrk="0" hangingPunct="1">
                        <a:defRPr sz="1800" kern="1200">
                          <a:solidFill>
                            <a:schemeClr val="dk1"/>
                          </a:solidFill>
                          <a:latin typeface="Calibri"/>
                        </a:defRPr>
                      </a:lvl4pPr>
                      <a:lvl5pPr marL="1827807" algn="l" defTabSz="456952" rtl="0" eaLnBrk="1" latinLnBrk="0" hangingPunct="1">
                        <a:defRPr sz="1800" kern="1200">
                          <a:solidFill>
                            <a:schemeClr val="dk1"/>
                          </a:solidFill>
                          <a:latin typeface="Calibri"/>
                        </a:defRPr>
                      </a:lvl5pPr>
                      <a:lvl6pPr marL="2284758" algn="l" defTabSz="456952" rtl="0" eaLnBrk="1" latinLnBrk="0" hangingPunct="1">
                        <a:defRPr sz="1800" kern="1200">
                          <a:solidFill>
                            <a:schemeClr val="dk1"/>
                          </a:solidFill>
                          <a:latin typeface="Calibri"/>
                        </a:defRPr>
                      </a:lvl6pPr>
                      <a:lvl7pPr marL="2741712" algn="l" defTabSz="456952" rtl="0" eaLnBrk="1" latinLnBrk="0" hangingPunct="1">
                        <a:defRPr sz="1800" kern="1200">
                          <a:solidFill>
                            <a:schemeClr val="dk1"/>
                          </a:solidFill>
                          <a:latin typeface="Calibri"/>
                        </a:defRPr>
                      </a:lvl7pPr>
                      <a:lvl8pPr marL="3198662" algn="l" defTabSz="456952" rtl="0" eaLnBrk="1" latinLnBrk="0" hangingPunct="1">
                        <a:defRPr sz="1800" kern="1200">
                          <a:solidFill>
                            <a:schemeClr val="dk1"/>
                          </a:solidFill>
                          <a:latin typeface="Calibri"/>
                        </a:defRPr>
                      </a:lvl8pPr>
                      <a:lvl9pPr marL="3655613" algn="l" defTabSz="456952" rtl="0" eaLnBrk="1" latinLnBrk="0" hangingPunct="1">
                        <a:defRPr sz="1800" kern="1200">
                          <a:solidFill>
                            <a:schemeClr val="dk1"/>
                          </a:solidFill>
                          <a:latin typeface="Calibri"/>
                        </a:defRPr>
                      </a:lvl9pPr>
                    </a:lstStyle>
                    <a:p>
                      <a:pPr algn="l" fontAlgn="t"/>
                      <a:r>
                        <a:rPr lang="en-US" sz="1800" b="0" i="0" u="none" strike="noStrike">
                          <a:solidFill>
                            <a:srgbClr val="000000"/>
                          </a:solidFill>
                          <a:latin typeface="+mn-lt"/>
                        </a:rPr>
                        <a:t>2:42 PM</a:t>
                      </a:r>
                    </a:p>
                  </a:txBody>
                  <a:tcPr marL="12700" marR="12700" marT="1270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6952" rtl="0" eaLnBrk="1" latinLnBrk="0" hangingPunct="1">
                        <a:defRPr sz="1800" kern="1200">
                          <a:solidFill>
                            <a:schemeClr val="dk1"/>
                          </a:solidFill>
                          <a:latin typeface="Calibri"/>
                        </a:defRPr>
                      </a:lvl1pPr>
                      <a:lvl2pPr marL="456952" algn="l" defTabSz="456952" rtl="0" eaLnBrk="1" latinLnBrk="0" hangingPunct="1">
                        <a:defRPr sz="1800" kern="1200">
                          <a:solidFill>
                            <a:schemeClr val="dk1"/>
                          </a:solidFill>
                          <a:latin typeface="Calibri"/>
                        </a:defRPr>
                      </a:lvl2pPr>
                      <a:lvl3pPr marL="913904" algn="l" defTabSz="456952" rtl="0" eaLnBrk="1" latinLnBrk="0" hangingPunct="1">
                        <a:defRPr sz="1800" kern="1200">
                          <a:solidFill>
                            <a:schemeClr val="dk1"/>
                          </a:solidFill>
                          <a:latin typeface="Calibri"/>
                        </a:defRPr>
                      </a:lvl3pPr>
                      <a:lvl4pPr marL="1370855" algn="l" defTabSz="456952" rtl="0" eaLnBrk="1" latinLnBrk="0" hangingPunct="1">
                        <a:defRPr sz="1800" kern="1200">
                          <a:solidFill>
                            <a:schemeClr val="dk1"/>
                          </a:solidFill>
                          <a:latin typeface="Calibri"/>
                        </a:defRPr>
                      </a:lvl4pPr>
                      <a:lvl5pPr marL="1827807" algn="l" defTabSz="456952" rtl="0" eaLnBrk="1" latinLnBrk="0" hangingPunct="1">
                        <a:defRPr sz="1800" kern="1200">
                          <a:solidFill>
                            <a:schemeClr val="dk1"/>
                          </a:solidFill>
                          <a:latin typeface="Calibri"/>
                        </a:defRPr>
                      </a:lvl5pPr>
                      <a:lvl6pPr marL="2284758" algn="l" defTabSz="456952" rtl="0" eaLnBrk="1" latinLnBrk="0" hangingPunct="1">
                        <a:defRPr sz="1800" kern="1200">
                          <a:solidFill>
                            <a:schemeClr val="dk1"/>
                          </a:solidFill>
                          <a:latin typeface="Calibri"/>
                        </a:defRPr>
                      </a:lvl6pPr>
                      <a:lvl7pPr marL="2741712" algn="l" defTabSz="456952" rtl="0" eaLnBrk="1" latinLnBrk="0" hangingPunct="1">
                        <a:defRPr sz="1800" kern="1200">
                          <a:solidFill>
                            <a:schemeClr val="dk1"/>
                          </a:solidFill>
                          <a:latin typeface="Calibri"/>
                        </a:defRPr>
                      </a:lvl7pPr>
                      <a:lvl8pPr marL="3198662" algn="l" defTabSz="456952" rtl="0" eaLnBrk="1" latinLnBrk="0" hangingPunct="1">
                        <a:defRPr sz="1800" kern="1200">
                          <a:solidFill>
                            <a:schemeClr val="dk1"/>
                          </a:solidFill>
                          <a:latin typeface="Calibri"/>
                        </a:defRPr>
                      </a:lvl8pPr>
                      <a:lvl9pPr marL="3655613" algn="l" defTabSz="456952" rtl="0" eaLnBrk="1" latinLnBrk="0" hangingPunct="1">
                        <a:defRPr sz="1800" kern="1200">
                          <a:solidFill>
                            <a:schemeClr val="dk1"/>
                          </a:solidFill>
                          <a:latin typeface="Calibri"/>
                        </a:defRPr>
                      </a:lvl9pPr>
                    </a:lstStyle>
                    <a:p>
                      <a:pPr algn="l" fontAlgn="t"/>
                      <a:r>
                        <a:rPr lang="en-US" sz="1800" b="0" i="0" u="none" strike="noStrike" dirty="0">
                          <a:solidFill>
                            <a:srgbClr val="000000"/>
                          </a:solidFill>
                          <a:latin typeface="+mn-lt"/>
                        </a:rPr>
                        <a:t>I hate talking.  :-P  My </a:t>
                      </a:r>
                      <a:r>
                        <a:rPr lang="en-US" sz="1800" b="1" i="0" u="none" strike="noStrike" dirty="0">
                          <a:solidFill>
                            <a:srgbClr val="F918AE"/>
                          </a:solidFill>
                          <a:latin typeface="+mn-lt"/>
                        </a:rPr>
                        <a:t>question</a:t>
                      </a:r>
                      <a:r>
                        <a:rPr lang="en-US" sz="1800" b="0" i="0" u="none" strike="noStrike" dirty="0">
                          <a:solidFill>
                            <a:srgbClr val="F918AE"/>
                          </a:solidFill>
                          <a:latin typeface="+mn-lt"/>
                        </a:rPr>
                        <a:t> </a:t>
                      </a:r>
                      <a:r>
                        <a:rPr lang="en-US" sz="1800" b="0" i="0" u="none" strike="noStrike" dirty="0">
                          <a:solidFill>
                            <a:srgbClr val="000000"/>
                          </a:solidFill>
                          <a:latin typeface="+mn-lt"/>
                        </a:rPr>
                        <a:t>was whether "gadgets" were just basically widgets and we could embed them in various web sites, like </a:t>
                      </a:r>
                      <a:r>
                        <a:rPr lang="en-US" sz="1800" b="0" i="0" u="none" strike="noStrike" dirty="0" err="1">
                          <a:solidFill>
                            <a:srgbClr val="000000"/>
                          </a:solidFill>
                          <a:latin typeface="+mn-lt"/>
                        </a:rPr>
                        <a:t>Netvibes</a:t>
                      </a:r>
                      <a:r>
                        <a:rPr lang="en-US" sz="1800" b="0" i="0" u="none" strike="noStrike" dirty="0">
                          <a:solidFill>
                            <a:srgbClr val="000000"/>
                          </a:solidFill>
                          <a:latin typeface="+mn-lt"/>
                        </a:rPr>
                        <a:t>, Google Desktop, etc.</a:t>
                      </a:r>
                    </a:p>
                  </a:txBody>
                  <a:tcPr marL="12700" marR="12700" marT="1270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622300">
                <a:tc>
                  <a:txBody>
                    <a:bodyPr/>
                    <a:lstStyle>
                      <a:lvl1pPr marL="0" algn="l" defTabSz="456952" rtl="0" eaLnBrk="1" latinLnBrk="0" hangingPunct="1">
                        <a:defRPr sz="1800" kern="1200">
                          <a:solidFill>
                            <a:schemeClr val="dk1"/>
                          </a:solidFill>
                          <a:latin typeface="Calibri"/>
                        </a:defRPr>
                      </a:lvl1pPr>
                      <a:lvl2pPr marL="456952" algn="l" defTabSz="456952" rtl="0" eaLnBrk="1" latinLnBrk="0" hangingPunct="1">
                        <a:defRPr sz="1800" kern="1200">
                          <a:solidFill>
                            <a:schemeClr val="dk1"/>
                          </a:solidFill>
                          <a:latin typeface="Calibri"/>
                        </a:defRPr>
                      </a:lvl2pPr>
                      <a:lvl3pPr marL="913904" algn="l" defTabSz="456952" rtl="0" eaLnBrk="1" latinLnBrk="0" hangingPunct="1">
                        <a:defRPr sz="1800" kern="1200">
                          <a:solidFill>
                            <a:schemeClr val="dk1"/>
                          </a:solidFill>
                          <a:latin typeface="Calibri"/>
                        </a:defRPr>
                      </a:lvl3pPr>
                      <a:lvl4pPr marL="1370855" algn="l" defTabSz="456952" rtl="0" eaLnBrk="1" latinLnBrk="0" hangingPunct="1">
                        <a:defRPr sz="1800" kern="1200">
                          <a:solidFill>
                            <a:schemeClr val="dk1"/>
                          </a:solidFill>
                          <a:latin typeface="Calibri"/>
                        </a:defRPr>
                      </a:lvl4pPr>
                      <a:lvl5pPr marL="1827807" algn="l" defTabSz="456952" rtl="0" eaLnBrk="1" latinLnBrk="0" hangingPunct="1">
                        <a:defRPr sz="1800" kern="1200">
                          <a:solidFill>
                            <a:schemeClr val="dk1"/>
                          </a:solidFill>
                          <a:latin typeface="Calibri"/>
                        </a:defRPr>
                      </a:lvl5pPr>
                      <a:lvl6pPr marL="2284758" algn="l" defTabSz="456952" rtl="0" eaLnBrk="1" latinLnBrk="0" hangingPunct="1">
                        <a:defRPr sz="1800" kern="1200">
                          <a:solidFill>
                            <a:schemeClr val="dk1"/>
                          </a:solidFill>
                          <a:latin typeface="Calibri"/>
                        </a:defRPr>
                      </a:lvl6pPr>
                      <a:lvl7pPr marL="2741712" algn="l" defTabSz="456952" rtl="0" eaLnBrk="1" latinLnBrk="0" hangingPunct="1">
                        <a:defRPr sz="1800" kern="1200">
                          <a:solidFill>
                            <a:schemeClr val="dk1"/>
                          </a:solidFill>
                          <a:latin typeface="Calibri"/>
                        </a:defRPr>
                      </a:lvl7pPr>
                      <a:lvl8pPr marL="3198662" algn="l" defTabSz="456952" rtl="0" eaLnBrk="1" latinLnBrk="0" hangingPunct="1">
                        <a:defRPr sz="1800" kern="1200">
                          <a:solidFill>
                            <a:schemeClr val="dk1"/>
                          </a:solidFill>
                          <a:latin typeface="Calibri"/>
                        </a:defRPr>
                      </a:lvl8pPr>
                      <a:lvl9pPr marL="3655613" algn="l" defTabSz="456952" rtl="0" eaLnBrk="1" latinLnBrk="0" hangingPunct="1">
                        <a:defRPr sz="1800" kern="1200">
                          <a:solidFill>
                            <a:schemeClr val="dk1"/>
                          </a:solidFill>
                          <a:latin typeface="Calibri"/>
                        </a:defRPr>
                      </a:lvl9pPr>
                    </a:lstStyle>
                    <a:p>
                      <a:pPr algn="l" fontAlgn="t"/>
                      <a:r>
                        <a:rPr lang="en-US" sz="1800" b="0" i="0" u="none" strike="noStrike">
                          <a:solidFill>
                            <a:srgbClr val="000000"/>
                          </a:solidFill>
                          <a:latin typeface="+mn-lt"/>
                        </a:rPr>
                        <a:t>2:42 PM</a:t>
                      </a:r>
                    </a:p>
                  </a:txBody>
                  <a:tcPr marL="12700" marR="12700" marT="1270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52" rtl="0" eaLnBrk="1" latinLnBrk="0" hangingPunct="1">
                        <a:defRPr sz="1800" kern="1200">
                          <a:solidFill>
                            <a:schemeClr val="dk1"/>
                          </a:solidFill>
                          <a:latin typeface="Calibri"/>
                        </a:defRPr>
                      </a:lvl1pPr>
                      <a:lvl2pPr marL="456952" algn="l" defTabSz="456952" rtl="0" eaLnBrk="1" latinLnBrk="0" hangingPunct="1">
                        <a:defRPr sz="1800" kern="1200">
                          <a:solidFill>
                            <a:schemeClr val="dk1"/>
                          </a:solidFill>
                          <a:latin typeface="Calibri"/>
                        </a:defRPr>
                      </a:lvl2pPr>
                      <a:lvl3pPr marL="913904" algn="l" defTabSz="456952" rtl="0" eaLnBrk="1" latinLnBrk="0" hangingPunct="1">
                        <a:defRPr sz="1800" kern="1200">
                          <a:solidFill>
                            <a:schemeClr val="dk1"/>
                          </a:solidFill>
                          <a:latin typeface="Calibri"/>
                        </a:defRPr>
                      </a:lvl3pPr>
                      <a:lvl4pPr marL="1370855" algn="l" defTabSz="456952" rtl="0" eaLnBrk="1" latinLnBrk="0" hangingPunct="1">
                        <a:defRPr sz="1800" kern="1200">
                          <a:solidFill>
                            <a:schemeClr val="dk1"/>
                          </a:solidFill>
                          <a:latin typeface="Calibri"/>
                        </a:defRPr>
                      </a:lvl4pPr>
                      <a:lvl5pPr marL="1827807" algn="l" defTabSz="456952" rtl="0" eaLnBrk="1" latinLnBrk="0" hangingPunct="1">
                        <a:defRPr sz="1800" kern="1200">
                          <a:solidFill>
                            <a:schemeClr val="dk1"/>
                          </a:solidFill>
                          <a:latin typeface="Calibri"/>
                        </a:defRPr>
                      </a:lvl5pPr>
                      <a:lvl6pPr marL="2284758" algn="l" defTabSz="456952" rtl="0" eaLnBrk="1" latinLnBrk="0" hangingPunct="1">
                        <a:defRPr sz="1800" kern="1200">
                          <a:solidFill>
                            <a:schemeClr val="dk1"/>
                          </a:solidFill>
                          <a:latin typeface="Calibri"/>
                        </a:defRPr>
                      </a:lvl6pPr>
                      <a:lvl7pPr marL="2741712" algn="l" defTabSz="456952" rtl="0" eaLnBrk="1" latinLnBrk="0" hangingPunct="1">
                        <a:defRPr sz="1800" kern="1200">
                          <a:solidFill>
                            <a:schemeClr val="dk1"/>
                          </a:solidFill>
                          <a:latin typeface="Calibri"/>
                        </a:defRPr>
                      </a:lvl7pPr>
                      <a:lvl8pPr marL="3198662" algn="l" defTabSz="456952" rtl="0" eaLnBrk="1" latinLnBrk="0" hangingPunct="1">
                        <a:defRPr sz="1800" kern="1200">
                          <a:solidFill>
                            <a:schemeClr val="dk1"/>
                          </a:solidFill>
                          <a:latin typeface="Calibri"/>
                        </a:defRPr>
                      </a:lvl8pPr>
                      <a:lvl9pPr marL="3655613" algn="l" defTabSz="456952" rtl="0" eaLnBrk="1" latinLnBrk="0" hangingPunct="1">
                        <a:defRPr sz="1800" kern="1200">
                          <a:solidFill>
                            <a:schemeClr val="dk1"/>
                          </a:solidFill>
                          <a:latin typeface="Calibri"/>
                        </a:defRPr>
                      </a:lvl9pPr>
                    </a:lstStyle>
                    <a:p>
                      <a:pPr algn="l" fontAlgn="t"/>
                      <a:r>
                        <a:rPr lang="en-US" sz="1800" b="0" i="0" u="none" strike="noStrike">
                          <a:solidFill>
                            <a:srgbClr val="000000"/>
                          </a:solidFill>
                          <a:latin typeface="+mn-lt"/>
                        </a:rPr>
                        <a:t>Thanks, that's great! I am sure I understood everything, but looks inspiring! </a:t>
                      </a:r>
                    </a:p>
                  </a:txBody>
                  <a:tcPr marL="12700" marR="12700" marT="1270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418616">
                <a:tc>
                  <a:txBody>
                    <a:bodyPr/>
                    <a:lstStyle>
                      <a:lvl1pPr marL="0" algn="l" defTabSz="456952" rtl="0" eaLnBrk="1" latinLnBrk="0" hangingPunct="1">
                        <a:defRPr sz="1800" kern="1200">
                          <a:solidFill>
                            <a:schemeClr val="dk1"/>
                          </a:solidFill>
                          <a:latin typeface="Calibri"/>
                        </a:defRPr>
                      </a:lvl1pPr>
                      <a:lvl2pPr marL="456952" algn="l" defTabSz="456952" rtl="0" eaLnBrk="1" latinLnBrk="0" hangingPunct="1">
                        <a:defRPr sz="1800" kern="1200">
                          <a:solidFill>
                            <a:schemeClr val="dk1"/>
                          </a:solidFill>
                          <a:latin typeface="Calibri"/>
                        </a:defRPr>
                      </a:lvl2pPr>
                      <a:lvl3pPr marL="913904" algn="l" defTabSz="456952" rtl="0" eaLnBrk="1" latinLnBrk="0" hangingPunct="1">
                        <a:defRPr sz="1800" kern="1200">
                          <a:solidFill>
                            <a:schemeClr val="dk1"/>
                          </a:solidFill>
                          <a:latin typeface="Calibri"/>
                        </a:defRPr>
                      </a:lvl3pPr>
                      <a:lvl4pPr marL="1370855" algn="l" defTabSz="456952" rtl="0" eaLnBrk="1" latinLnBrk="0" hangingPunct="1">
                        <a:defRPr sz="1800" kern="1200">
                          <a:solidFill>
                            <a:schemeClr val="dk1"/>
                          </a:solidFill>
                          <a:latin typeface="Calibri"/>
                        </a:defRPr>
                      </a:lvl4pPr>
                      <a:lvl5pPr marL="1827807" algn="l" defTabSz="456952" rtl="0" eaLnBrk="1" latinLnBrk="0" hangingPunct="1">
                        <a:defRPr sz="1800" kern="1200">
                          <a:solidFill>
                            <a:schemeClr val="dk1"/>
                          </a:solidFill>
                          <a:latin typeface="Calibri"/>
                        </a:defRPr>
                      </a:lvl5pPr>
                      <a:lvl6pPr marL="2284758" algn="l" defTabSz="456952" rtl="0" eaLnBrk="1" latinLnBrk="0" hangingPunct="1">
                        <a:defRPr sz="1800" kern="1200">
                          <a:solidFill>
                            <a:schemeClr val="dk1"/>
                          </a:solidFill>
                          <a:latin typeface="Calibri"/>
                        </a:defRPr>
                      </a:lvl6pPr>
                      <a:lvl7pPr marL="2741712" algn="l" defTabSz="456952" rtl="0" eaLnBrk="1" latinLnBrk="0" hangingPunct="1">
                        <a:defRPr sz="1800" kern="1200">
                          <a:solidFill>
                            <a:schemeClr val="dk1"/>
                          </a:solidFill>
                          <a:latin typeface="Calibri"/>
                        </a:defRPr>
                      </a:lvl7pPr>
                      <a:lvl8pPr marL="3198662" algn="l" defTabSz="456952" rtl="0" eaLnBrk="1" latinLnBrk="0" hangingPunct="1">
                        <a:defRPr sz="1800" kern="1200">
                          <a:solidFill>
                            <a:schemeClr val="dk1"/>
                          </a:solidFill>
                          <a:latin typeface="Calibri"/>
                        </a:defRPr>
                      </a:lvl8pPr>
                      <a:lvl9pPr marL="3655613" algn="l" defTabSz="456952" rtl="0" eaLnBrk="1" latinLnBrk="0" hangingPunct="1">
                        <a:defRPr sz="1800" kern="1200">
                          <a:solidFill>
                            <a:schemeClr val="dk1"/>
                          </a:solidFill>
                          <a:latin typeface="Calibri"/>
                        </a:defRPr>
                      </a:lvl9pPr>
                    </a:lstStyle>
                    <a:p>
                      <a:pPr algn="l" fontAlgn="t"/>
                      <a:r>
                        <a:rPr lang="en-US" sz="1800" b="0" i="0" u="none" strike="noStrike">
                          <a:solidFill>
                            <a:srgbClr val="000000"/>
                          </a:solidFill>
                          <a:latin typeface="+mn-lt"/>
                        </a:rPr>
                        <a:t>2:43 PM</a:t>
                      </a:r>
                    </a:p>
                  </a:txBody>
                  <a:tcPr marL="12700" marR="12700" marT="1270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6952" rtl="0" eaLnBrk="1" latinLnBrk="0" hangingPunct="1">
                        <a:defRPr sz="1800" kern="1200">
                          <a:solidFill>
                            <a:schemeClr val="dk1"/>
                          </a:solidFill>
                          <a:latin typeface="Calibri"/>
                        </a:defRPr>
                      </a:lvl1pPr>
                      <a:lvl2pPr marL="456952" algn="l" defTabSz="456952" rtl="0" eaLnBrk="1" latinLnBrk="0" hangingPunct="1">
                        <a:defRPr sz="1800" kern="1200">
                          <a:solidFill>
                            <a:schemeClr val="dk1"/>
                          </a:solidFill>
                          <a:latin typeface="Calibri"/>
                        </a:defRPr>
                      </a:lvl2pPr>
                      <a:lvl3pPr marL="913904" algn="l" defTabSz="456952" rtl="0" eaLnBrk="1" latinLnBrk="0" hangingPunct="1">
                        <a:defRPr sz="1800" kern="1200">
                          <a:solidFill>
                            <a:schemeClr val="dk1"/>
                          </a:solidFill>
                          <a:latin typeface="Calibri"/>
                        </a:defRPr>
                      </a:lvl3pPr>
                      <a:lvl4pPr marL="1370855" algn="l" defTabSz="456952" rtl="0" eaLnBrk="1" latinLnBrk="0" hangingPunct="1">
                        <a:defRPr sz="1800" kern="1200">
                          <a:solidFill>
                            <a:schemeClr val="dk1"/>
                          </a:solidFill>
                          <a:latin typeface="Calibri"/>
                        </a:defRPr>
                      </a:lvl4pPr>
                      <a:lvl5pPr marL="1827807" algn="l" defTabSz="456952" rtl="0" eaLnBrk="1" latinLnBrk="0" hangingPunct="1">
                        <a:defRPr sz="1800" kern="1200">
                          <a:solidFill>
                            <a:schemeClr val="dk1"/>
                          </a:solidFill>
                          <a:latin typeface="Calibri"/>
                        </a:defRPr>
                      </a:lvl5pPr>
                      <a:lvl6pPr marL="2284758" algn="l" defTabSz="456952" rtl="0" eaLnBrk="1" latinLnBrk="0" hangingPunct="1">
                        <a:defRPr sz="1800" kern="1200">
                          <a:solidFill>
                            <a:schemeClr val="dk1"/>
                          </a:solidFill>
                          <a:latin typeface="Calibri"/>
                        </a:defRPr>
                      </a:lvl6pPr>
                      <a:lvl7pPr marL="2741712" algn="l" defTabSz="456952" rtl="0" eaLnBrk="1" latinLnBrk="0" hangingPunct="1">
                        <a:defRPr sz="1800" kern="1200">
                          <a:solidFill>
                            <a:schemeClr val="dk1"/>
                          </a:solidFill>
                          <a:latin typeface="Calibri"/>
                        </a:defRPr>
                      </a:lvl7pPr>
                      <a:lvl8pPr marL="3198662" algn="l" defTabSz="456952" rtl="0" eaLnBrk="1" latinLnBrk="0" hangingPunct="1">
                        <a:defRPr sz="1800" kern="1200">
                          <a:solidFill>
                            <a:schemeClr val="dk1"/>
                          </a:solidFill>
                          <a:latin typeface="Calibri"/>
                        </a:defRPr>
                      </a:lvl8pPr>
                      <a:lvl9pPr marL="3655613" algn="l" defTabSz="456952" rtl="0" eaLnBrk="1" latinLnBrk="0" hangingPunct="1">
                        <a:defRPr sz="1800" kern="1200">
                          <a:solidFill>
                            <a:schemeClr val="dk1"/>
                          </a:solidFill>
                          <a:latin typeface="Calibri"/>
                        </a:defRPr>
                      </a:lvl9pPr>
                    </a:lstStyle>
                    <a:p>
                      <a:pPr algn="l" fontAlgn="t"/>
                      <a:r>
                        <a:rPr lang="en-US" sz="1800" b="0" i="0" u="none" strike="noStrike" dirty="0">
                          <a:solidFill>
                            <a:srgbClr val="000000"/>
                          </a:solidFill>
                          <a:latin typeface="+mn-lt"/>
                        </a:rPr>
                        <a:t>Yes </a:t>
                      </a:r>
                      <a:r>
                        <a:rPr lang="en-US" sz="1800" b="1" i="0" u="none" strike="noStrike" dirty="0">
                          <a:solidFill>
                            <a:srgbClr val="F918AE"/>
                          </a:solidFill>
                          <a:latin typeface="+mn-lt"/>
                        </a:rPr>
                        <a:t>why</a:t>
                      </a:r>
                      <a:r>
                        <a:rPr lang="en-US" sz="1800" b="0" i="0" u="none" strike="noStrike" dirty="0">
                          <a:solidFill>
                            <a:srgbClr val="F918AE"/>
                          </a:solidFill>
                          <a:latin typeface="+mn-lt"/>
                        </a:rPr>
                        <a:t> </a:t>
                      </a:r>
                      <a:r>
                        <a:rPr lang="en-US" sz="1800" b="0" i="0" u="none" strike="noStrike" dirty="0">
                          <a:solidFill>
                            <a:srgbClr val="000000"/>
                          </a:solidFill>
                          <a:latin typeface="+mn-lt"/>
                        </a:rPr>
                        <a:t>OU tools not generic tools?</a:t>
                      </a:r>
                    </a:p>
                  </a:txBody>
                  <a:tcPr marL="12700" marR="12700" marT="1270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418616">
                <a:tc>
                  <a:txBody>
                    <a:bodyPr/>
                    <a:lstStyle>
                      <a:lvl1pPr marL="0" algn="l" defTabSz="456952" rtl="0" eaLnBrk="1" latinLnBrk="0" hangingPunct="1">
                        <a:defRPr sz="1800" kern="1200">
                          <a:solidFill>
                            <a:schemeClr val="dk1"/>
                          </a:solidFill>
                          <a:latin typeface="Calibri"/>
                        </a:defRPr>
                      </a:lvl1pPr>
                      <a:lvl2pPr marL="456952" algn="l" defTabSz="456952" rtl="0" eaLnBrk="1" latinLnBrk="0" hangingPunct="1">
                        <a:defRPr sz="1800" kern="1200">
                          <a:solidFill>
                            <a:schemeClr val="dk1"/>
                          </a:solidFill>
                          <a:latin typeface="Calibri"/>
                        </a:defRPr>
                      </a:lvl2pPr>
                      <a:lvl3pPr marL="913904" algn="l" defTabSz="456952" rtl="0" eaLnBrk="1" latinLnBrk="0" hangingPunct="1">
                        <a:defRPr sz="1800" kern="1200">
                          <a:solidFill>
                            <a:schemeClr val="dk1"/>
                          </a:solidFill>
                          <a:latin typeface="Calibri"/>
                        </a:defRPr>
                      </a:lvl3pPr>
                      <a:lvl4pPr marL="1370855" algn="l" defTabSz="456952" rtl="0" eaLnBrk="1" latinLnBrk="0" hangingPunct="1">
                        <a:defRPr sz="1800" kern="1200">
                          <a:solidFill>
                            <a:schemeClr val="dk1"/>
                          </a:solidFill>
                          <a:latin typeface="Calibri"/>
                        </a:defRPr>
                      </a:lvl4pPr>
                      <a:lvl5pPr marL="1827807" algn="l" defTabSz="456952" rtl="0" eaLnBrk="1" latinLnBrk="0" hangingPunct="1">
                        <a:defRPr sz="1800" kern="1200">
                          <a:solidFill>
                            <a:schemeClr val="dk1"/>
                          </a:solidFill>
                          <a:latin typeface="Calibri"/>
                        </a:defRPr>
                      </a:lvl5pPr>
                      <a:lvl6pPr marL="2284758" algn="l" defTabSz="456952" rtl="0" eaLnBrk="1" latinLnBrk="0" hangingPunct="1">
                        <a:defRPr sz="1800" kern="1200">
                          <a:solidFill>
                            <a:schemeClr val="dk1"/>
                          </a:solidFill>
                          <a:latin typeface="Calibri"/>
                        </a:defRPr>
                      </a:lvl6pPr>
                      <a:lvl7pPr marL="2741712" algn="l" defTabSz="456952" rtl="0" eaLnBrk="1" latinLnBrk="0" hangingPunct="1">
                        <a:defRPr sz="1800" kern="1200">
                          <a:solidFill>
                            <a:schemeClr val="dk1"/>
                          </a:solidFill>
                          <a:latin typeface="Calibri"/>
                        </a:defRPr>
                      </a:lvl7pPr>
                      <a:lvl8pPr marL="3198662" algn="l" defTabSz="456952" rtl="0" eaLnBrk="1" latinLnBrk="0" hangingPunct="1">
                        <a:defRPr sz="1800" kern="1200">
                          <a:solidFill>
                            <a:schemeClr val="dk1"/>
                          </a:solidFill>
                          <a:latin typeface="Calibri"/>
                        </a:defRPr>
                      </a:lvl8pPr>
                      <a:lvl9pPr marL="3655613" algn="l" defTabSz="456952" rtl="0" eaLnBrk="1" latinLnBrk="0" hangingPunct="1">
                        <a:defRPr sz="1800" kern="1200">
                          <a:solidFill>
                            <a:schemeClr val="dk1"/>
                          </a:solidFill>
                          <a:latin typeface="Calibri"/>
                        </a:defRPr>
                      </a:lvl9pPr>
                    </a:lstStyle>
                    <a:p>
                      <a:pPr algn="l" fontAlgn="t"/>
                      <a:r>
                        <a:rPr lang="en-US" sz="1800" b="0" i="0" u="none" strike="noStrike">
                          <a:solidFill>
                            <a:srgbClr val="000000"/>
                          </a:solidFill>
                          <a:latin typeface="+mn-lt"/>
                        </a:rPr>
                        <a:t>2:43 PM</a:t>
                      </a:r>
                    </a:p>
                  </a:txBody>
                  <a:tcPr marL="12700" marR="12700" marT="1270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52" rtl="0" eaLnBrk="1" latinLnBrk="0" hangingPunct="1">
                        <a:defRPr sz="1800" kern="1200">
                          <a:solidFill>
                            <a:schemeClr val="dk1"/>
                          </a:solidFill>
                          <a:latin typeface="Calibri"/>
                        </a:defRPr>
                      </a:lvl1pPr>
                      <a:lvl2pPr marL="456952" algn="l" defTabSz="456952" rtl="0" eaLnBrk="1" latinLnBrk="0" hangingPunct="1">
                        <a:defRPr sz="1800" kern="1200">
                          <a:solidFill>
                            <a:schemeClr val="dk1"/>
                          </a:solidFill>
                          <a:latin typeface="Calibri"/>
                        </a:defRPr>
                      </a:lvl2pPr>
                      <a:lvl3pPr marL="913904" algn="l" defTabSz="456952" rtl="0" eaLnBrk="1" latinLnBrk="0" hangingPunct="1">
                        <a:defRPr sz="1800" kern="1200">
                          <a:solidFill>
                            <a:schemeClr val="dk1"/>
                          </a:solidFill>
                          <a:latin typeface="Calibri"/>
                        </a:defRPr>
                      </a:lvl3pPr>
                      <a:lvl4pPr marL="1370855" algn="l" defTabSz="456952" rtl="0" eaLnBrk="1" latinLnBrk="0" hangingPunct="1">
                        <a:defRPr sz="1800" kern="1200">
                          <a:solidFill>
                            <a:schemeClr val="dk1"/>
                          </a:solidFill>
                          <a:latin typeface="Calibri"/>
                        </a:defRPr>
                      </a:lvl4pPr>
                      <a:lvl5pPr marL="1827807" algn="l" defTabSz="456952" rtl="0" eaLnBrk="1" latinLnBrk="0" hangingPunct="1">
                        <a:defRPr sz="1800" kern="1200">
                          <a:solidFill>
                            <a:schemeClr val="dk1"/>
                          </a:solidFill>
                          <a:latin typeface="Calibri"/>
                        </a:defRPr>
                      </a:lvl5pPr>
                      <a:lvl6pPr marL="2284758" algn="l" defTabSz="456952" rtl="0" eaLnBrk="1" latinLnBrk="0" hangingPunct="1">
                        <a:defRPr sz="1800" kern="1200">
                          <a:solidFill>
                            <a:schemeClr val="dk1"/>
                          </a:solidFill>
                          <a:latin typeface="Calibri"/>
                        </a:defRPr>
                      </a:lvl6pPr>
                      <a:lvl7pPr marL="2741712" algn="l" defTabSz="456952" rtl="0" eaLnBrk="1" latinLnBrk="0" hangingPunct="1">
                        <a:defRPr sz="1800" kern="1200">
                          <a:solidFill>
                            <a:schemeClr val="dk1"/>
                          </a:solidFill>
                          <a:latin typeface="Calibri"/>
                        </a:defRPr>
                      </a:lvl7pPr>
                      <a:lvl8pPr marL="3198662" algn="l" defTabSz="456952" rtl="0" eaLnBrk="1" latinLnBrk="0" hangingPunct="1">
                        <a:defRPr sz="1800" kern="1200">
                          <a:solidFill>
                            <a:schemeClr val="dk1"/>
                          </a:solidFill>
                          <a:latin typeface="Calibri"/>
                        </a:defRPr>
                      </a:lvl8pPr>
                      <a:lvl9pPr marL="3655613" algn="l" defTabSz="456952" rtl="0" eaLnBrk="1" latinLnBrk="0" hangingPunct="1">
                        <a:defRPr sz="1800" kern="1200">
                          <a:solidFill>
                            <a:schemeClr val="dk1"/>
                          </a:solidFill>
                          <a:latin typeface="Calibri"/>
                        </a:defRPr>
                      </a:lvl9pPr>
                    </a:lstStyle>
                    <a:p>
                      <a:pPr algn="l" fontAlgn="t"/>
                      <a:r>
                        <a:rPr lang="en-US" sz="1800" b="0" i="0" u="none" strike="noStrike">
                          <a:solidFill>
                            <a:srgbClr val="000000"/>
                          </a:solidFill>
                          <a:latin typeface="+mn-lt"/>
                        </a:rPr>
                        <a:t>Issues of interoperability</a:t>
                      </a:r>
                    </a:p>
                  </a:txBody>
                  <a:tcPr marL="12700" marR="12700" marT="1270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622300">
                <a:tc>
                  <a:txBody>
                    <a:bodyPr/>
                    <a:lstStyle>
                      <a:lvl1pPr marL="0" algn="l" defTabSz="456952" rtl="0" eaLnBrk="1" latinLnBrk="0" hangingPunct="1">
                        <a:defRPr sz="1800" kern="1200">
                          <a:solidFill>
                            <a:schemeClr val="dk1"/>
                          </a:solidFill>
                          <a:latin typeface="Calibri"/>
                        </a:defRPr>
                      </a:lvl1pPr>
                      <a:lvl2pPr marL="456952" algn="l" defTabSz="456952" rtl="0" eaLnBrk="1" latinLnBrk="0" hangingPunct="1">
                        <a:defRPr sz="1800" kern="1200">
                          <a:solidFill>
                            <a:schemeClr val="dk1"/>
                          </a:solidFill>
                          <a:latin typeface="Calibri"/>
                        </a:defRPr>
                      </a:lvl2pPr>
                      <a:lvl3pPr marL="913904" algn="l" defTabSz="456952" rtl="0" eaLnBrk="1" latinLnBrk="0" hangingPunct="1">
                        <a:defRPr sz="1800" kern="1200">
                          <a:solidFill>
                            <a:schemeClr val="dk1"/>
                          </a:solidFill>
                          <a:latin typeface="Calibri"/>
                        </a:defRPr>
                      </a:lvl3pPr>
                      <a:lvl4pPr marL="1370855" algn="l" defTabSz="456952" rtl="0" eaLnBrk="1" latinLnBrk="0" hangingPunct="1">
                        <a:defRPr sz="1800" kern="1200">
                          <a:solidFill>
                            <a:schemeClr val="dk1"/>
                          </a:solidFill>
                          <a:latin typeface="Calibri"/>
                        </a:defRPr>
                      </a:lvl4pPr>
                      <a:lvl5pPr marL="1827807" algn="l" defTabSz="456952" rtl="0" eaLnBrk="1" latinLnBrk="0" hangingPunct="1">
                        <a:defRPr sz="1800" kern="1200">
                          <a:solidFill>
                            <a:schemeClr val="dk1"/>
                          </a:solidFill>
                          <a:latin typeface="Calibri"/>
                        </a:defRPr>
                      </a:lvl5pPr>
                      <a:lvl6pPr marL="2284758" algn="l" defTabSz="456952" rtl="0" eaLnBrk="1" latinLnBrk="0" hangingPunct="1">
                        <a:defRPr sz="1800" kern="1200">
                          <a:solidFill>
                            <a:schemeClr val="dk1"/>
                          </a:solidFill>
                          <a:latin typeface="Calibri"/>
                        </a:defRPr>
                      </a:lvl6pPr>
                      <a:lvl7pPr marL="2741712" algn="l" defTabSz="456952" rtl="0" eaLnBrk="1" latinLnBrk="0" hangingPunct="1">
                        <a:defRPr sz="1800" kern="1200">
                          <a:solidFill>
                            <a:schemeClr val="dk1"/>
                          </a:solidFill>
                          <a:latin typeface="Calibri"/>
                        </a:defRPr>
                      </a:lvl7pPr>
                      <a:lvl8pPr marL="3198662" algn="l" defTabSz="456952" rtl="0" eaLnBrk="1" latinLnBrk="0" hangingPunct="1">
                        <a:defRPr sz="1800" kern="1200">
                          <a:solidFill>
                            <a:schemeClr val="dk1"/>
                          </a:solidFill>
                          <a:latin typeface="Calibri"/>
                        </a:defRPr>
                      </a:lvl8pPr>
                      <a:lvl9pPr marL="3655613" algn="l" defTabSz="456952" rtl="0" eaLnBrk="1" latinLnBrk="0" hangingPunct="1">
                        <a:defRPr sz="1800" kern="1200">
                          <a:solidFill>
                            <a:schemeClr val="dk1"/>
                          </a:solidFill>
                          <a:latin typeface="Calibri"/>
                        </a:defRPr>
                      </a:lvl9pPr>
                    </a:lstStyle>
                    <a:p>
                      <a:pPr algn="l" fontAlgn="t"/>
                      <a:r>
                        <a:rPr lang="en-US" sz="1800" b="0" i="0" u="none" strike="noStrike">
                          <a:solidFill>
                            <a:srgbClr val="000000"/>
                          </a:solidFill>
                          <a:latin typeface="+mn-lt"/>
                        </a:rPr>
                        <a:t>2:43 PM</a:t>
                      </a:r>
                    </a:p>
                  </a:txBody>
                  <a:tcPr marL="12700" marR="12700" marT="1270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6952" rtl="0" eaLnBrk="1" latinLnBrk="0" hangingPunct="1">
                        <a:defRPr sz="1800" kern="1200">
                          <a:solidFill>
                            <a:schemeClr val="dk1"/>
                          </a:solidFill>
                          <a:latin typeface="Calibri"/>
                        </a:defRPr>
                      </a:lvl1pPr>
                      <a:lvl2pPr marL="456952" algn="l" defTabSz="456952" rtl="0" eaLnBrk="1" latinLnBrk="0" hangingPunct="1">
                        <a:defRPr sz="1800" kern="1200">
                          <a:solidFill>
                            <a:schemeClr val="dk1"/>
                          </a:solidFill>
                          <a:latin typeface="Calibri"/>
                        </a:defRPr>
                      </a:lvl2pPr>
                      <a:lvl3pPr marL="913904" algn="l" defTabSz="456952" rtl="0" eaLnBrk="1" latinLnBrk="0" hangingPunct="1">
                        <a:defRPr sz="1800" kern="1200">
                          <a:solidFill>
                            <a:schemeClr val="dk1"/>
                          </a:solidFill>
                          <a:latin typeface="Calibri"/>
                        </a:defRPr>
                      </a:lvl3pPr>
                      <a:lvl4pPr marL="1370855" algn="l" defTabSz="456952" rtl="0" eaLnBrk="1" latinLnBrk="0" hangingPunct="1">
                        <a:defRPr sz="1800" kern="1200">
                          <a:solidFill>
                            <a:schemeClr val="dk1"/>
                          </a:solidFill>
                          <a:latin typeface="Calibri"/>
                        </a:defRPr>
                      </a:lvl4pPr>
                      <a:lvl5pPr marL="1827807" algn="l" defTabSz="456952" rtl="0" eaLnBrk="1" latinLnBrk="0" hangingPunct="1">
                        <a:defRPr sz="1800" kern="1200">
                          <a:solidFill>
                            <a:schemeClr val="dk1"/>
                          </a:solidFill>
                          <a:latin typeface="Calibri"/>
                        </a:defRPr>
                      </a:lvl5pPr>
                      <a:lvl6pPr marL="2284758" algn="l" defTabSz="456952" rtl="0" eaLnBrk="1" latinLnBrk="0" hangingPunct="1">
                        <a:defRPr sz="1800" kern="1200">
                          <a:solidFill>
                            <a:schemeClr val="dk1"/>
                          </a:solidFill>
                          <a:latin typeface="Calibri"/>
                        </a:defRPr>
                      </a:lvl6pPr>
                      <a:lvl7pPr marL="2741712" algn="l" defTabSz="456952" rtl="0" eaLnBrk="1" latinLnBrk="0" hangingPunct="1">
                        <a:defRPr sz="1800" kern="1200">
                          <a:solidFill>
                            <a:schemeClr val="dk1"/>
                          </a:solidFill>
                          <a:latin typeface="Calibri"/>
                        </a:defRPr>
                      </a:lvl7pPr>
                      <a:lvl8pPr marL="3198662" algn="l" defTabSz="456952" rtl="0" eaLnBrk="1" latinLnBrk="0" hangingPunct="1">
                        <a:defRPr sz="1800" kern="1200">
                          <a:solidFill>
                            <a:schemeClr val="dk1"/>
                          </a:solidFill>
                          <a:latin typeface="Calibri"/>
                        </a:defRPr>
                      </a:lvl8pPr>
                      <a:lvl9pPr marL="3655613" algn="l" defTabSz="456952" rtl="0" eaLnBrk="1" latinLnBrk="0" hangingPunct="1">
                        <a:defRPr sz="1800" kern="1200">
                          <a:solidFill>
                            <a:schemeClr val="dk1"/>
                          </a:solidFill>
                          <a:latin typeface="Calibri"/>
                        </a:defRPr>
                      </a:lvl9pPr>
                    </a:lstStyle>
                    <a:p>
                      <a:pPr algn="l" fontAlgn="t"/>
                      <a:r>
                        <a:rPr lang="en-US" sz="1800" b="0" i="0" u="none" strike="noStrike">
                          <a:solidFill>
                            <a:srgbClr val="000000"/>
                          </a:solidFill>
                          <a:latin typeface="+mn-lt"/>
                        </a:rPr>
                        <a:t>The "new" SocialLearn site looks a lot like a corkboard where you can add various widgets, similar to those existing web start pages.</a:t>
                      </a:r>
                    </a:p>
                  </a:txBody>
                  <a:tcPr marL="12700" marR="12700" marT="1270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622427">
                <a:tc>
                  <a:txBody>
                    <a:bodyPr/>
                    <a:lstStyle>
                      <a:lvl1pPr marL="0" algn="l" defTabSz="456952" rtl="0" eaLnBrk="1" latinLnBrk="0" hangingPunct="1">
                        <a:defRPr sz="1800" kern="1200">
                          <a:solidFill>
                            <a:schemeClr val="dk1"/>
                          </a:solidFill>
                          <a:latin typeface="Calibri"/>
                        </a:defRPr>
                      </a:lvl1pPr>
                      <a:lvl2pPr marL="456952" algn="l" defTabSz="456952" rtl="0" eaLnBrk="1" latinLnBrk="0" hangingPunct="1">
                        <a:defRPr sz="1800" kern="1200">
                          <a:solidFill>
                            <a:schemeClr val="dk1"/>
                          </a:solidFill>
                          <a:latin typeface="Calibri"/>
                        </a:defRPr>
                      </a:lvl2pPr>
                      <a:lvl3pPr marL="913904" algn="l" defTabSz="456952" rtl="0" eaLnBrk="1" latinLnBrk="0" hangingPunct="1">
                        <a:defRPr sz="1800" kern="1200">
                          <a:solidFill>
                            <a:schemeClr val="dk1"/>
                          </a:solidFill>
                          <a:latin typeface="Calibri"/>
                        </a:defRPr>
                      </a:lvl3pPr>
                      <a:lvl4pPr marL="1370855" algn="l" defTabSz="456952" rtl="0" eaLnBrk="1" latinLnBrk="0" hangingPunct="1">
                        <a:defRPr sz="1800" kern="1200">
                          <a:solidFill>
                            <a:schemeClr val="dk1"/>
                          </a:solidFill>
                          <a:latin typeface="Calibri"/>
                        </a:defRPr>
                      </a:lvl4pPr>
                      <a:lvl5pPr marL="1827807" algn="l" defTabSz="456952" rtl="0" eaLnBrk="1" latinLnBrk="0" hangingPunct="1">
                        <a:defRPr sz="1800" kern="1200">
                          <a:solidFill>
                            <a:schemeClr val="dk1"/>
                          </a:solidFill>
                          <a:latin typeface="Calibri"/>
                        </a:defRPr>
                      </a:lvl5pPr>
                      <a:lvl6pPr marL="2284758" algn="l" defTabSz="456952" rtl="0" eaLnBrk="1" latinLnBrk="0" hangingPunct="1">
                        <a:defRPr sz="1800" kern="1200">
                          <a:solidFill>
                            <a:schemeClr val="dk1"/>
                          </a:solidFill>
                          <a:latin typeface="Calibri"/>
                        </a:defRPr>
                      </a:lvl6pPr>
                      <a:lvl7pPr marL="2741712" algn="l" defTabSz="456952" rtl="0" eaLnBrk="1" latinLnBrk="0" hangingPunct="1">
                        <a:defRPr sz="1800" kern="1200">
                          <a:solidFill>
                            <a:schemeClr val="dk1"/>
                          </a:solidFill>
                          <a:latin typeface="Calibri"/>
                        </a:defRPr>
                      </a:lvl7pPr>
                      <a:lvl8pPr marL="3198662" algn="l" defTabSz="456952" rtl="0" eaLnBrk="1" latinLnBrk="0" hangingPunct="1">
                        <a:defRPr sz="1800" kern="1200">
                          <a:solidFill>
                            <a:schemeClr val="dk1"/>
                          </a:solidFill>
                          <a:latin typeface="Calibri"/>
                        </a:defRPr>
                      </a:lvl8pPr>
                      <a:lvl9pPr marL="3655613" algn="l" defTabSz="456952" rtl="0" eaLnBrk="1" latinLnBrk="0" hangingPunct="1">
                        <a:defRPr sz="1800" kern="1200">
                          <a:solidFill>
                            <a:schemeClr val="dk1"/>
                          </a:solidFill>
                          <a:latin typeface="Calibri"/>
                        </a:defRPr>
                      </a:lvl9pPr>
                    </a:lstStyle>
                    <a:p>
                      <a:pPr algn="l" fontAlgn="t"/>
                      <a:r>
                        <a:rPr lang="en-US" sz="1800" b="0" i="0" u="none" strike="noStrike">
                          <a:solidFill>
                            <a:srgbClr val="000000"/>
                          </a:solidFill>
                          <a:latin typeface="+mn-lt"/>
                        </a:rPr>
                        <a:t>2:43 PM</a:t>
                      </a:r>
                    </a:p>
                  </a:txBody>
                  <a:tcPr marL="12700" marR="12700" marT="1270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52" rtl="0" eaLnBrk="1" latinLnBrk="0" hangingPunct="1">
                        <a:defRPr sz="1800" kern="1200">
                          <a:solidFill>
                            <a:schemeClr val="dk1"/>
                          </a:solidFill>
                          <a:latin typeface="Calibri"/>
                        </a:defRPr>
                      </a:lvl1pPr>
                      <a:lvl2pPr marL="456952" algn="l" defTabSz="456952" rtl="0" eaLnBrk="1" latinLnBrk="0" hangingPunct="1">
                        <a:defRPr sz="1800" kern="1200">
                          <a:solidFill>
                            <a:schemeClr val="dk1"/>
                          </a:solidFill>
                          <a:latin typeface="Calibri"/>
                        </a:defRPr>
                      </a:lvl2pPr>
                      <a:lvl3pPr marL="913904" algn="l" defTabSz="456952" rtl="0" eaLnBrk="1" latinLnBrk="0" hangingPunct="1">
                        <a:defRPr sz="1800" kern="1200">
                          <a:solidFill>
                            <a:schemeClr val="dk1"/>
                          </a:solidFill>
                          <a:latin typeface="Calibri"/>
                        </a:defRPr>
                      </a:lvl3pPr>
                      <a:lvl4pPr marL="1370855" algn="l" defTabSz="456952" rtl="0" eaLnBrk="1" latinLnBrk="0" hangingPunct="1">
                        <a:defRPr sz="1800" kern="1200">
                          <a:solidFill>
                            <a:schemeClr val="dk1"/>
                          </a:solidFill>
                          <a:latin typeface="Calibri"/>
                        </a:defRPr>
                      </a:lvl4pPr>
                      <a:lvl5pPr marL="1827807" algn="l" defTabSz="456952" rtl="0" eaLnBrk="1" latinLnBrk="0" hangingPunct="1">
                        <a:defRPr sz="1800" kern="1200">
                          <a:solidFill>
                            <a:schemeClr val="dk1"/>
                          </a:solidFill>
                          <a:latin typeface="Calibri"/>
                        </a:defRPr>
                      </a:lvl5pPr>
                      <a:lvl6pPr marL="2284758" algn="l" defTabSz="456952" rtl="0" eaLnBrk="1" latinLnBrk="0" hangingPunct="1">
                        <a:defRPr sz="1800" kern="1200">
                          <a:solidFill>
                            <a:schemeClr val="dk1"/>
                          </a:solidFill>
                          <a:latin typeface="Calibri"/>
                        </a:defRPr>
                      </a:lvl6pPr>
                      <a:lvl7pPr marL="2741712" algn="l" defTabSz="456952" rtl="0" eaLnBrk="1" latinLnBrk="0" hangingPunct="1">
                        <a:defRPr sz="1800" kern="1200">
                          <a:solidFill>
                            <a:schemeClr val="dk1"/>
                          </a:solidFill>
                          <a:latin typeface="Calibri"/>
                        </a:defRPr>
                      </a:lvl7pPr>
                      <a:lvl8pPr marL="3198662" algn="l" defTabSz="456952" rtl="0" eaLnBrk="1" latinLnBrk="0" hangingPunct="1">
                        <a:defRPr sz="1800" kern="1200">
                          <a:solidFill>
                            <a:schemeClr val="dk1"/>
                          </a:solidFill>
                          <a:latin typeface="Calibri"/>
                        </a:defRPr>
                      </a:lvl8pPr>
                      <a:lvl9pPr marL="3655613" algn="l" defTabSz="456952" rtl="0" eaLnBrk="1" latinLnBrk="0" hangingPunct="1">
                        <a:defRPr sz="1800" kern="1200">
                          <a:solidFill>
                            <a:schemeClr val="dk1"/>
                          </a:solidFill>
                          <a:latin typeface="Calibri"/>
                        </a:defRPr>
                      </a:lvl9pPr>
                    </a:lstStyle>
                    <a:p>
                      <a:pPr algn="l" fontAlgn="t"/>
                      <a:r>
                        <a:rPr lang="en-US" sz="1800" b="1" i="0" u="none" strike="noStrike" dirty="0">
                          <a:solidFill>
                            <a:srgbClr val="F918AE"/>
                          </a:solidFill>
                          <a:latin typeface="+mn-lt"/>
                        </a:rPr>
                        <a:t>What if</a:t>
                      </a:r>
                      <a:r>
                        <a:rPr lang="en-US" sz="1800" b="0" i="0" u="none" strike="noStrike" dirty="0">
                          <a:solidFill>
                            <a:srgbClr val="F918AE"/>
                          </a:solidFill>
                          <a:latin typeface="+mn-lt"/>
                        </a:rPr>
                        <a:t> </a:t>
                      </a:r>
                      <a:r>
                        <a:rPr lang="en-US" sz="1800" b="0" i="0" u="none" strike="noStrike" dirty="0">
                          <a:solidFill>
                            <a:srgbClr val="000000"/>
                          </a:solidFill>
                          <a:latin typeface="+mn-lt"/>
                        </a:rPr>
                        <a:t>we end up with as many apps/gadgets as we have social networks and then we need a recommender for the apps!</a:t>
                      </a:r>
                      <a:endParaRPr lang="en-US" sz="1800" b="1" i="0" u="none" strike="noStrike" dirty="0">
                        <a:solidFill>
                          <a:srgbClr val="000000"/>
                        </a:solidFill>
                        <a:latin typeface="+mn-lt"/>
                      </a:endParaRPr>
                    </a:p>
                  </a:txBody>
                  <a:tcPr marL="12700" marR="12700" marT="1270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r h="622427">
                <a:tc>
                  <a:txBody>
                    <a:bodyPr/>
                    <a:lstStyle>
                      <a:lvl1pPr marL="0" algn="l" defTabSz="456952" rtl="0" eaLnBrk="1" latinLnBrk="0" hangingPunct="1">
                        <a:defRPr sz="1800" kern="1200">
                          <a:solidFill>
                            <a:schemeClr val="dk1"/>
                          </a:solidFill>
                          <a:latin typeface="Calibri"/>
                        </a:defRPr>
                      </a:lvl1pPr>
                      <a:lvl2pPr marL="456952" algn="l" defTabSz="456952" rtl="0" eaLnBrk="1" latinLnBrk="0" hangingPunct="1">
                        <a:defRPr sz="1800" kern="1200">
                          <a:solidFill>
                            <a:schemeClr val="dk1"/>
                          </a:solidFill>
                          <a:latin typeface="Calibri"/>
                        </a:defRPr>
                      </a:lvl2pPr>
                      <a:lvl3pPr marL="913904" algn="l" defTabSz="456952" rtl="0" eaLnBrk="1" latinLnBrk="0" hangingPunct="1">
                        <a:defRPr sz="1800" kern="1200">
                          <a:solidFill>
                            <a:schemeClr val="dk1"/>
                          </a:solidFill>
                          <a:latin typeface="Calibri"/>
                        </a:defRPr>
                      </a:lvl3pPr>
                      <a:lvl4pPr marL="1370855" algn="l" defTabSz="456952" rtl="0" eaLnBrk="1" latinLnBrk="0" hangingPunct="1">
                        <a:defRPr sz="1800" kern="1200">
                          <a:solidFill>
                            <a:schemeClr val="dk1"/>
                          </a:solidFill>
                          <a:latin typeface="Calibri"/>
                        </a:defRPr>
                      </a:lvl4pPr>
                      <a:lvl5pPr marL="1827807" algn="l" defTabSz="456952" rtl="0" eaLnBrk="1" latinLnBrk="0" hangingPunct="1">
                        <a:defRPr sz="1800" kern="1200">
                          <a:solidFill>
                            <a:schemeClr val="dk1"/>
                          </a:solidFill>
                          <a:latin typeface="Calibri"/>
                        </a:defRPr>
                      </a:lvl5pPr>
                      <a:lvl6pPr marL="2284758" algn="l" defTabSz="456952" rtl="0" eaLnBrk="1" latinLnBrk="0" hangingPunct="1">
                        <a:defRPr sz="1800" kern="1200">
                          <a:solidFill>
                            <a:schemeClr val="dk1"/>
                          </a:solidFill>
                          <a:latin typeface="Calibri"/>
                        </a:defRPr>
                      </a:lvl6pPr>
                      <a:lvl7pPr marL="2741712" algn="l" defTabSz="456952" rtl="0" eaLnBrk="1" latinLnBrk="0" hangingPunct="1">
                        <a:defRPr sz="1800" kern="1200">
                          <a:solidFill>
                            <a:schemeClr val="dk1"/>
                          </a:solidFill>
                          <a:latin typeface="Calibri"/>
                        </a:defRPr>
                      </a:lvl7pPr>
                      <a:lvl8pPr marL="3198662" algn="l" defTabSz="456952" rtl="0" eaLnBrk="1" latinLnBrk="0" hangingPunct="1">
                        <a:defRPr sz="1800" kern="1200">
                          <a:solidFill>
                            <a:schemeClr val="dk1"/>
                          </a:solidFill>
                          <a:latin typeface="Calibri"/>
                        </a:defRPr>
                      </a:lvl8pPr>
                      <a:lvl9pPr marL="3655613" algn="l" defTabSz="456952" rtl="0" eaLnBrk="1" latinLnBrk="0" hangingPunct="1">
                        <a:defRPr sz="1800" kern="1200">
                          <a:solidFill>
                            <a:schemeClr val="dk1"/>
                          </a:solidFill>
                          <a:latin typeface="Calibri"/>
                        </a:defRPr>
                      </a:lvl9pPr>
                    </a:lstStyle>
                    <a:p>
                      <a:pPr algn="l" fontAlgn="t"/>
                      <a:r>
                        <a:rPr lang="en-US" sz="1800" b="0" i="0" u="none" strike="noStrike">
                          <a:solidFill>
                            <a:srgbClr val="000000"/>
                          </a:solidFill>
                          <a:latin typeface="+mn-lt"/>
                        </a:rPr>
                        <a:t>2:43 PM</a:t>
                      </a:r>
                    </a:p>
                  </a:txBody>
                  <a:tcPr marL="12700" marR="12700" marT="1270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6952" rtl="0" eaLnBrk="1" latinLnBrk="0" hangingPunct="1">
                        <a:defRPr sz="1800" kern="1200">
                          <a:solidFill>
                            <a:schemeClr val="dk1"/>
                          </a:solidFill>
                          <a:latin typeface="Calibri"/>
                        </a:defRPr>
                      </a:lvl1pPr>
                      <a:lvl2pPr marL="456952" algn="l" defTabSz="456952" rtl="0" eaLnBrk="1" latinLnBrk="0" hangingPunct="1">
                        <a:defRPr sz="1800" kern="1200">
                          <a:solidFill>
                            <a:schemeClr val="dk1"/>
                          </a:solidFill>
                          <a:latin typeface="Calibri"/>
                        </a:defRPr>
                      </a:lvl2pPr>
                      <a:lvl3pPr marL="913904" algn="l" defTabSz="456952" rtl="0" eaLnBrk="1" latinLnBrk="0" hangingPunct="1">
                        <a:defRPr sz="1800" kern="1200">
                          <a:solidFill>
                            <a:schemeClr val="dk1"/>
                          </a:solidFill>
                          <a:latin typeface="Calibri"/>
                        </a:defRPr>
                      </a:lvl3pPr>
                      <a:lvl4pPr marL="1370855" algn="l" defTabSz="456952" rtl="0" eaLnBrk="1" latinLnBrk="0" hangingPunct="1">
                        <a:defRPr sz="1800" kern="1200">
                          <a:solidFill>
                            <a:schemeClr val="dk1"/>
                          </a:solidFill>
                          <a:latin typeface="Calibri"/>
                        </a:defRPr>
                      </a:lvl4pPr>
                      <a:lvl5pPr marL="1827807" algn="l" defTabSz="456952" rtl="0" eaLnBrk="1" latinLnBrk="0" hangingPunct="1">
                        <a:defRPr sz="1800" kern="1200">
                          <a:solidFill>
                            <a:schemeClr val="dk1"/>
                          </a:solidFill>
                          <a:latin typeface="Calibri"/>
                        </a:defRPr>
                      </a:lvl5pPr>
                      <a:lvl6pPr marL="2284758" algn="l" defTabSz="456952" rtl="0" eaLnBrk="1" latinLnBrk="0" hangingPunct="1">
                        <a:defRPr sz="1800" kern="1200">
                          <a:solidFill>
                            <a:schemeClr val="dk1"/>
                          </a:solidFill>
                          <a:latin typeface="Calibri"/>
                        </a:defRPr>
                      </a:lvl6pPr>
                      <a:lvl7pPr marL="2741712" algn="l" defTabSz="456952" rtl="0" eaLnBrk="1" latinLnBrk="0" hangingPunct="1">
                        <a:defRPr sz="1800" kern="1200">
                          <a:solidFill>
                            <a:schemeClr val="dk1"/>
                          </a:solidFill>
                          <a:latin typeface="Calibri"/>
                        </a:defRPr>
                      </a:lvl7pPr>
                      <a:lvl8pPr marL="3198662" algn="l" defTabSz="456952" rtl="0" eaLnBrk="1" latinLnBrk="0" hangingPunct="1">
                        <a:defRPr sz="1800" kern="1200">
                          <a:solidFill>
                            <a:schemeClr val="dk1"/>
                          </a:solidFill>
                          <a:latin typeface="Calibri"/>
                        </a:defRPr>
                      </a:lvl8pPr>
                      <a:lvl9pPr marL="3655613" algn="l" defTabSz="456952" rtl="0" eaLnBrk="1" latinLnBrk="0" hangingPunct="1">
                        <a:defRPr sz="1800" kern="1200">
                          <a:solidFill>
                            <a:schemeClr val="dk1"/>
                          </a:solidFill>
                          <a:latin typeface="Calibri"/>
                        </a:defRPr>
                      </a:lvl9pPr>
                    </a:lstStyle>
                    <a:p>
                      <a:pPr algn="l" fontAlgn="t"/>
                      <a:r>
                        <a:rPr lang="en-US" sz="1800" b="0" i="0" u="none" strike="noStrike" dirty="0">
                          <a:solidFill>
                            <a:srgbClr val="000000"/>
                          </a:solidFill>
                          <a:latin typeface="+mn-lt"/>
                        </a:rPr>
                        <a:t>My </a:t>
                      </a:r>
                      <a:r>
                        <a:rPr lang="en-US" sz="1800" b="1" i="0" u="none" strike="noStrike" dirty="0">
                          <a:solidFill>
                            <a:srgbClr val="F918AE"/>
                          </a:solidFill>
                          <a:latin typeface="+mn-lt"/>
                        </a:rPr>
                        <a:t>question</a:t>
                      </a:r>
                      <a:r>
                        <a:rPr lang="en-US" sz="1800" b="0" i="0" u="none" strike="noStrike" dirty="0">
                          <a:solidFill>
                            <a:srgbClr val="F918AE"/>
                          </a:solidFill>
                          <a:latin typeface="+mn-lt"/>
                        </a:rPr>
                        <a:t> </a:t>
                      </a:r>
                      <a:r>
                        <a:rPr lang="en-US" sz="1800" b="0" i="0" u="none" strike="noStrike" dirty="0">
                          <a:solidFill>
                            <a:srgbClr val="000000"/>
                          </a:solidFill>
                          <a:latin typeface="+mn-lt"/>
                        </a:rPr>
                        <a:t>was on the definition of the crowd in the wisdom of crowds we </a:t>
                      </a:r>
                      <a:r>
                        <a:rPr lang="en-US" sz="1800" b="0" i="0" u="none" strike="noStrike" dirty="0" err="1">
                          <a:solidFill>
                            <a:srgbClr val="000000"/>
                          </a:solidFill>
                          <a:latin typeface="+mn-lt"/>
                        </a:rPr>
                        <a:t>acsess</a:t>
                      </a:r>
                      <a:r>
                        <a:rPr lang="en-US" sz="1800" b="0" i="0" u="none" strike="noStrike" dirty="0">
                          <a:solidFill>
                            <a:srgbClr val="000000"/>
                          </a:solidFill>
                          <a:latin typeface="+mn-lt"/>
                        </a:rPr>
                        <a:t> in the service model?</a:t>
                      </a:r>
                    </a:p>
                  </a:txBody>
                  <a:tcPr marL="12700" marR="12700" marT="1270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r>
              <a:tr h="622300">
                <a:tc>
                  <a:txBody>
                    <a:bodyPr/>
                    <a:lstStyle>
                      <a:lvl1pPr marL="0" algn="l" defTabSz="456952" rtl="0" eaLnBrk="1" latinLnBrk="0" hangingPunct="1">
                        <a:defRPr sz="1800" kern="1200">
                          <a:solidFill>
                            <a:schemeClr val="dk1"/>
                          </a:solidFill>
                          <a:latin typeface="Calibri"/>
                        </a:defRPr>
                      </a:lvl1pPr>
                      <a:lvl2pPr marL="456952" algn="l" defTabSz="456952" rtl="0" eaLnBrk="1" latinLnBrk="0" hangingPunct="1">
                        <a:defRPr sz="1800" kern="1200">
                          <a:solidFill>
                            <a:schemeClr val="dk1"/>
                          </a:solidFill>
                          <a:latin typeface="Calibri"/>
                        </a:defRPr>
                      </a:lvl2pPr>
                      <a:lvl3pPr marL="913904" algn="l" defTabSz="456952" rtl="0" eaLnBrk="1" latinLnBrk="0" hangingPunct="1">
                        <a:defRPr sz="1800" kern="1200">
                          <a:solidFill>
                            <a:schemeClr val="dk1"/>
                          </a:solidFill>
                          <a:latin typeface="Calibri"/>
                        </a:defRPr>
                      </a:lvl3pPr>
                      <a:lvl4pPr marL="1370855" algn="l" defTabSz="456952" rtl="0" eaLnBrk="1" latinLnBrk="0" hangingPunct="1">
                        <a:defRPr sz="1800" kern="1200">
                          <a:solidFill>
                            <a:schemeClr val="dk1"/>
                          </a:solidFill>
                          <a:latin typeface="Calibri"/>
                        </a:defRPr>
                      </a:lvl4pPr>
                      <a:lvl5pPr marL="1827807" algn="l" defTabSz="456952" rtl="0" eaLnBrk="1" latinLnBrk="0" hangingPunct="1">
                        <a:defRPr sz="1800" kern="1200">
                          <a:solidFill>
                            <a:schemeClr val="dk1"/>
                          </a:solidFill>
                          <a:latin typeface="Calibri"/>
                        </a:defRPr>
                      </a:lvl5pPr>
                      <a:lvl6pPr marL="2284758" algn="l" defTabSz="456952" rtl="0" eaLnBrk="1" latinLnBrk="0" hangingPunct="1">
                        <a:defRPr sz="1800" kern="1200">
                          <a:solidFill>
                            <a:schemeClr val="dk1"/>
                          </a:solidFill>
                          <a:latin typeface="Calibri"/>
                        </a:defRPr>
                      </a:lvl6pPr>
                      <a:lvl7pPr marL="2741712" algn="l" defTabSz="456952" rtl="0" eaLnBrk="1" latinLnBrk="0" hangingPunct="1">
                        <a:defRPr sz="1800" kern="1200">
                          <a:solidFill>
                            <a:schemeClr val="dk1"/>
                          </a:solidFill>
                          <a:latin typeface="Calibri"/>
                        </a:defRPr>
                      </a:lvl7pPr>
                      <a:lvl8pPr marL="3198662" algn="l" defTabSz="456952" rtl="0" eaLnBrk="1" latinLnBrk="0" hangingPunct="1">
                        <a:defRPr sz="1800" kern="1200">
                          <a:solidFill>
                            <a:schemeClr val="dk1"/>
                          </a:solidFill>
                          <a:latin typeface="Calibri"/>
                        </a:defRPr>
                      </a:lvl8pPr>
                      <a:lvl9pPr marL="3655613" algn="l" defTabSz="456952" rtl="0" eaLnBrk="1" latinLnBrk="0" hangingPunct="1">
                        <a:defRPr sz="1800" kern="1200">
                          <a:solidFill>
                            <a:schemeClr val="dk1"/>
                          </a:solidFill>
                          <a:latin typeface="Calibri"/>
                        </a:defRPr>
                      </a:lvl9pPr>
                    </a:lstStyle>
                    <a:p>
                      <a:pPr algn="l" fontAlgn="t"/>
                      <a:r>
                        <a:rPr lang="en-US" sz="1800" b="0" i="0" u="none" strike="noStrike">
                          <a:solidFill>
                            <a:srgbClr val="000000"/>
                          </a:solidFill>
                          <a:latin typeface="+mn-lt"/>
                        </a:rPr>
                        <a:t>2:43 PM</a:t>
                      </a:r>
                    </a:p>
                  </a:txBody>
                  <a:tcPr marL="12700" marR="12700" marT="1270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6952" rtl="0" eaLnBrk="1" latinLnBrk="0" hangingPunct="1">
                        <a:defRPr sz="1800" kern="1200">
                          <a:solidFill>
                            <a:schemeClr val="dk1"/>
                          </a:solidFill>
                          <a:latin typeface="Calibri"/>
                        </a:defRPr>
                      </a:lvl1pPr>
                      <a:lvl2pPr marL="456952" algn="l" defTabSz="456952" rtl="0" eaLnBrk="1" latinLnBrk="0" hangingPunct="1">
                        <a:defRPr sz="1800" kern="1200">
                          <a:solidFill>
                            <a:schemeClr val="dk1"/>
                          </a:solidFill>
                          <a:latin typeface="Calibri"/>
                        </a:defRPr>
                      </a:lvl2pPr>
                      <a:lvl3pPr marL="913904" algn="l" defTabSz="456952" rtl="0" eaLnBrk="1" latinLnBrk="0" hangingPunct="1">
                        <a:defRPr sz="1800" kern="1200">
                          <a:solidFill>
                            <a:schemeClr val="dk1"/>
                          </a:solidFill>
                          <a:latin typeface="Calibri"/>
                        </a:defRPr>
                      </a:lvl3pPr>
                      <a:lvl4pPr marL="1370855" algn="l" defTabSz="456952" rtl="0" eaLnBrk="1" latinLnBrk="0" hangingPunct="1">
                        <a:defRPr sz="1800" kern="1200">
                          <a:solidFill>
                            <a:schemeClr val="dk1"/>
                          </a:solidFill>
                          <a:latin typeface="Calibri"/>
                        </a:defRPr>
                      </a:lvl4pPr>
                      <a:lvl5pPr marL="1827807" algn="l" defTabSz="456952" rtl="0" eaLnBrk="1" latinLnBrk="0" hangingPunct="1">
                        <a:defRPr sz="1800" kern="1200">
                          <a:solidFill>
                            <a:schemeClr val="dk1"/>
                          </a:solidFill>
                          <a:latin typeface="Calibri"/>
                        </a:defRPr>
                      </a:lvl5pPr>
                      <a:lvl6pPr marL="2284758" algn="l" defTabSz="456952" rtl="0" eaLnBrk="1" latinLnBrk="0" hangingPunct="1">
                        <a:defRPr sz="1800" kern="1200">
                          <a:solidFill>
                            <a:schemeClr val="dk1"/>
                          </a:solidFill>
                          <a:latin typeface="Calibri"/>
                        </a:defRPr>
                      </a:lvl6pPr>
                      <a:lvl7pPr marL="2741712" algn="l" defTabSz="456952" rtl="0" eaLnBrk="1" latinLnBrk="0" hangingPunct="1">
                        <a:defRPr sz="1800" kern="1200">
                          <a:solidFill>
                            <a:schemeClr val="dk1"/>
                          </a:solidFill>
                          <a:latin typeface="Calibri"/>
                        </a:defRPr>
                      </a:lvl7pPr>
                      <a:lvl8pPr marL="3198662" algn="l" defTabSz="456952" rtl="0" eaLnBrk="1" latinLnBrk="0" hangingPunct="1">
                        <a:defRPr sz="1800" kern="1200">
                          <a:solidFill>
                            <a:schemeClr val="dk1"/>
                          </a:solidFill>
                          <a:latin typeface="Calibri"/>
                        </a:defRPr>
                      </a:lvl8pPr>
                      <a:lvl9pPr marL="3655613" algn="l" defTabSz="456952" rtl="0" eaLnBrk="1" latinLnBrk="0" hangingPunct="1">
                        <a:defRPr sz="1800" kern="1200">
                          <a:solidFill>
                            <a:schemeClr val="dk1"/>
                          </a:solidFill>
                          <a:latin typeface="Calibri"/>
                        </a:defRPr>
                      </a:lvl9pPr>
                    </a:lstStyle>
                    <a:p>
                      <a:pPr algn="l" fontAlgn="t"/>
                      <a:r>
                        <a:rPr lang="en-US" sz="1800" b="0" i="0" u="none" strike="noStrike" dirty="0">
                          <a:solidFill>
                            <a:srgbClr val="000000"/>
                          </a:solidFill>
                          <a:latin typeface="+mn-lt"/>
                        </a:rPr>
                        <a:t>there are various different </a:t>
                      </a:r>
                      <a:r>
                        <a:rPr lang="en-US" sz="1800" b="0" i="0" u="none" strike="noStrike" dirty="0" err="1">
                          <a:solidFill>
                            <a:srgbClr val="000000"/>
                          </a:solidFill>
                          <a:latin typeface="+mn-lt"/>
                        </a:rPr>
                        <a:t>flavours</a:t>
                      </a:r>
                      <a:r>
                        <a:rPr lang="en-US" sz="1800" b="0" i="0" u="none" strike="noStrike" dirty="0">
                          <a:solidFill>
                            <a:srgbClr val="000000"/>
                          </a:solidFill>
                          <a:latin typeface="+mn-lt"/>
                        </a:rPr>
                        <a:t> of widget e.g. Google gadgets, W3C widgets etc. SocialLearn has gone for Google gadgets</a:t>
                      </a:r>
                    </a:p>
                  </a:txBody>
                  <a:tcPr marL="12700" marR="12700" marT="1270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r>
            </a:tbl>
          </a:graphicData>
        </a:graphic>
      </p:graphicFrame>
    </p:spTree>
    <p:extLst>
      <p:ext uri="{BB962C8B-B14F-4D97-AF65-F5344CB8AC3E}">
        <p14:creationId xmlns:p14="http://schemas.microsoft.com/office/powerpoint/2010/main" val="261707365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idx="4294967295"/>
          </p:nvPr>
        </p:nvSpPr>
        <p:spPr>
          <a:xfrm>
            <a:off x="152400" y="152400"/>
            <a:ext cx="8763000" cy="762000"/>
          </a:xfrm>
        </p:spPr>
        <p:txBody>
          <a:bodyPr/>
          <a:lstStyle/>
          <a:p>
            <a:pPr algn="l" eaLnBrk="1" hangingPunct="1"/>
            <a:r>
              <a:rPr lang="en-US" dirty="0">
                <a:latin typeface="Arial" charset="0"/>
              </a:rPr>
              <a:t>Discourse analysis </a:t>
            </a:r>
            <a:r>
              <a:rPr lang="en-US" dirty="0" smtClean="0">
                <a:latin typeface="Arial" charset="0"/>
              </a:rPr>
              <a:t>(Xerox </a:t>
            </a:r>
            <a:r>
              <a:rPr lang="en-US" dirty="0">
                <a:latin typeface="Arial" charset="0"/>
              </a:rPr>
              <a:t>Incremental </a:t>
            </a:r>
            <a:r>
              <a:rPr lang="en-US" dirty="0" smtClean="0">
                <a:latin typeface="Arial" charset="0"/>
              </a:rPr>
              <a:t>Parser)</a:t>
            </a:r>
            <a:endParaRPr lang="en-US" dirty="0">
              <a:latin typeface="Arial" charset="0"/>
            </a:endParaRPr>
          </a:p>
        </p:txBody>
      </p:sp>
      <p:sp>
        <p:nvSpPr>
          <p:cNvPr id="40963" name="Content Placeholder 2"/>
          <p:cNvSpPr>
            <a:spLocks noGrp="1"/>
          </p:cNvSpPr>
          <p:nvPr>
            <p:ph idx="4294967295"/>
          </p:nvPr>
        </p:nvSpPr>
        <p:spPr>
          <a:xfrm>
            <a:off x="179515" y="1196752"/>
            <a:ext cx="3213100" cy="1219200"/>
          </a:xfrm>
        </p:spPr>
        <p:txBody>
          <a:bodyPr/>
          <a:lstStyle/>
          <a:p>
            <a:pPr marL="0" indent="0" eaLnBrk="1" hangingPunct="1">
              <a:lnSpc>
                <a:spcPct val="90000"/>
              </a:lnSpc>
              <a:spcBef>
                <a:spcPct val="30000"/>
              </a:spcBef>
              <a:spcAft>
                <a:spcPts val="600"/>
              </a:spcAft>
              <a:buNone/>
            </a:pPr>
            <a:r>
              <a:rPr lang="en-US" sz="1400" dirty="0">
                <a:solidFill>
                  <a:srgbClr val="E3169F"/>
                </a:solidFill>
              </a:rPr>
              <a:t>BACKGROUND KNOWLEDGE:</a:t>
            </a:r>
          </a:p>
          <a:p>
            <a:pPr marL="0" indent="0" eaLnBrk="1" hangingPunct="1">
              <a:lnSpc>
                <a:spcPct val="90000"/>
              </a:lnSpc>
              <a:spcBef>
                <a:spcPct val="30000"/>
              </a:spcBef>
              <a:spcAft>
                <a:spcPts val="600"/>
              </a:spcAft>
              <a:buNone/>
            </a:pPr>
            <a:r>
              <a:rPr lang="en-US" sz="1400" dirty="0"/>
              <a:t>Recent studies indicate …</a:t>
            </a:r>
          </a:p>
          <a:p>
            <a:pPr marL="0" indent="0" eaLnBrk="1" hangingPunct="1">
              <a:lnSpc>
                <a:spcPct val="90000"/>
              </a:lnSpc>
              <a:spcBef>
                <a:spcPct val="30000"/>
              </a:spcBef>
              <a:spcAft>
                <a:spcPts val="600"/>
              </a:spcAft>
              <a:buNone/>
            </a:pPr>
            <a:r>
              <a:rPr lang="en-US" sz="1400" dirty="0"/>
              <a:t>… the previously proposed …</a:t>
            </a:r>
          </a:p>
          <a:p>
            <a:pPr marL="0" indent="0" eaLnBrk="1" hangingPunct="1">
              <a:lnSpc>
                <a:spcPct val="90000"/>
              </a:lnSpc>
              <a:spcBef>
                <a:spcPct val="30000"/>
              </a:spcBef>
              <a:spcAft>
                <a:spcPts val="600"/>
              </a:spcAft>
              <a:buNone/>
            </a:pPr>
            <a:r>
              <a:rPr lang="en-US" sz="1400" dirty="0"/>
              <a:t>… is universally accepted ... </a:t>
            </a:r>
          </a:p>
          <a:p>
            <a:pPr marL="0" indent="0" eaLnBrk="1" hangingPunct="1">
              <a:lnSpc>
                <a:spcPct val="90000"/>
              </a:lnSpc>
              <a:spcBef>
                <a:spcPct val="30000"/>
              </a:spcBef>
              <a:spcAft>
                <a:spcPts val="600"/>
              </a:spcAft>
              <a:buNone/>
            </a:pPr>
            <a:endParaRPr lang="en-US" sz="1400" dirty="0"/>
          </a:p>
          <a:p>
            <a:pPr marL="0" indent="0" eaLnBrk="1" hangingPunct="1">
              <a:lnSpc>
                <a:spcPct val="90000"/>
              </a:lnSpc>
              <a:spcBef>
                <a:spcPct val="30000"/>
              </a:spcBef>
              <a:spcAft>
                <a:spcPts val="600"/>
              </a:spcAft>
              <a:buNone/>
            </a:pPr>
            <a:endParaRPr lang="en-US" sz="1400" dirty="0"/>
          </a:p>
          <a:p>
            <a:pPr marL="0" indent="0" eaLnBrk="1" hangingPunct="1">
              <a:spcAft>
                <a:spcPts val="600"/>
              </a:spcAft>
              <a:buNone/>
            </a:pPr>
            <a:endParaRPr lang="en-US" sz="1400" dirty="0"/>
          </a:p>
          <a:p>
            <a:pPr marL="0" indent="0" eaLnBrk="1" hangingPunct="1">
              <a:spcAft>
                <a:spcPts val="600"/>
              </a:spcAft>
              <a:buNone/>
            </a:pPr>
            <a:endParaRPr lang="en-US" sz="1400" dirty="0"/>
          </a:p>
        </p:txBody>
      </p:sp>
      <p:sp>
        <p:nvSpPr>
          <p:cNvPr id="9" name="Content Placeholder 2"/>
          <p:cNvSpPr txBox="1">
            <a:spLocks/>
          </p:cNvSpPr>
          <p:nvPr/>
        </p:nvSpPr>
        <p:spPr bwMode="auto">
          <a:xfrm>
            <a:off x="3107397" y="1196752"/>
            <a:ext cx="32131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6" rIns="91392" bIns="45696"/>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30000"/>
              </a:spcBef>
              <a:spcAft>
                <a:spcPts val="600"/>
              </a:spcAft>
            </a:pPr>
            <a:r>
              <a:rPr lang="en-US" sz="1400" dirty="0">
                <a:solidFill>
                  <a:srgbClr val="E3169F"/>
                </a:solidFill>
                <a:latin typeface="+mn-lt"/>
              </a:rPr>
              <a:t>NOVELTY:</a:t>
            </a:r>
          </a:p>
          <a:p>
            <a:pPr>
              <a:lnSpc>
                <a:spcPct val="90000"/>
              </a:lnSpc>
              <a:spcBef>
                <a:spcPct val="30000"/>
              </a:spcBef>
              <a:spcAft>
                <a:spcPts val="600"/>
              </a:spcAft>
            </a:pPr>
            <a:r>
              <a:rPr lang="en-US" sz="1400" dirty="0">
                <a:solidFill>
                  <a:srgbClr val="8BDFD2"/>
                </a:solidFill>
                <a:latin typeface="+mn-lt"/>
              </a:rPr>
              <a:t>... new insights provide direct evidence ...</a:t>
            </a:r>
          </a:p>
          <a:p>
            <a:pPr>
              <a:lnSpc>
                <a:spcPct val="90000"/>
              </a:lnSpc>
              <a:spcBef>
                <a:spcPct val="30000"/>
              </a:spcBef>
              <a:spcAft>
                <a:spcPts val="600"/>
              </a:spcAft>
            </a:pPr>
            <a:r>
              <a:rPr lang="en-US" sz="1400" dirty="0">
                <a:solidFill>
                  <a:srgbClr val="8BDFD2"/>
                </a:solidFill>
                <a:latin typeface="+mn-lt"/>
              </a:rPr>
              <a:t>... we suggest a new ... approach ...</a:t>
            </a:r>
          </a:p>
          <a:p>
            <a:pPr>
              <a:lnSpc>
                <a:spcPct val="90000"/>
              </a:lnSpc>
              <a:spcBef>
                <a:spcPct val="30000"/>
              </a:spcBef>
              <a:spcAft>
                <a:spcPts val="600"/>
              </a:spcAft>
            </a:pPr>
            <a:r>
              <a:rPr lang="en-US" sz="1400" dirty="0">
                <a:solidFill>
                  <a:srgbClr val="8BDFD2"/>
                </a:solidFill>
                <a:latin typeface="+mn-lt"/>
              </a:rPr>
              <a:t>... results define a novel role ...</a:t>
            </a:r>
          </a:p>
          <a:p>
            <a:pPr>
              <a:spcAft>
                <a:spcPts val="600"/>
              </a:spcAft>
            </a:pPr>
            <a:endParaRPr lang="en-US" sz="1400" dirty="0">
              <a:solidFill>
                <a:srgbClr val="8BDFD2"/>
              </a:solidFill>
              <a:latin typeface="+mn-lt"/>
            </a:endParaRPr>
          </a:p>
          <a:p>
            <a:pPr>
              <a:lnSpc>
                <a:spcPct val="90000"/>
              </a:lnSpc>
              <a:spcBef>
                <a:spcPct val="30000"/>
              </a:spcBef>
              <a:spcAft>
                <a:spcPts val="600"/>
              </a:spcAft>
            </a:pPr>
            <a:endParaRPr lang="en-US" sz="1400" dirty="0">
              <a:solidFill>
                <a:srgbClr val="8BDFD2"/>
              </a:solidFill>
              <a:latin typeface="+mn-lt"/>
            </a:endParaRPr>
          </a:p>
          <a:p>
            <a:pPr>
              <a:lnSpc>
                <a:spcPct val="90000"/>
              </a:lnSpc>
              <a:spcBef>
                <a:spcPct val="30000"/>
              </a:spcBef>
              <a:spcAft>
                <a:spcPts val="600"/>
              </a:spcAft>
            </a:pPr>
            <a:endParaRPr lang="en-US" sz="1400" dirty="0">
              <a:solidFill>
                <a:srgbClr val="8BDFD2"/>
              </a:solidFill>
              <a:latin typeface="+mn-lt"/>
            </a:endParaRPr>
          </a:p>
          <a:p>
            <a:pPr>
              <a:lnSpc>
                <a:spcPct val="90000"/>
              </a:lnSpc>
              <a:spcBef>
                <a:spcPct val="30000"/>
              </a:spcBef>
              <a:spcAft>
                <a:spcPts val="600"/>
              </a:spcAft>
            </a:pPr>
            <a:endParaRPr lang="en-US" sz="1400" dirty="0">
              <a:solidFill>
                <a:srgbClr val="8BDFD2"/>
              </a:solidFill>
              <a:latin typeface="+mn-lt"/>
            </a:endParaRPr>
          </a:p>
          <a:p>
            <a:pPr>
              <a:lnSpc>
                <a:spcPct val="90000"/>
              </a:lnSpc>
              <a:spcBef>
                <a:spcPct val="30000"/>
              </a:spcBef>
              <a:spcAft>
                <a:spcPts val="600"/>
              </a:spcAft>
            </a:pPr>
            <a:endParaRPr lang="en-US" sz="1400" dirty="0">
              <a:solidFill>
                <a:srgbClr val="8BDFD2"/>
              </a:solidFill>
              <a:latin typeface="+mn-lt"/>
            </a:endParaRPr>
          </a:p>
          <a:p>
            <a:pPr>
              <a:lnSpc>
                <a:spcPct val="90000"/>
              </a:lnSpc>
              <a:spcBef>
                <a:spcPct val="30000"/>
              </a:spcBef>
              <a:spcAft>
                <a:spcPts val="600"/>
              </a:spcAft>
            </a:pPr>
            <a:endParaRPr lang="en-US" sz="1400" dirty="0">
              <a:solidFill>
                <a:srgbClr val="8BDFD2"/>
              </a:solidFill>
              <a:latin typeface="+mn-lt"/>
            </a:endParaRPr>
          </a:p>
        </p:txBody>
      </p:sp>
      <p:sp>
        <p:nvSpPr>
          <p:cNvPr id="40968" name="Text Box 8"/>
          <p:cNvSpPr txBox="1">
            <a:spLocks noChangeArrowheads="1"/>
          </p:cNvSpPr>
          <p:nvPr/>
        </p:nvSpPr>
        <p:spPr bwMode="auto">
          <a:xfrm>
            <a:off x="6199313" y="1196752"/>
            <a:ext cx="2683321" cy="1223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2" tIns="45696" rIns="91392" bIns="45696">
            <a:spAutoFit/>
          </a:bodyPr>
          <a:lstStyle/>
          <a:p>
            <a:pPr>
              <a:spcAft>
                <a:spcPts val="600"/>
              </a:spcAft>
              <a:defRPr/>
            </a:pPr>
            <a:r>
              <a:rPr lang="en-US" sz="1400" dirty="0">
                <a:solidFill>
                  <a:srgbClr val="E3169F"/>
                </a:solidFill>
                <a:latin typeface="+mn-lt"/>
              </a:rPr>
              <a:t>OPEN QUESTION:</a:t>
            </a:r>
          </a:p>
          <a:p>
            <a:pPr>
              <a:spcAft>
                <a:spcPts val="600"/>
              </a:spcAft>
              <a:defRPr/>
            </a:pPr>
            <a:r>
              <a:rPr lang="en-US" sz="1400" dirty="0">
                <a:solidFill>
                  <a:srgbClr val="8BDFD2"/>
                </a:solidFill>
                <a:latin typeface="+mn-lt"/>
              </a:rPr>
              <a:t>… little is known …</a:t>
            </a:r>
          </a:p>
          <a:p>
            <a:pPr>
              <a:spcAft>
                <a:spcPts val="600"/>
              </a:spcAft>
              <a:defRPr/>
            </a:pPr>
            <a:r>
              <a:rPr lang="en-US" sz="1400" dirty="0">
                <a:solidFill>
                  <a:srgbClr val="8BDFD2"/>
                </a:solidFill>
                <a:latin typeface="+mn-lt"/>
              </a:rPr>
              <a:t>… role … has been elusive</a:t>
            </a:r>
          </a:p>
          <a:p>
            <a:pPr>
              <a:spcAft>
                <a:spcPts val="600"/>
              </a:spcAft>
              <a:defRPr/>
            </a:pPr>
            <a:r>
              <a:rPr lang="en-US" sz="1400" dirty="0">
                <a:solidFill>
                  <a:srgbClr val="8BDFD2"/>
                </a:solidFill>
                <a:latin typeface="+mn-lt"/>
              </a:rPr>
              <a:t>Current data is insufficient …</a:t>
            </a:r>
          </a:p>
        </p:txBody>
      </p:sp>
      <p:sp>
        <p:nvSpPr>
          <p:cNvPr id="40969" name="Text Box 9"/>
          <p:cNvSpPr txBox="1">
            <a:spLocks noChangeArrowheads="1"/>
          </p:cNvSpPr>
          <p:nvPr/>
        </p:nvSpPr>
        <p:spPr bwMode="auto">
          <a:xfrm>
            <a:off x="179512" y="4622537"/>
            <a:ext cx="2987675" cy="1972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92" tIns="45696" rIns="91392" bIns="45696">
            <a:spAutoFit/>
          </a:bodyPr>
          <a:lstStyle/>
          <a:p>
            <a:pPr>
              <a:spcAft>
                <a:spcPts val="600"/>
              </a:spcAft>
              <a:defRPr/>
            </a:pPr>
            <a:r>
              <a:rPr lang="en-US" sz="1400" dirty="0">
                <a:solidFill>
                  <a:srgbClr val="E3169F"/>
                </a:solidFill>
                <a:latin typeface="+mn-lt"/>
              </a:rPr>
              <a:t>GENERALIZING:</a:t>
            </a:r>
          </a:p>
          <a:p>
            <a:pPr>
              <a:spcAft>
                <a:spcPts val="600"/>
              </a:spcAft>
              <a:defRPr/>
            </a:pPr>
            <a:r>
              <a:rPr lang="en-US" sz="1400" dirty="0">
                <a:solidFill>
                  <a:srgbClr val="8BDFD2"/>
                </a:solidFill>
                <a:latin typeface="+mn-lt"/>
              </a:rPr>
              <a:t>... emerging as a promising approach </a:t>
            </a:r>
          </a:p>
          <a:p>
            <a:pPr>
              <a:spcAft>
                <a:spcPts val="600"/>
              </a:spcAft>
              <a:defRPr/>
            </a:pPr>
            <a:r>
              <a:rPr lang="en-US" sz="1400" dirty="0">
                <a:solidFill>
                  <a:srgbClr val="8BDFD2"/>
                </a:solidFill>
                <a:latin typeface="+mn-lt"/>
              </a:rPr>
              <a:t>Our understanding ... has grown exponentially ...</a:t>
            </a:r>
          </a:p>
          <a:p>
            <a:pPr>
              <a:spcAft>
                <a:spcPts val="600"/>
              </a:spcAft>
              <a:defRPr/>
            </a:pPr>
            <a:r>
              <a:rPr lang="en-US" sz="1400" dirty="0">
                <a:solidFill>
                  <a:srgbClr val="8BDFD2"/>
                </a:solidFill>
                <a:latin typeface="+mn-lt"/>
              </a:rPr>
              <a:t>... growing recognition of the </a:t>
            </a:r>
          </a:p>
          <a:p>
            <a:pPr>
              <a:spcAft>
                <a:spcPts val="600"/>
              </a:spcAft>
              <a:defRPr/>
            </a:pPr>
            <a:r>
              <a:rPr lang="en-US" sz="1400" dirty="0">
                <a:solidFill>
                  <a:srgbClr val="8BDFD2"/>
                </a:solidFill>
                <a:latin typeface="+mn-lt"/>
              </a:rPr>
              <a:t>importance ...</a:t>
            </a:r>
          </a:p>
        </p:txBody>
      </p:sp>
      <p:sp>
        <p:nvSpPr>
          <p:cNvPr id="40970" name="Text Box 10"/>
          <p:cNvSpPr txBox="1">
            <a:spLocks noChangeArrowheads="1"/>
          </p:cNvSpPr>
          <p:nvPr/>
        </p:nvSpPr>
        <p:spPr bwMode="auto">
          <a:xfrm>
            <a:off x="179512" y="2718285"/>
            <a:ext cx="2987675" cy="1893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92" tIns="45696" rIns="91392" bIns="45696">
            <a:spAutoFit/>
          </a:bodyPr>
          <a:lstStyle/>
          <a:p>
            <a:pPr>
              <a:spcAft>
                <a:spcPts val="600"/>
              </a:spcAft>
              <a:defRPr/>
            </a:pPr>
            <a:r>
              <a:rPr lang="en-US" sz="1400" dirty="0">
                <a:solidFill>
                  <a:srgbClr val="E3169F"/>
                </a:solidFill>
                <a:latin typeface="+mn-lt"/>
              </a:rPr>
              <a:t>CONRASTING IDEAS:</a:t>
            </a:r>
          </a:p>
          <a:p>
            <a:pPr>
              <a:spcAft>
                <a:spcPts val="600"/>
              </a:spcAft>
              <a:defRPr/>
            </a:pPr>
            <a:r>
              <a:rPr lang="en-US" sz="1400" dirty="0">
                <a:solidFill>
                  <a:srgbClr val="8BDFD2"/>
                </a:solidFill>
                <a:latin typeface="+mn-lt"/>
              </a:rPr>
              <a:t>… unorthodox view resolves … paradoxes …</a:t>
            </a:r>
          </a:p>
          <a:p>
            <a:pPr>
              <a:spcAft>
                <a:spcPts val="600"/>
              </a:spcAft>
              <a:defRPr/>
            </a:pPr>
            <a:r>
              <a:rPr lang="en-US" sz="1400" dirty="0">
                <a:solidFill>
                  <a:srgbClr val="8BDFD2"/>
                </a:solidFill>
                <a:latin typeface="+mn-lt"/>
              </a:rPr>
              <a:t>In contrast with previous hypotheses ...</a:t>
            </a:r>
          </a:p>
          <a:p>
            <a:pPr>
              <a:spcAft>
                <a:spcPts val="600"/>
              </a:spcAft>
              <a:defRPr/>
            </a:pPr>
            <a:r>
              <a:rPr lang="en-US" sz="1400" dirty="0">
                <a:solidFill>
                  <a:srgbClr val="8BDFD2"/>
                </a:solidFill>
                <a:latin typeface="+mn-lt"/>
              </a:rPr>
              <a:t>... inconsistent with past findings ...</a:t>
            </a:r>
          </a:p>
        </p:txBody>
      </p:sp>
      <p:sp>
        <p:nvSpPr>
          <p:cNvPr id="40971" name="Text Box 11"/>
          <p:cNvSpPr txBox="1">
            <a:spLocks noChangeArrowheads="1"/>
          </p:cNvSpPr>
          <p:nvPr/>
        </p:nvSpPr>
        <p:spPr bwMode="auto">
          <a:xfrm>
            <a:off x="3107397" y="2718285"/>
            <a:ext cx="2987675" cy="1893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92" tIns="45696" rIns="91392" bIns="45696">
            <a:spAutoFit/>
          </a:bodyPr>
          <a:lstStyle/>
          <a:p>
            <a:pPr>
              <a:spcAft>
                <a:spcPts val="600"/>
              </a:spcAft>
              <a:defRPr/>
            </a:pPr>
            <a:r>
              <a:rPr lang="en-US" sz="1400" dirty="0">
                <a:solidFill>
                  <a:srgbClr val="E3169F"/>
                </a:solidFill>
                <a:latin typeface="+mn-lt"/>
              </a:rPr>
              <a:t>SIGNIFICANCE:</a:t>
            </a:r>
          </a:p>
          <a:p>
            <a:pPr>
              <a:spcAft>
                <a:spcPts val="600"/>
              </a:spcAft>
              <a:defRPr/>
            </a:pPr>
            <a:r>
              <a:rPr lang="en-US" sz="1400" dirty="0">
                <a:solidFill>
                  <a:srgbClr val="8BDFD2"/>
                </a:solidFill>
                <a:latin typeface="+mn-lt"/>
              </a:rPr>
              <a:t>studies ... have provided important advances</a:t>
            </a:r>
          </a:p>
          <a:p>
            <a:pPr>
              <a:spcAft>
                <a:spcPts val="600"/>
              </a:spcAft>
              <a:defRPr/>
            </a:pPr>
            <a:r>
              <a:rPr lang="en-US" sz="1400" dirty="0">
                <a:solidFill>
                  <a:srgbClr val="8BDFD2"/>
                </a:solidFill>
                <a:latin typeface="+mn-lt"/>
              </a:rPr>
              <a:t>Knowledge ... is crucial for ... understanding</a:t>
            </a:r>
          </a:p>
          <a:p>
            <a:pPr>
              <a:spcAft>
                <a:spcPts val="600"/>
              </a:spcAft>
              <a:defRPr/>
            </a:pPr>
            <a:r>
              <a:rPr lang="en-US" sz="1400" dirty="0">
                <a:solidFill>
                  <a:srgbClr val="8BDFD2"/>
                </a:solidFill>
                <a:latin typeface="+mn-lt"/>
              </a:rPr>
              <a:t>valuable information ... from studies</a:t>
            </a:r>
          </a:p>
        </p:txBody>
      </p:sp>
      <p:sp>
        <p:nvSpPr>
          <p:cNvPr id="40972" name="Text Box 12"/>
          <p:cNvSpPr txBox="1">
            <a:spLocks noChangeArrowheads="1"/>
          </p:cNvSpPr>
          <p:nvPr/>
        </p:nvSpPr>
        <p:spPr bwMode="auto">
          <a:xfrm>
            <a:off x="3096493" y="4622300"/>
            <a:ext cx="2987675" cy="167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92" tIns="45696" rIns="91392" bIns="45696">
            <a:spAutoFit/>
          </a:bodyPr>
          <a:lstStyle/>
          <a:p>
            <a:pPr>
              <a:spcAft>
                <a:spcPts val="600"/>
              </a:spcAft>
              <a:defRPr/>
            </a:pPr>
            <a:r>
              <a:rPr lang="en-US" sz="1400" dirty="0">
                <a:solidFill>
                  <a:srgbClr val="E3169F"/>
                </a:solidFill>
                <a:latin typeface="+mn-lt"/>
              </a:rPr>
              <a:t>SURPRISE:</a:t>
            </a:r>
          </a:p>
          <a:p>
            <a:pPr>
              <a:spcAft>
                <a:spcPts val="600"/>
              </a:spcAft>
              <a:defRPr/>
            </a:pPr>
            <a:r>
              <a:rPr lang="en-US" sz="1400" dirty="0">
                <a:solidFill>
                  <a:srgbClr val="8BDFD2"/>
                </a:solidFill>
                <a:latin typeface="+mn-lt"/>
              </a:rPr>
              <a:t>We have recently observed ... surprisingly</a:t>
            </a:r>
          </a:p>
          <a:p>
            <a:pPr>
              <a:spcAft>
                <a:spcPts val="600"/>
              </a:spcAft>
              <a:defRPr/>
            </a:pPr>
            <a:r>
              <a:rPr lang="en-US" sz="1400" dirty="0">
                <a:solidFill>
                  <a:srgbClr val="8BDFD2"/>
                </a:solidFill>
                <a:latin typeface="+mn-lt"/>
              </a:rPr>
              <a:t>We have identified ... unusual</a:t>
            </a:r>
          </a:p>
          <a:p>
            <a:pPr>
              <a:spcAft>
                <a:spcPts val="600"/>
              </a:spcAft>
              <a:defRPr/>
            </a:pPr>
            <a:r>
              <a:rPr lang="en-US" sz="1400" dirty="0">
                <a:solidFill>
                  <a:srgbClr val="8BDFD2"/>
                </a:solidFill>
                <a:latin typeface="+mn-lt"/>
              </a:rPr>
              <a:t>The recent discovery ... suggests intriguing roles</a:t>
            </a:r>
          </a:p>
        </p:txBody>
      </p:sp>
      <p:sp>
        <p:nvSpPr>
          <p:cNvPr id="40973" name="Text Box 13"/>
          <p:cNvSpPr txBox="1">
            <a:spLocks noChangeArrowheads="1"/>
          </p:cNvSpPr>
          <p:nvPr/>
        </p:nvSpPr>
        <p:spPr bwMode="auto">
          <a:xfrm>
            <a:off x="6199315" y="2718282"/>
            <a:ext cx="2726799" cy="1446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392" tIns="45696" rIns="91392" bIns="45696">
            <a:spAutoFit/>
          </a:bodyPr>
          <a:lstStyle/>
          <a:p>
            <a:pPr>
              <a:spcAft>
                <a:spcPts val="600"/>
              </a:spcAft>
              <a:defRPr/>
            </a:pPr>
            <a:r>
              <a:rPr lang="en-US" sz="1400" dirty="0">
                <a:solidFill>
                  <a:srgbClr val="E3169F"/>
                </a:solidFill>
                <a:latin typeface="+mn-lt"/>
              </a:rPr>
              <a:t>SUMMARIZING:</a:t>
            </a:r>
          </a:p>
          <a:p>
            <a:pPr>
              <a:spcAft>
                <a:spcPts val="600"/>
              </a:spcAft>
              <a:defRPr/>
            </a:pPr>
            <a:r>
              <a:rPr lang="en-US" sz="1400" dirty="0">
                <a:solidFill>
                  <a:srgbClr val="8BDFD2"/>
                </a:solidFill>
                <a:latin typeface="+mn-lt"/>
              </a:rPr>
              <a:t>The goal of this study ...</a:t>
            </a:r>
          </a:p>
          <a:p>
            <a:pPr>
              <a:spcAft>
                <a:spcPts val="600"/>
              </a:spcAft>
              <a:defRPr/>
            </a:pPr>
            <a:r>
              <a:rPr lang="en-US" sz="1400" dirty="0">
                <a:solidFill>
                  <a:srgbClr val="8BDFD2"/>
                </a:solidFill>
                <a:latin typeface="+mn-lt"/>
              </a:rPr>
              <a:t>Here, we show ...</a:t>
            </a:r>
          </a:p>
          <a:p>
            <a:pPr>
              <a:spcAft>
                <a:spcPts val="600"/>
              </a:spcAft>
              <a:defRPr/>
            </a:pPr>
            <a:r>
              <a:rPr lang="en-US" sz="1400" dirty="0">
                <a:solidFill>
                  <a:srgbClr val="8BDFD2"/>
                </a:solidFill>
                <a:latin typeface="+mn-lt"/>
              </a:rPr>
              <a:t>Altogether, our results ... indicate</a:t>
            </a:r>
          </a:p>
        </p:txBody>
      </p:sp>
      <p:sp>
        <p:nvSpPr>
          <p:cNvPr id="40974" name="Text Box 14"/>
          <p:cNvSpPr txBox="1">
            <a:spLocks noChangeArrowheads="1"/>
          </p:cNvSpPr>
          <p:nvPr/>
        </p:nvSpPr>
        <p:spPr bwMode="auto">
          <a:xfrm>
            <a:off x="152404" y="724683"/>
            <a:ext cx="7468213" cy="400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2" tIns="45696" rIns="91392" bIns="45696">
            <a:spAutoFit/>
          </a:bodyPr>
          <a:lstStyle/>
          <a:p>
            <a:pPr>
              <a:defRPr/>
            </a:pPr>
            <a:r>
              <a:rPr lang="en-GB" sz="2000" dirty="0">
                <a:solidFill>
                  <a:srgbClr val="8BDFD2"/>
                </a:solidFill>
                <a:latin typeface="+mn-lt"/>
              </a:rPr>
              <a:t>Detection of salient sentences based on rhetorical markers:</a:t>
            </a:r>
            <a:endParaRPr lang="en-US" sz="2000" dirty="0">
              <a:solidFill>
                <a:srgbClr val="8BDFD2"/>
              </a:solidFill>
              <a:latin typeface="+mn-lt"/>
            </a:endParaRPr>
          </a:p>
        </p:txBody>
      </p:sp>
      <p:sp>
        <p:nvSpPr>
          <p:cNvPr id="15" name="TextBox 14"/>
          <p:cNvSpPr txBox="1"/>
          <p:nvPr/>
        </p:nvSpPr>
        <p:spPr>
          <a:xfrm>
            <a:off x="6320687" y="5634337"/>
            <a:ext cx="2518516" cy="461616"/>
          </a:xfrm>
          <a:prstGeom prst="rect">
            <a:avLst/>
          </a:prstGeom>
          <a:noFill/>
        </p:spPr>
        <p:txBody>
          <a:bodyPr wrap="none" lIns="91392" tIns="45696" rIns="91392" bIns="45696" rtlCol="0">
            <a:spAutoFit/>
          </a:bodyPr>
          <a:lstStyle/>
          <a:p>
            <a:pPr algn="r"/>
            <a:r>
              <a:rPr lang="en-US" sz="1200" dirty="0">
                <a:solidFill>
                  <a:schemeClr val="bg2">
                    <a:lumMod val="40000"/>
                    <a:lumOff val="60000"/>
                  </a:schemeClr>
                </a:solidFill>
              </a:rPr>
              <a:t>Ágnes Sándor &amp; OLnet Project:</a:t>
            </a:r>
            <a:br>
              <a:rPr lang="en-US" sz="1200" dirty="0">
                <a:solidFill>
                  <a:schemeClr val="bg2">
                    <a:lumMod val="40000"/>
                    <a:lumOff val="60000"/>
                  </a:schemeClr>
                </a:solidFill>
              </a:rPr>
            </a:br>
            <a:r>
              <a:rPr lang="en-US" sz="1200" dirty="0">
                <a:solidFill>
                  <a:schemeClr val="bg2">
                    <a:lumMod val="40000"/>
                    <a:lumOff val="60000"/>
                  </a:schemeClr>
                </a:solidFill>
              </a:rPr>
              <a:t>http://olnet.org/node/</a:t>
            </a:r>
            <a:r>
              <a:rPr lang="en-US" sz="1200" dirty="0" smtClean="0">
                <a:solidFill>
                  <a:schemeClr val="bg2">
                    <a:lumMod val="40000"/>
                    <a:lumOff val="60000"/>
                  </a:schemeClr>
                </a:solidFill>
              </a:rPr>
              <a:t>512</a:t>
            </a:r>
            <a:endParaRPr lang="en-US" sz="1200" dirty="0">
              <a:solidFill>
                <a:schemeClr val="bg2">
                  <a:lumMod val="40000"/>
                  <a:lumOff val="60000"/>
                </a:schemeClr>
              </a:solidFill>
            </a:endParaRPr>
          </a:p>
        </p:txBody>
      </p:sp>
      <p:pic>
        <p:nvPicPr>
          <p:cNvPr id="16" name="Picture 15" descr="QuickTime-PlayerScreenSnapz014.jpg"/>
          <p:cNvPicPr>
            <a:picLocks noChangeAspect="1"/>
          </p:cNvPicPr>
          <p:nvPr/>
        </p:nvPicPr>
        <p:blipFill>
          <a:blip r:embed="rId2"/>
          <a:stretch>
            <a:fillRect/>
          </a:stretch>
        </p:blipFill>
        <p:spPr>
          <a:xfrm>
            <a:off x="7010400" y="5143500"/>
            <a:ext cx="1684020" cy="495300"/>
          </a:xfrm>
          <a:prstGeom prst="rect">
            <a:avLst/>
          </a:prstGeom>
        </p:spPr>
      </p:pic>
      <p:pic>
        <p:nvPicPr>
          <p:cNvPr id="3" name="Picture 2" descr="FirefoxScreenSnapz6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2320" y="6093296"/>
            <a:ext cx="1320676" cy="403843"/>
          </a:xfrm>
          <a:prstGeom prst="rect">
            <a:avLst/>
          </a:prstGeom>
        </p:spPr>
      </p:pic>
      <p:sp>
        <p:nvSpPr>
          <p:cNvPr id="2" name="TextBox 1"/>
          <p:cNvSpPr txBox="1"/>
          <p:nvPr/>
        </p:nvSpPr>
        <p:spPr>
          <a:xfrm>
            <a:off x="1547664" y="6485274"/>
            <a:ext cx="7272808" cy="400110"/>
          </a:xfrm>
          <a:prstGeom prst="rect">
            <a:avLst/>
          </a:prstGeom>
          <a:noFill/>
        </p:spPr>
        <p:txBody>
          <a:bodyPr wrap="square" rtlCol="0">
            <a:spAutoFit/>
          </a:bodyPr>
          <a:lstStyle/>
          <a:p>
            <a:pPr algn="r"/>
            <a:r>
              <a:rPr lang="en-US" sz="1000" dirty="0">
                <a:solidFill>
                  <a:srgbClr val="8BDFD2"/>
                </a:solidFill>
              </a:rPr>
              <a:t>De Liddo, A., </a:t>
            </a:r>
            <a:r>
              <a:rPr lang="en-US" sz="1000" dirty="0" err="1">
                <a:solidFill>
                  <a:srgbClr val="8BDFD2"/>
                </a:solidFill>
              </a:rPr>
              <a:t>Sándor</a:t>
            </a:r>
            <a:r>
              <a:rPr lang="en-US" sz="1000" dirty="0">
                <a:solidFill>
                  <a:srgbClr val="8BDFD2"/>
                </a:solidFill>
              </a:rPr>
              <a:t>, Á. and Buckingham Shum, S. (In Press). Contested Collective Intelligence: Rationale, Technologies, and a Human-Machine Annotation Study. </a:t>
            </a:r>
            <a:r>
              <a:rPr lang="en-US" sz="1000" i="1" dirty="0">
                <a:solidFill>
                  <a:srgbClr val="8BDFD2"/>
                </a:solidFill>
              </a:rPr>
              <a:t>Computer Supported Cooperative Work Journal</a:t>
            </a:r>
            <a:r>
              <a:rPr lang="en-US" sz="1000" dirty="0">
                <a:solidFill>
                  <a:srgbClr val="8BDFD2"/>
                </a:solidFill>
              </a:rPr>
              <a:t> </a:t>
            </a:r>
          </a:p>
        </p:txBody>
      </p:sp>
    </p:spTree>
    <p:extLst>
      <p:ext uri="{BB962C8B-B14F-4D97-AF65-F5344CB8AC3E}">
        <p14:creationId xmlns:p14="http://schemas.microsoft.com/office/powerpoint/2010/main" val="879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6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96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97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97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96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p:bldP spid="9" grpId="0"/>
      <p:bldP spid="40968" grpId="0"/>
      <p:bldP spid="40969" grpId="0"/>
      <p:bldP spid="40970" grpId="0"/>
      <p:bldP spid="40971" grpId="0"/>
      <p:bldP spid="40972" grpId="0"/>
      <p:bldP spid="40973" grpId="0"/>
      <p:bldP spid="4097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0480" y="1340768"/>
            <a:ext cx="2191032" cy="631161"/>
          </a:xfrm>
          <a:prstGeom prst="rect">
            <a:avLst/>
          </a:prstGeom>
        </p:spPr>
      </p:pic>
      <p:pic>
        <p:nvPicPr>
          <p:cNvPr id="11" name="Picture 10"/>
          <p:cNvPicPr>
            <a:picLocks noChangeAspect="1"/>
          </p:cNvPicPr>
          <p:nvPr/>
        </p:nvPicPr>
        <p:blipFill>
          <a:blip r:embed="rId4"/>
          <a:stretch>
            <a:fillRect/>
          </a:stretch>
        </p:blipFill>
        <p:spPr>
          <a:xfrm>
            <a:off x="2483768" y="1340768"/>
            <a:ext cx="6049973" cy="5177762"/>
          </a:xfrm>
          <a:prstGeom prst="rect">
            <a:avLst/>
          </a:prstGeom>
        </p:spPr>
      </p:pic>
      <p:sp>
        <p:nvSpPr>
          <p:cNvPr id="12" name="TextBox 11"/>
          <p:cNvSpPr txBox="1"/>
          <p:nvPr/>
        </p:nvSpPr>
        <p:spPr>
          <a:xfrm>
            <a:off x="35497" y="6381331"/>
            <a:ext cx="8676456" cy="461616"/>
          </a:xfrm>
          <a:prstGeom prst="rect">
            <a:avLst/>
          </a:prstGeom>
          <a:solidFill>
            <a:srgbClr val="000000"/>
          </a:solidFill>
          <a:ln>
            <a:noFill/>
          </a:ln>
        </p:spPr>
        <p:txBody>
          <a:bodyPr wrap="square" lIns="91392" tIns="45696" rIns="91392" bIns="45696" rtlCol="0">
            <a:spAutoFit/>
          </a:bodyPr>
          <a:lstStyle/>
          <a:p>
            <a:r>
              <a:rPr lang="en-US" sz="1200" b="0" dirty="0">
                <a:solidFill>
                  <a:srgbClr val="8BDFD2"/>
                </a:solidFill>
              </a:rPr>
              <a:t>De Liddo, A., Buckingham Shum, S., </a:t>
            </a:r>
            <a:r>
              <a:rPr lang="en-US" sz="1200" b="0" dirty="0" err="1">
                <a:solidFill>
                  <a:srgbClr val="8BDFD2"/>
                </a:solidFill>
              </a:rPr>
              <a:t>Quinto</a:t>
            </a:r>
            <a:r>
              <a:rPr lang="en-US" sz="1200" b="0" dirty="0">
                <a:solidFill>
                  <a:srgbClr val="8BDFD2"/>
                </a:solidFill>
              </a:rPr>
              <a:t>, I., </a:t>
            </a:r>
            <a:r>
              <a:rPr lang="en-US" sz="1200" b="0" dirty="0" err="1">
                <a:solidFill>
                  <a:srgbClr val="8BDFD2"/>
                </a:solidFill>
              </a:rPr>
              <a:t>Bachler</a:t>
            </a:r>
            <a:r>
              <a:rPr lang="en-US" sz="1200" b="0" dirty="0">
                <a:solidFill>
                  <a:srgbClr val="8BDFD2"/>
                </a:solidFill>
              </a:rPr>
              <a:t>, M. and </a:t>
            </a:r>
            <a:r>
              <a:rPr lang="en-US" sz="1200" b="0" dirty="0" err="1">
                <a:solidFill>
                  <a:srgbClr val="8BDFD2"/>
                </a:solidFill>
              </a:rPr>
              <a:t>Cannavacciuolo</a:t>
            </a:r>
            <a:r>
              <a:rPr lang="en-US" sz="1200" b="0" dirty="0">
                <a:solidFill>
                  <a:srgbClr val="8BDFD2"/>
                </a:solidFill>
              </a:rPr>
              <a:t>, L. Discourse-centric learning analytics. </a:t>
            </a:r>
            <a:r>
              <a:rPr lang="en-US" sz="1200" b="0" i="1" dirty="0">
                <a:solidFill>
                  <a:srgbClr val="8BDFD2"/>
                </a:solidFill>
              </a:rPr>
              <a:t>1st International Conference on Learning Analytics &amp; Knowledge </a:t>
            </a:r>
            <a:r>
              <a:rPr lang="en-US" sz="1200" b="0" dirty="0">
                <a:solidFill>
                  <a:srgbClr val="8BDFD2"/>
                </a:solidFill>
              </a:rPr>
              <a:t>(Banff, 27 Mar-1 Apr, 2011) </a:t>
            </a:r>
          </a:p>
        </p:txBody>
      </p:sp>
      <p:sp>
        <p:nvSpPr>
          <p:cNvPr id="2" name="Title 1"/>
          <p:cNvSpPr>
            <a:spLocks noGrp="1"/>
          </p:cNvSpPr>
          <p:nvPr>
            <p:ph type="title"/>
          </p:nvPr>
        </p:nvSpPr>
        <p:spPr/>
        <p:txBody>
          <a:bodyPr/>
          <a:lstStyle/>
          <a:p>
            <a:r>
              <a:rPr lang="en-US" dirty="0" err="1" smtClean="0"/>
              <a:t>KMi’s</a:t>
            </a:r>
            <a:r>
              <a:rPr lang="en-US" dirty="0" smtClean="0"/>
              <a:t> Cohere: </a:t>
            </a:r>
            <a:br>
              <a:rPr lang="en-US" dirty="0" smtClean="0"/>
            </a:br>
            <a:r>
              <a:rPr lang="en-US" sz="2000" dirty="0" smtClean="0"/>
              <a:t>a web deliberation platform enabling semantic social network and discourse network analytics</a:t>
            </a:r>
            <a:endParaRPr lang="en-US" sz="2000" dirty="0"/>
          </a:p>
        </p:txBody>
      </p:sp>
      <p:grpSp>
        <p:nvGrpSpPr>
          <p:cNvPr id="6" name="Group 5"/>
          <p:cNvGrpSpPr/>
          <p:nvPr/>
        </p:nvGrpSpPr>
        <p:grpSpPr>
          <a:xfrm>
            <a:off x="107504" y="2125112"/>
            <a:ext cx="8409448" cy="3248104"/>
            <a:chOff x="107504" y="2125112"/>
            <a:chExt cx="8409448" cy="3248104"/>
          </a:xfrm>
        </p:grpSpPr>
        <p:sp>
          <p:nvSpPr>
            <p:cNvPr id="5" name="Rounded Rectangle 4"/>
            <p:cNvSpPr/>
            <p:nvPr/>
          </p:nvSpPr>
          <p:spPr bwMode="auto">
            <a:xfrm>
              <a:off x="2612296" y="2125112"/>
              <a:ext cx="5904656" cy="792088"/>
            </a:xfrm>
            <a:prstGeom prst="roundRect">
              <a:avLst/>
            </a:prstGeom>
            <a:noFill/>
            <a:ln w="57150" cap="flat" cmpd="sng" algn="ctr">
              <a:solidFill>
                <a:srgbClr val="0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15" name="Rounded Rectangle 14"/>
            <p:cNvSpPr/>
            <p:nvPr/>
          </p:nvSpPr>
          <p:spPr bwMode="auto">
            <a:xfrm>
              <a:off x="2612296" y="2996952"/>
              <a:ext cx="5904656" cy="792088"/>
            </a:xfrm>
            <a:prstGeom prst="roundRect">
              <a:avLst/>
            </a:prstGeom>
            <a:noFill/>
            <a:ln w="57150" cap="flat" cmpd="sng" algn="ctr">
              <a:solidFill>
                <a:srgbClr val="0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16" name="Rounded Rectangle 15"/>
            <p:cNvSpPr/>
            <p:nvPr/>
          </p:nvSpPr>
          <p:spPr bwMode="auto">
            <a:xfrm>
              <a:off x="2612296" y="4581128"/>
              <a:ext cx="5904656" cy="792088"/>
            </a:xfrm>
            <a:prstGeom prst="roundRect">
              <a:avLst/>
            </a:prstGeom>
            <a:noFill/>
            <a:ln w="57150" cap="flat" cmpd="sng" algn="ctr">
              <a:solidFill>
                <a:srgbClr val="0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17" name="TextBox 16"/>
            <p:cNvSpPr txBox="1"/>
            <p:nvPr/>
          </p:nvSpPr>
          <p:spPr>
            <a:xfrm>
              <a:off x="107504" y="2564904"/>
              <a:ext cx="2448272" cy="1464177"/>
            </a:xfrm>
            <a:prstGeom prst="wedgeRoundRectCallout">
              <a:avLst>
                <a:gd name="adj1" fmla="val 55809"/>
                <a:gd name="adj2" fmla="val 82724"/>
                <a:gd name="adj3" fmla="val 16667"/>
              </a:avLst>
            </a:prstGeom>
            <a:solidFill>
              <a:srgbClr val="F970CD"/>
            </a:solidFill>
            <a:ln>
              <a:noFill/>
            </a:ln>
            <a:scene3d>
              <a:camera prst="orthographicFront"/>
              <a:lightRig rig="threePt" dir="t"/>
            </a:scene3d>
            <a:sp3d>
              <a:bevelT w="165100" prst="coolSlant"/>
            </a:sp3d>
          </p:spPr>
          <p:txBody>
            <a:bodyPr wrap="square" lIns="91392" tIns="45696" rIns="91392" bIns="45696" rtlCol="0">
              <a:spAutoFit/>
            </a:bodyPr>
            <a:lstStyle/>
            <a:p>
              <a:pPr algn="ctr"/>
              <a:r>
                <a:rPr lang="en-US" sz="1600" dirty="0" smtClean="0">
                  <a:solidFill>
                    <a:srgbClr val="000000"/>
                  </a:solidFill>
                </a:rPr>
                <a:t>Rebecca is playing the role of </a:t>
              </a:r>
              <a:r>
                <a:rPr lang="en-US" sz="1600" i="1" dirty="0" smtClean="0">
                  <a:solidFill>
                    <a:srgbClr val="000000"/>
                  </a:solidFill>
                </a:rPr>
                <a:t>broker</a:t>
              </a:r>
              <a:r>
                <a:rPr lang="en-US" sz="1600" dirty="0" smtClean="0">
                  <a:solidFill>
                    <a:srgbClr val="000000"/>
                  </a:solidFill>
                </a:rPr>
                <a:t>, connecting 2 peers’ contributions in meaningful ways</a:t>
              </a:r>
              <a:endParaRPr lang="en-US" sz="1600" dirty="0">
                <a:solidFill>
                  <a:srgbClr val="000000"/>
                </a:solidFill>
              </a:endParaRPr>
            </a:p>
          </p:txBody>
        </p:sp>
      </p:grpSp>
    </p:spTree>
    <p:extLst>
      <p:ext uri="{BB962C8B-B14F-4D97-AF65-F5344CB8AC3E}">
        <p14:creationId xmlns:p14="http://schemas.microsoft.com/office/powerpoint/2010/main" val="799528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val="8BDFD2"/>
          </a:solidFill>
          <a:ln w="12700" cap="flat" cmpd="sng" algn="ctr">
            <a:noFill/>
            <a:prstDash val="solid"/>
            <a:round/>
            <a:headEnd type="none" w="med" len="med"/>
            <a:tailEnd type="triangle" w="lg" len="lg"/>
          </a:ln>
          <a:effectLst/>
        </p:spPr>
        <p:txBody>
          <a:bodyPr vert="horz" wrap="square" lIns="91392" tIns="45696" rIns="91392" bIns="45696" numCol="1" rtlCol="0" anchor="ctr" anchorCtr="0" compatLnSpc="1">
            <a:prstTxWarp prst="textNoShape">
              <a:avLst/>
            </a:prstTxWarp>
            <a:normAutofit/>
          </a:bodyPr>
          <a:lstStyle/>
          <a:p>
            <a:pPr algn="ctr" defTabSz="913904" eaLnBrk="0" hangingPunct="0"/>
            <a:r>
              <a:rPr lang="en-US" sz="5400" dirty="0" smtClean="0">
                <a:solidFill>
                  <a:srgbClr val="000000"/>
                </a:solidFill>
                <a:effectLst>
                  <a:outerShdw blurRad="50800" dist="38100" dir="2700000" algn="tl" rotWithShape="0">
                    <a:srgbClr val="000000">
                      <a:alpha val="43000"/>
                    </a:srgbClr>
                  </a:outerShdw>
                </a:effectLst>
                <a:latin typeface="Arial" pitchFamily="-112" charset="0"/>
              </a:rPr>
              <a:t>Learning Analytics</a:t>
            </a:r>
            <a:br>
              <a:rPr lang="en-US" sz="5400" dirty="0" smtClean="0">
                <a:solidFill>
                  <a:srgbClr val="000000"/>
                </a:solidFill>
                <a:effectLst>
                  <a:outerShdw blurRad="50800" dist="38100" dir="2700000" algn="tl" rotWithShape="0">
                    <a:srgbClr val="000000">
                      <a:alpha val="43000"/>
                    </a:srgbClr>
                  </a:outerShdw>
                </a:effectLst>
                <a:latin typeface="Arial" pitchFamily="-112" charset="0"/>
              </a:rPr>
            </a:br>
            <a:r>
              <a:rPr lang="en-US" sz="5400" dirty="0" smtClean="0">
                <a:solidFill>
                  <a:srgbClr val="000000"/>
                </a:solidFill>
                <a:effectLst>
                  <a:outerShdw blurRad="50800" dist="38100" dir="2700000" algn="tl" rotWithShape="0">
                    <a:srgbClr val="000000">
                      <a:alpha val="43000"/>
                    </a:srgbClr>
                  </a:outerShdw>
                </a:effectLst>
                <a:latin typeface="Arial" pitchFamily="-112" charset="0"/>
              </a:rPr>
              <a:t>stories from the </a:t>
            </a:r>
            <a:br>
              <a:rPr lang="en-US" sz="5400" dirty="0" smtClean="0">
                <a:solidFill>
                  <a:srgbClr val="000000"/>
                </a:solidFill>
                <a:effectLst>
                  <a:outerShdw blurRad="50800" dist="38100" dir="2700000" algn="tl" rotWithShape="0">
                    <a:srgbClr val="000000">
                      <a:alpha val="43000"/>
                    </a:srgbClr>
                  </a:outerShdw>
                </a:effectLst>
                <a:latin typeface="Arial" pitchFamily="-112" charset="0"/>
              </a:rPr>
            </a:br>
            <a:r>
              <a:rPr lang="en-US" sz="5400" dirty="0" smtClean="0">
                <a:solidFill>
                  <a:srgbClr val="000000"/>
                </a:solidFill>
                <a:effectLst>
                  <a:outerShdw blurRad="50800" dist="38100" dir="2700000" algn="tl" rotWithShape="0">
                    <a:srgbClr val="000000">
                      <a:alpha val="43000"/>
                    </a:srgbClr>
                  </a:outerShdw>
                </a:effectLst>
                <a:latin typeface="Arial" pitchFamily="-112" charset="0"/>
              </a:rPr>
              <a:t>near future</a:t>
            </a:r>
            <a:endParaRPr lang="en-US" sz="5400" dirty="0">
              <a:solidFill>
                <a:srgbClr val="000000"/>
              </a:solidFill>
              <a:effectLst>
                <a:outerShdw blurRad="50800" dist="38100" dir="2700000" algn="tl" rotWithShape="0">
                  <a:srgbClr val="000000">
                    <a:alpha val="43000"/>
                  </a:srgbClr>
                </a:outerShdw>
              </a:effectLst>
              <a:latin typeface="Arial" pitchFamily="-112" charset="0"/>
            </a:endParaRPr>
          </a:p>
        </p:txBody>
      </p:sp>
      <p:sp>
        <p:nvSpPr>
          <p:cNvPr id="4" name="Slide Number Placeholder 3"/>
          <p:cNvSpPr>
            <a:spLocks noGrp="1"/>
          </p:cNvSpPr>
          <p:nvPr>
            <p:ph type="sldNum" sz="quarter" idx="10"/>
          </p:nvPr>
        </p:nvSpPr>
        <p:spPr/>
        <p:txBody>
          <a:bodyPr/>
          <a:lstStyle/>
          <a:p>
            <a:pPr>
              <a:defRPr/>
            </a:pPr>
            <a:fld id="{B76EEA6A-14AB-9A48-B994-5009523785C8}" type="slidenum">
              <a:rPr lang="en-US" smtClean="0"/>
              <a:pPr>
                <a:defRPr/>
              </a:pPr>
              <a:t>75</a:t>
            </a:fld>
            <a:endParaRPr lang="en-US"/>
          </a:p>
        </p:txBody>
      </p:sp>
    </p:spTree>
    <p:extLst>
      <p:ext uri="{BB962C8B-B14F-4D97-AF65-F5344CB8AC3E}">
        <p14:creationId xmlns:p14="http://schemas.microsoft.com/office/powerpoint/2010/main" val="395346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1-07-24 at 10.40.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914999"/>
            <a:ext cx="2857500" cy="2044700"/>
          </a:xfrm>
          <a:prstGeom prst="rect">
            <a:avLst/>
          </a:prstGeom>
          <a:ln>
            <a:solidFill>
              <a:schemeClr val="bg2"/>
            </a:solidFill>
          </a:ln>
        </p:spPr>
      </p:pic>
      <p:pic>
        <p:nvPicPr>
          <p:cNvPr id="9" name="Picture 8" descr="Screen shot 2011-07-24 at 10.41.5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666" y="1324447"/>
            <a:ext cx="5321300" cy="469900"/>
          </a:xfrm>
          <a:prstGeom prst="rect">
            <a:avLst/>
          </a:prstGeom>
          <a:ln>
            <a:solidFill>
              <a:srgbClr val="4F81BD"/>
            </a:solidFill>
          </a:ln>
        </p:spPr>
      </p:pic>
      <p:pic>
        <p:nvPicPr>
          <p:cNvPr id="10" name="Picture 9" descr="Screen shot 2011-07-24 at 10.40.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4048600"/>
            <a:ext cx="2857500" cy="2044700"/>
          </a:xfrm>
          <a:prstGeom prst="rect">
            <a:avLst/>
          </a:prstGeom>
          <a:ln>
            <a:solidFill>
              <a:schemeClr val="bg2"/>
            </a:solidFill>
          </a:ln>
        </p:spPr>
      </p:pic>
      <p:pic>
        <p:nvPicPr>
          <p:cNvPr id="11" name="Picture 10" descr="Screen shot 2011-07-24 at 10.40.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404" y="1914999"/>
            <a:ext cx="2857500" cy="2044700"/>
          </a:xfrm>
          <a:prstGeom prst="rect">
            <a:avLst/>
          </a:prstGeom>
          <a:ln>
            <a:solidFill>
              <a:schemeClr val="bg2"/>
            </a:solidFill>
          </a:ln>
        </p:spPr>
      </p:pic>
      <p:pic>
        <p:nvPicPr>
          <p:cNvPr id="12" name="Picture 11" descr="Screen shot 2011-07-24 at 10.40.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404" y="3328929"/>
            <a:ext cx="2857500" cy="2044700"/>
          </a:xfrm>
          <a:prstGeom prst="rect">
            <a:avLst/>
          </a:prstGeom>
          <a:ln>
            <a:solidFill>
              <a:schemeClr val="bg2"/>
            </a:solidFill>
          </a:ln>
        </p:spPr>
      </p:pic>
      <p:pic>
        <p:nvPicPr>
          <p:cNvPr id="13" name="Picture 12" descr="Screen shot 2011-07-24 at 10.40.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5037" y="1914999"/>
            <a:ext cx="2857500" cy="2044700"/>
          </a:xfrm>
          <a:prstGeom prst="rect">
            <a:avLst/>
          </a:prstGeom>
          <a:ln>
            <a:solidFill>
              <a:schemeClr val="bg2"/>
            </a:solidFill>
          </a:ln>
        </p:spPr>
      </p:pic>
      <p:pic>
        <p:nvPicPr>
          <p:cNvPr id="14" name="Picture 13" descr="Screen shot 2011-07-24 at 10.40.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404" y="4048600"/>
            <a:ext cx="2857500" cy="2044700"/>
          </a:xfrm>
          <a:prstGeom prst="rect">
            <a:avLst/>
          </a:prstGeom>
          <a:ln>
            <a:solidFill>
              <a:schemeClr val="bg2"/>
            </a:solidFill>
          </a:ln>
        </p:spPr>
      </p:pic>
      <p:pic>
        <p:nvPicPr>
          <p:cNvPr id="15" name="Picture 14" descr="Screen shot 2011-07-24 at 10.40.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5037" y="4048600"/>
            <a:ext cx="2857500" cy="2044700"/>
          </a:xfrm>
          <a:prstGeom prst="rect">
            <a:avLst/>
          </a:prstGeom>
          <a:ln>
            <a:solidFill>
              <a:schemeClr val="bg2"/>
            </a:solidFill>
          </a:ln>
        </p:spPr>
      </p:pic>
      <p:pic>
        <p:nvPicPr>
          <p:cNvPr id="17" name="Picture 16" descr="Screen shot 2011-07-24 at 10.46.4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455" y="4048597"/>
            <a:ext cx="2540000" cy="286774"/>
          </a:xfrm>
          <a:prstGeom prst="rect">
            <a:avLst/>
          </a:prstGeom>
          <a:ln>
            <a:noFill/>
          </a:ln>
        </p:spPr>
      </p:pic>
      <p:pic>
        <p:nvPicPr>
          <p:cNvPr id="19" name="Picture 18" descr="Screen shot 2011-07-24 at 10.48.5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04" y="4395731"/>
            <a:ext cx="2197098" cy="1368684"/>
          </a:xfrm>
          <a:prstGeom prst="rect">
            <a:avLst/>
          </a:prstGeom>
          <a:ln>
            <a:noFill/>
          </a:ln>
        </p:spPr>
      </p:pic>
      <p:sp>
        <p:nvSpPr>
          <p:cNvPr id="20" name="TextBox 19"/>
          <p:cNvSpPr txBox="1"/>
          <p:nvPr/>
        </p:nvSpPr>
        <p:spPr>
          <a:xfrm>
            <a:off x="2245336" y="4395734"/>
            <a:ext cx="637119" cy="1292613"/>
          </a:xfrm>
          <a:prstGeom prst="rect">
            <a:avLst/>
          </a:prstGeom>
          <a:solidFill>
            <a:schemeClr val="bg1"/>
          </a:solidFill>
          <a:ln>
            <a:solidFill>
              <a:schemeClr val="bg2"/>
            </a:solidFill>
          </a:ln>
        </p:spPr>
        <p:txBody>
          <a:bodyPr wrap="square" lIns="91392" tIns="45696" rIns="91392" bIns="45696" rtlCol="0">
            <a:spAutoFit/>
          </a:bodyPr>
          <a:lstStyle/>
          <a:p>
            <a:r>
              <a:rPr lang="en-US" sz="600" dirty="0">
                <a:latin typeface="Helvetica"/>
                <a:cs typeface="Helvetica"/>
              </a:rPr>
              <a:t>Your most recent mood comment: “Great, at last I have found all the resources that I have been looking for, thanks to</a:t>
            </a:r>
          </a:p>
          <a:p>
            <a:r>
              <a:rPr lang="en-US" sz="600" dirty="0">
                <a:latin typeface="Helvetica"/>
                <a:cs typeface="Helvetica"/>
              </a:rPr>
              <a:t>Steve and Ellen.</a:t>
            </a:r>
          </a:p>
        </p:txBody>
      </p:sp>
      <p:pic>
        <p:nvPicPr>
          <p:cNvPr id="21" name="Picture 20" descr="Screen shot 2011-07-24 at 10.57.1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7404" y="2201069"/>
            <a:ext cx="2857500" cy="1439255"/>
          </a:xfrm>
          <a:prstGeom prst="rect">
            <a:avLst/>
          </a:prstGeom>
          <a:ln>
            <a:solidFill>
              <a:schemeClr val="bg2"/>
            </a:solidFill>
          </a:ln>
        </p:spPr>
      </p:pic>
      <p:pic>
        <p:nvPicPr>
          <p:cNvPr id="22" name="Picture 21" descr="Macintosh HD:Users:rmf65:Desktop:Screen shot 2011-07-24 at 10.56.07.png"/>
          <p:cNvPicPr/>
          <p:nvPr/>
        </p:nvPicPr>
        <p:blipFill>
          <a:blip r:embed="rId7">
            <a:extLst>
              <a:ext uri="{28A0092B-C50C-407E-A947-70E740481C1C}">
                <a14:useLocalDpi xmlns:a14="http://schemas.microsoft.com/office/drawing/2010/main" val="0"/>
              </a:ext>
            </a:extLst>
          </a:blip>
          <a:srcRect/>
          <a:stretch>
            <a:fillRect/>
          </a:stretch>
        </p:blipFill>
        <p:spPr bwMode="auto">
          <a:xfrm>
            <a:off x="3117406" y="3959700"/>
            <a:ext cx="1780117" cy="1647095"/>
          </a:xfrm>
          <a:prstGeom prst="rect">
            <a:avLst/>
          </a:prstGeom>
          <a:noFill/>
          <a:ln>
            <a:noFill/>
          </a:ln>
        </p:spPr>
      </p:pic>
      <p:pic>
        <p:nvPicPr>
          <p:cNvPr id="23" name="Picture 22" descr="Screen shot 2011-07-24 at 10.57.56.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17407" y="1915000"/>
            <a:ext cx="2542117" cy="286069"/>
          </a:xfrm>
          <a:prstGeom prst="rect">
            <a:avLst/>
          </a:prstGeom>
          <a:ln>
            <a:noFill/>
          </a:ln>
        </p:spPr>
      </p:pic>
      <p:sp>
        <p:nvSpPr>
          <p:cNvPr id="24" name="TextBox 23"/>
          <p:cNvSpPr txBox="1"/>
          <p:nvPr/>
        </p:nvSpPr>
        <p:spPr>
          <a:xfrm>
            <a:off x="3117404" y="3677964"/>
            <a:ext cx="2857500" cy="471158"/>
          </a:xfrm>
          <a:prstGeom prst="rect">
            <a:avLst/>
          </a:prstGeom>
          <a:solidFill>
            <a:srgbClr val="FFFFFF"/>
          </a:solidFill>
          <a:ln>
            <a:solidFill>
              <a:schemeClr val="bg2"/>
            </a:solidFill>
          </a:ln>
        </p:spPr>
        <p:txBody>
          <a:bodyPr wrap="square" lIns="91392" tIns="45696" rIns="91392" bIns="45696" rtlCol="0">
            <a:spAutoFit/>
          </a:bodyPr>
          <a:lstStyle/>
          <a:p>
            <a:r>
              <a:rPr lang="en-US" sz="800" dirty="0">
                <a:solidFill>
                  <a:srgbClr val="000000"/>
                </a:solidFill>
              </a:rPr>
              <a:t>In your last discussion with your mentor, you decided to work on your resilience by taking on more learning challenges</a:t>
            </a:r>
          </a:p>
        </p:txBody>
      </p:sp>
      <p:sp>
        <p:nvSpPr>
          <p:cNvPr id="25" name="TextBox 24"/>
          <p:cNvSpPr txBox="1"/>
          <p:nvPr/>
        </p:nvSpPr>
        <p:spPr>
          <a:xfrm>
            <a:off x="4897524" y="4016520"/>
            <a:ext cx="1077383" cy="1601719"/>
          </a:xfrm>
          <a:prstGeom prst="rect">
            <a:avLst/>
          </a:prstGeom>
          <a:solidFill>
            <a:srgbClr val="FFFFFF"/>
          </a:solidFill>
          <a:ln>
            <a:noFill/>
          </a:ln>
        </p:spPr>
        <p:txBody>
          <a:bodyPr wrap="square" lIns="91392" tIns="45696" rIns="91392" bIns="45696" rtlCol="0">
            <a:spAutoFit/>
          </a:bodyPr>
          <a:lstStyle/>
          <a:p>
            <a:r>
              <a:rPr lang="en-US" sz="800" dirty="0">
                <a:solidFill>
                  <a:srgbClr val="000000"/>
                </a:solidFill>
              </a:rPr>
              <a:t>Your ELLI Spider shows that you have made a start on working on your resilience, and that you are also beginning to work on your creativity, which you identified as another area to work on.</a:t>
            </a:r>
          </a:p>
        </p:txBody>
      </p:sp>
      <p:pic>
        <p:nvPicPr>
          <p:cNvPr id="26" name="Picture 25" descr="Screen shot 2011-07-24 at 11.04.35.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89258" y="1914996"/>
            <a:ext cx="2455333" cy="217338"/>
          </a:xfrm>
          <a:prstGeom prst="rect">
            <a:avLst/>
          </a:prstGeom>
          <a:ln>
            <a:noFill/>
          </a:ln>
        </p:spPr>
      </p:pic>
      <p:pic>
        <p:nvPicPr>
          <p:cNvPr id="27" name="Picture 26" descr="Screen shot 2011-07-24 at 11.06.00.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37370" y="2201069"/>
            <a:ext cx="2299070" cy="1439255"/>
          </a:xfrm>
          <a:prstGeom prst="rect">
            <a:avLst/>
          </a:prstGeom>
          <a:ln>
            <a:solidFill>
              <a:schemeClr val="bg2"/>
            </a:solidFill>
          </a:ln>
        </p:spPr>
      </p:pic>
      <p:pic>
        <p:nvPicPr>
          <p:cNvPr id="28" name="Picture 27" descr="Screen shot 2011-07-24 at 11.06.43.png"/>
          <p:cNvPicPr>
            <a:picLocks noChangeAspect="1"/>
          </p:cNvPicPr>
          <p:nvPr/>
        </p:nvPicPr>
        <p:blipFill rotWithShape="1">
          <a:blip r:embed="rId11">
            <a:extLst>
              <a:ext uri="{28A0092B-C50C-407E-A947-70E740481C1C}">
                <a14:useLocalDpi xmlns:a14="http://schemas.microsoft.com/office/drawing/2010/main" val="0"/>
              </a:ext>
            </a:extLst>
          </a:blip>
          <a:srcRect t="-1" b="40948"/>
          <a:stretch/>
        </p:blipFill>
        <p:spPr>
          <a:xfrm>
            <a:off x="7674587" y="2201068"/>
            <a:ext cx="1269999" cy="1439255"/>
          </a:xfrm>
          <a:prstGeom prst="rect">
            <a:avLst/>
          </a:prstGeom>
          <a:ln>
            <a:noFill/>
          </a:ln>
        </p:spPr>
      </p:pic>
      <p:pic>
        <p:nvPicPr>
          <p:cNvPr id="29" name="Picture 28" descr="Screen shot 2011-07-24 at 11.08.46.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60221" y="4048600"/>
            <a:ext cx="2428737" cy="264583"/>
          </a:xfrm>
          <a:prstGeom prst="rect">
            <a:avLst/>
          </a:prstGeom>
          <a:ln>
            <a:noFill/>
          </a:ln>
        </p:spPr>
      </p:pic>
      <p:pic>
        <p:nvPicPr>
          <p:cNvPr id="30" name="Picture 29" descr="Screen shot 2011-07-24 at 11.10.18.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37374" y="4372473"/>
            <a:ext cx="2171705" cy="1424850"/>
          </a:xfrm>
          <a:prstGeom prst="rect">
            <a:avLst/>
          </a:prstGeom>
          <a:ln>
            <a:noFill/>
          </a:ln>
        </p:spPr>
      </p:pic>
      <p:pic>
        <p:nvPicPr>
          <p:cNvPr id="31" name="Picture 30" descr="Screen shot 2011-07-24 at 11.11.14.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14678" y="4335371"/>
            <a:ext cx="2229909" cy="1461952"/>
          </a:xfrm>
          <a:prstGeom prst="rect">
            <a:avLst/>
          </a:prstGeom>
          <a:ln>
            <a:noFill/>
          </a:ln>
        </p:spPr>
      </p:pic>
      <p:pic>
        <p:nvPicPr>
          <p:cNvPr id="32" name="Picture 31" descr="Screen shot 2011-07-24 at 11.12.32.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0650" y="1234868"/>
            <a:ext cx="599016" cy="724896"/>
          </a:xfrm>
          <a:prstGeom prst="rect">
            <a:avLst/>
          </a:prstGeom>
          <a:ln>
            <a:noFill/>
          </a:ln>
        </p:spPr>
      </p:pic>
      <p:cxnSp>
        <p:nvCxnSpPr>
          <p:cNvPr id="38" name="Straight Connector 37"/>
          <p:cNvCxnSpPr/>
          <p:nvPr/>
        </p:nvCxnSpPr>
        <p:spPr>
          <a:xfrm flipV="1">
            <a:off x="3117404" y="1914996"/>
            <a:ext cx="0" cy="417830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5974903" y="1914996"/>
            <a:ext cx="0" cy="417830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39" name="Oval 38"/>
          <p:cNvSpPr/>
          <p:nvPr/>
        </p:nvSpPr>
        <p:spPr>
          <a:xfrm>
            <a:off x="2530857" y="1959764"/>
            <a:ext cx="398612" cy="398612"/>
          </a:xfrm>
          <a:prstGeom prst="ellipse">
            <a:avLst/>
          </a:prstGeom>
          <a:solidFill>
            <a:schemeClr val="accent6">
              <a:lumMod val="20000"/>
              <a:lumOff val="80000"/>
            </a:schemeClr>
          </a:solid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lIns="91392" tIns="45696" rIns="91392" bIns="45696" rtlCol="0" anchor="ctr"/>
          <a:lstStyle/>
          <a:p>
            <a:pPr algn="ctr"/>
            <a:r>
              <a:rPr lang="en-US" sz="1800" dirty="0">
                <a:solidFill>
                  <a:srgbClr val="000000"/>
                </a:solidFill>
              </a:rPr>
              <a:t>1</a:t>
            </a:r>
          </a:p>
        </p:txBody>
      </p:sp>
      <p:sp>
        <p:nvSpPr>
          <p:cNvPr id="40" name="Oval 39"/>
          <p:cNvSpPr/>
          <p:nvPr/>
        </p:nvSpPr>
        <p:spPr>
          <a:xfrm>
            <a:off x="5473361" y="1959764"/>
            <a:ext cx="398612" cy="398612"/>
          </a:xfrm>
          <a:prstGeom prst="ellipse">
            <a:avLst/>
          </a:prstGeom>
          <a:solidFill>
            <a:schemeClr val="accent6">
              <a:lumMod val="20000"/>
              <a:lumOff val="80000"/>
            </a:schemeClr>
          </a:solid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lIns="91392" tIns="45696" rIns="91392" bIns="45696" rtlCol="0" anchor="ctr"/>
          <a:lstStyle/>
          <a:p>
            <a:pPr algn="ctr"/>
            <a:r>
              <a:rPr lang="en-US" sz="1800" dirty="0">
                <a:solidFill>
                  <a:srgbClr val="000000"/>
                </a:solidFill>
              </a:rPr>
              <a:t>2</a:t>
            </a:r>
          </a:p>
        </p:txBody>
      </p:sp>
      <p:sp>
        <p:nvSpPr>
          <p:cNvPr id="41" name="Oval 40"/>
          <p:cNvSpPr/>
          <p:nvPr/>
        </p:nvSpPr>
        <p:spPr>
          <a:xfrm>
            <a:off x="8415865" y="1959764"/>
            <a:ext cx="398612" cy="398612"/>
          </a:xfrm>
          <a:prstGeom prst="ellipse">
            <a:avLst/>
          </a:prstGeom>
          <a:solidFill>
            <a:schemeClr val="accent6">
              <a:lumMod val="20000"/>
              <a:lumOff val="80000"/>
            </a:schemeClr>
          </a:solid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lIns="91392" tIns="45696" rIns="91392" bIns="45696" rtlCol="0" anchor="ctr"/>
          <a:lstStyle/>
          <a:p>
            <a:pPr algn="ctr"/>
            <a:r>
              <a:rPr lang="en-US" sz="1800" dirty="0">
                <a:solidFill>
                  <a:srgbClr val="000000"/>
                </a:solidFill>
              </a:rPr>
              <a:t>3</a:t>
            </a:r>
          </a:p>
        </p:txBody>
      </p:sp>
      <p:sp>
        <p:nvSpPr>
          <p:cNvPr id="43" name="Oval 42"/>
          <p:cNvSpPr/>
          <p:nvPr/>
        </p:nvSpPr>
        <p:spPr>
          <a:xfrm>
            <a:off x="8415865" y="4096939"/>
            <a:ext cx="398612" cy="398612"/>
          </a:xfrm>
          <a:prstGeom prst="ellipse">
            <a:avLst/>
          </a:prstGeom>
          <a:solidFill>
            <a:schemeClr val="accent6">
              <a:lumMod val="20000"/>
              <a:lumOff val="80000"/>
            </a:schemeClr>
          </a:solid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lIns="91392" tIns="45696" rIns="91392" bIns="45696" rtlCol="0" anchor="ctr"/>
          <a:lstStyle/>
          <a:p>
            <a:pPr algn="ctr"/>
            <a:r>
              <a:rPr lang="en-US" sz="1800" dirty="0">
                <a:solidFill>
                  <a:srgbClr val="000000"/>
                </a:solidFill>
              </a:rPr>
              <a:t>4</a:t>
            </a:r>
          </a:p>
        </p:txBody>
      </p:sp>
      <p:sp>
        <p:nvSpPr>
          <p:cNvPr id="44" name="Oval 43"/>
          <p:cNvSpPr/>
          <p:nvPr/>
        </p:nvSpPr>
        <p:spPr>
          <a:xfrm>
            <a:off x="2530857" y="4016177"/>
            <a:ext cx="398612" cy="398612"/>
          </a:xfrm>
          <a:prstGeom prst="ellipse">
            <a:avLst/>
          </a:prstGeom>
          <a:solidFill>
            <a:schemeClr val="accent6">
              <a:lumMod val="20000"/>
              <a:lumOff val="80000"/>
            </a:schemeClr>
          </a:solid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lIns="91392" tIns="45696" rIns="91392" bIns="45696" rtlCol="0" anchor="ctr"/>
          <a:lstStyle/>
          <a:p>
            <a:pPr algn="ctr"/>
            <a:r>
              <a:rPr lang="en-US" sz="1800" dirty="0">
                <a:solidFill>
                  <a:srgbClr val="000000"/>
                </a:solidFill>
              </a:rPr>
              <a:t>5</a:t>
            </a:r>
          </a:p>
        </p:txBody>
      </p:sp>
      <p:sp>
        <p:nvSpPr>
          <p:cNvPr id="3" name="TextBox 2"/>
          <p:cNvSpPr txBox="1"/>
          <p:nvPr/>
        </p:nvSpPr>
        <p:spPr>
          <a:xfrm>
            <a:off x="35499" y="6309320"/>
            <a:ext cx="8640960" cy="461616"/>
          </a:xfrm>
          <a:prstGeom prst="rect">
            <a:avLst/>
          </a:prstGeom>
          <a:noFill/>
        </p:spPr>
        <p:txBody>
          <a:bodyPr wrap="square" lIns="91392" tIns="45696" rIns="91392" bIns="45696" rtlCol="0">
            <a:spAutoFit/>
          </a:bodyPr>
          <a:lstStyle/>
          <a:p>
            <a:r>
              <a:rPr lang="en-US" sz="1200" dirty="0" smtClean="0">
                <a:solidFill>
                  <a:srgbClr val="8BDFD2"/>
                </a:solidFill>
              </a:rPr>
              <a:t>Based on: </a:t>
            </a:r>
            <a:r>
              <a:rPr lang="en-US" sz="1200" dirty="0">
                <a:solidFill>
                  <a:srgbClr val="8BDFD2"/>
                </a:solidFill>
              </a:rPr>
              <a:t>Buckingham Shum, S. and Ferguson, R. (2011). Social Learning Analytics. Available as: </a:t>
            </a:r>
            <a:r>
              <a:rPr lang="en-US" sz="1200" i="1" dirty="0">
                <a:solidFill>
                  <a:srgbClr val="8BDFD2"/>
                </a:solidFill>
              </a:rPr>
              <a:t>Technical Report KMI-11-01</a:t>
            </a:r>
            <a:r>
              <a:rPr lang="en-US" sz="1200" dirty="0">
                <a:solidFill>
                  <a:srgbClr val="8BDFD2"/>
                </a:solidFill>
              </a:rPr>
              <a:t>, Knowledge Media Institute, The Open University, UK. </a:t>
            </a:r>
            <a:r>
              <a:rPr lang="en-US" sz="1200" dirty="0">
                <a:solidFill>
                  <a:srgbClr val="8BDFD2"/>
                </a:solidFill>
                <a:hlinkClick r:id="rId16"/>
              </a:rPr>
              <a:t>http://kmi.open.ac.uk/publications/pdf/kmi-11-01.pdf</a:t>
            </a:r>
            <a:r>
              <a:rPr lang="en-US" sz="1200" dirty="0">
                <a:solidFill>
                  <a:srgbClr val="8BDFD2"/>
                </a:solidFill>
              </a:rPr>
              <a:t> </a:t>
            </a:r>
          </a:p>
        </p:txBody>
      </p:sp>
      <p:sp>
        <p:nvSpPr>
          <p:cNvPr id="46" name="Title 4"/>
          <p:cNvSpPr txBox="1">
            <a:spLocks/>
          </p:cNvSpPr>
          <p:nvPr/>
        </p:nvSpPr>
        <p:spPr bwMode="auto">
          <a:xfrm>
            <a:off x="152402" y="152400"/>
            <a:ext cx="7011888" cy="762000"/>
          </a:xfrm>
          <a:prstGeom prst="rect">
            <a:avLst/>
          </a:prstGeom>
          <a:noFill/>
          <a:ln w="9525">
            <a:noFill/>
            <a:miter lim="800000"/>
            <a:headEnd/>
            <a:tailEnd/>
          </a:ln>
        </p:spPr>
        <p:txBody>
          <a:bodyPr vert="horz" wrap="square" lIns="91392" tIns="45696" rIns="91392" bIns="45696" numCol="1" anchor="ctr" anchorCtr="0" compatLnSpc="1">
            <a:prstTxWarp prst="textNoShape">
              <a:avLst/>
            </a:prstTxWarp>
          </a:bodyPr>
          <a:lstStyle>
            <a:lvl1pPr algn="l" rtl="0" eaLnBrk="0" fontAlgn="base" hangingPunct="0">
              <a:spcBef>
                <a:spcPct val="0"/>
              </a:spcBef>
              <a:spcAft>
                <a:spcPct val="0"/>
              </a:spcAft>
              <a:defRPr sz="2800" b="1">
                <a:solidFill>
                  <a:srgbClr val="000066"/>
                </a:solidFill>
                <a:latin typeface="+mj-lt"/>
                <a:ea typeface="ＭＳ Ｐゴシック" pitchFamily="33" charset="-128"/>
                <a:cs typeface="ＭＳ Ｐゴシック" pitchFamily="33" charset="-128"/>
              </a:defRPr>
            </a:lvl1pPr>
            <a:lvl2pPr algn="l" rtl="0" eaLnBrk="0" fontAlgn="base" hangingPunct="0">
              <a:spcBef>
                <a:spcPct val="0"/>
              </a:spcBef>
              <a:spcAft>
                <a:spcPct val="0"/>
              </a:spcAft>
              <a:defRPr sz="2800" b="1">
                <a:solidFill>
                  <a:srgbClr val="000066"/>
                </a:solidFill>
                <a:latin typeface="Arial" pitchFamily="-112" charset="0"/>
                <a:ea typeface="ＭＳ Ｐゴシック" pitchFamily="33" charset="-128"/>
                <a:cs typeface="ＭＳ Ｐゴシック" pitchFamily="33" charset="-128"/>
              </a:defRPr>
            </a:lvl2pPr>
            <a:lvl3pPr algn="l" rtl="0" eaLnBrk="0" fontAlgn="base" hangingPunct="0">
              <a:spcBef>
                <a:spcPct val="0"/>
              </a:spcBef>
              <a:spcAft>
                <a:spcPct val="0"/>
              </a:spcAft>
              <a:defRPr sz="2800" b="1">
                <a:solidFill>
                  <a:srgbClr val="000066"/>
                </a:solidFill>
                <a:latin typeface="Arial" pitchFamily="-112" charset="0"/>
                <a:ea typeface="ＭＳ Ｐゴシック" pitchFamily="33" charset="-128"/>
                <a:cs typeface="ＭＳ Ｐゴシック" pitchFamily="33" charset="-128"/>
              </a:defRPr>
            </a:lvl3pPr>
            <a:lvl4pPr algn="l" rtl="0" eaLnBrk="0" fontAlgn="base" hangingPunct="0">
              <a:spcBef>
                <a:spcPct val="0"/>
              </a:spcBef>
              <a:spcAft>
                <a:spcPct val="0"/>
              </a:spcAft>
              <a:defRPr sz="2800" b="1">
                <a:solidFill>
                  <a:srgbClr val="000066"/>
                </a:solidFill>
                <a:latin typeface="Arial" pitchFamily="-112" charset="0"/>
                <a:ea typeface="ＭＳ Ｐゴシック" pitchFamily="33" charset="-128"/>
                <a:cs typeface="ＭＳ Ｐゴシック" pitchFamily="33" charset="-128"/>
              </a:defRPr>
            </a:lvl4pPr>
            <a:lvl5pPr algn="l" rtl="0" eaLnBrk="0" fontAlgn="base" hangingPunct="0">
              <a:spcBef>
                <a:spcPct val="0"/>
              </a:spcBef>
              <a:spcAft>
                <a:spcPct val="0"/>
              </a:spcAft>
              <a:defRPr sz="2800" b="1">
                <a:solidFill>
                  <a:srgbClr val="000066"/>
                </a:solidFill>
                <a:latin typeface="Arial" pitchFamily="-112" charset="0"/>
                <a:ea typeface="ＭＳ Ｐゴシック" pitchFamily="33" charset="-128"/>
                <a:cs typeface="ＭＳ Ｐゴシック" pitchFamily="33" charset="-128"/>
              </a:defRPr>
            </a:lvl5pPr>
            <a:lvl6pPr marL="457200" algn="l" rtl="0" eaLnBrk="0" fontAlgn="base" hangingPunct="0">
              <a:spcBef>
                <a:spcPct val="0"/>
              </a:spcBef>
              <a:spcAft>
                <a:spcPct val="0"/>
              </a:spcAft>
              <a:defRPr sz="2800" b="1">
                <a:solidFill>
                  <a:srgbClr val="9FAA00"/>
                </a:solidFill>
                <a:latin typeface="Arial" pitchFamily="-112" charset="0"/>
              </a:defRPr>
            </a:lvl6pPr>
            <a:lvl7pPr marL="914400" algn="l" rtl="0" eaLnBrk="0" fontAlgn="base" hangingPunct="0">
              <a:spcBef>
                <a:spcPct val="0"/>
              </a:spcBef>
              <a:spcAft>
                <a:spcPct val="0"/>
              </a:spcAft>
              <a:defRPr sz="2800" b="1">
                <a:solidFill>
                  <a:srgbClr val="9FAA00"/>
                </a:solidFill>
                <a:latin typeface="Arial" pitchFamily="-112" charset="0"/>
              </a:defRPr>
            </a:lvl7pPr>
            <a:lvl8pPr marL="1371600" algn="l" rtl="0" eaLnBrk="0" fontAlgn="base" hangingPunct="0">
              <a:spcBef>
                <a:spcPct val="0"/>
              </a:spcBef>
              <a:spcAft>
                <a:spcPct val="0"/>
              </a:spcAft>
              <a:defRPr sz="2800" b="1">
                <a:solidFill>
                  <a:srgbClr val="9FAA00"/>
                </a:solidFill>
                <a:latin typeface="Arial" pitchFamily="-112" charset="0"/>
              </a:defRPr>
            </a:lvl8pPr>
            <a:lvl9pPr marL="1828800" algn="l" rtl="0" eaLnBrk="0" fontAlgn="base" hangingPunct="0">
              <a:spcBef>
                <a:spcPct val="0"/>
              </a:spcBef>
              <a:spcAft>
                <a:spcPct val="0"/>
              </a:spcAft>
              <a:defRPr sz="2800" b="1">
                <a:solidFill>
                  <a:srgbClr val="9FAA00"/>
                </a:solidFill>
                <a:latin typeface="Arial" pitchFamily="-112" charset="0"/>
              </a:defRPr>
            </a:lvl9pPr>
          </a:lstStyle>
          <a:p>
            <a:r>
              <a:rPr lang="en-US" dirty="0" smtClean="0">
                <a:solidFill>
                  <a:srgbClr val="F918AE"/>
                </a:solidFill>
              </a:rPr>
              <a:t>Dream? Student’s analytics dashboard</a:t>
            </a:r>
            <a:endParaRPr lang="en-US" dirty="0">
              <a:solidFill>
                <a:srgbClr val="F918AE"/>
              </a:solidFill>
            </a:endParaRPr>
          </a:p>
        </p:txBody>
      </p:sp>
    </p:spTree>
    <p:extLst>
      <p:ext uri="{BB962C8B-B14F-4D97-AF65-F5344CB8AC3E}">
        <p14:creationId xmlns:p14="http://schemas.microsoft.com/office/powerpoint/2010/main" val="147692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Mr</a:t>
            </a:r>
            <a:r>
              <a:rPr lang="en-US" dirty="0" smtClean="0"/>
              <a:t> A. Administrator (2015)</a:t>
            </a:r>
            <a:endParaRPr lang="en-US" dirty="0"/>
          </a:p>
        </p:txBody>
      </p:sp>
      <p:sp>
        <p:nvSpPr>
          <p:cNvPr id="6" name="Title 1"/>
          <p:cNvSpPr txBox="1">
            <a:spLocks/>
          </p:cNvSpPr>
          <p:nvPr/>
        </p:nvSpPr>
        <p:spPr>
          <a:xfrm>
            <a:off x="323528" y="956264"/>
            <a:ext cx="8568952" cy="5482352"/>
          </a:xfrm>
          <a:prstGeom prst="wedgeRoundRectCallout">
            <a:avLst>
              <a:gd name="adj1" fmla="val 1226"/>
              <a:gd name="adj2" fmla="val 57121"/>
              <a:gd name="adj3" fmla="val 16667"/>
            </a:avLst>
          </a:prstGeom>
          <a:gradFill flip="none" rotWithShape="1">
            <a:gsLst>
              <a:gs pos="0">
                <a:schemeClr val="accent6">
                  <a:lumMod val="20000"/>
                  <a:lumOff val="80000"/>
                </a:schemeClr>
              </a:gs>
              <a:gs pos="100000">
                <a:srgbClr val="FFFFFF"/>
              </a:gs>
            </a:gsLst>
            <a:lin ang="5400000" scaled="0"/>
            <a:tileRect/>
          </a:gradFill>
          <a:ln w="12700" cap="flat" cmpd="sng" algn="ctr">
            <a:solidFill>
              <a:srgbClr val="7878DE"/>
            </a:solidFill>
            <a:prstDash val="solid"/>
            <a:round/>
            <a:headEnd type="none" w="med" len="med"/>
            <a:tailEnd type="none" w="med" len="med"/>
          </a:ln>
        </p:spPr>
        <p:txBody>
          <a:bodyPr vert="horz" wrap="square" lIns="91440" tIns="45720" rIns="91440" bIns="45720" rtlCol="0" anchor="ctr" anchorCtr="0">
            <a:spAutoFit/>
          </a:bodyPr>
          <a:lstStyle/>
          <a:p>
            <a:pPr lvl="0" defTabSz="457200" fontAlgn="auto">
              <a:spcAft>
                <a:spcPts val="0"/>
              </a:spcAft>
              <a:defRPr/>
            </a:pPr>
            <a:r>
              <a:rPr lang="en-US" sz="2800" dirty="0" smtClean="0">
                <a:solidFill>
                  <a:srgbClr val="000066"/>
                </a:solidFill>
                <a:latin typeface="Courier New"/>
                <a:cs typeface="Courier New"/>
              </a:rPr>
              <a:t>Course Application: Analytics </a:t>
            </a:r>
            <a:r>
              <a:rPr lang="en-US" sz="2800" dirty="0">
                <a:solidFill>
                  <a:srgbClr val="000066"/>
                </a:solidFill>
                <a:latin typeface="Courier New"/>
                <a:cs typeface="Courier New"/>
              </a:rPr>
              <a:t>Report </a:t>
            </a:r>
          </a:p>
          <a:p>
            <a:pPr lvl="0" defTabSz="457200" fontAlgn="auto">
              <a:spcAft>
                <a:spcPts val="0"/>
              </a:spcAft>
              <a:defRPr/>
            </a:pPr>
            <a:endParaRPr lang="en-US" sz="1600" dirty="0">
              <a:solidFill>
                <a:srgbClr val="000066"/>
              </a:solidFill>
              <a:latin typeface="Courier New"/>
              <a:cs typeface="Courier New"/>
            </a:endParaRPr>
          </a:p>
          <a:p>
            <a:pPr lvl="0" defTabSz="457200" fontAlgn="auto">
              <a:spcAft>
                <a:spcPts val="0"/>
              </a:spcAft>
              <a:defRPr/>
            </a:pPr>
            <a:r>
              <a:rPr lang="en-US" sz="1600" dirty="0">
                <a:solidFill>
                  <a:srgbClr val="000066"/>
                </a:solidFill>
                <a:latin typeface="Courier New"/>
                <a:cs typeface="Courier New"/>
              </a:rPr>
              <a:t>Application from </a:t>
            </a:r>
            <a:r>
              <a:rPr lang="en-US" sz="1600" dirty="0">
                <a:solidFill>
                  <a:srgbClr val="008000"/>
                </a:solidFill>
                <a:latin typeface="Courier New"/>
                <a:cs typeface="Courier New"/>
              </a:rPr>
              <a:t>Ali </a:t>
            </a:r>
            <a:r>
              <a:rPr lang="en-US" sz="1600" dirty="0" err="1">
                <a:solidFill>
                  <a:srgbClr val="008000"/>
                </a:solidFill>
                <a:latin typeface="Courier New"/>
                <a:cs typeface="Courier New"/>
              </a:rPr>
              <a:t>Bloggs</a:t>
            </a:r>
            <a:r>
              <a:rPr lang="en-US" sz="1600" dirty="0">
                <a:solidFill>
                  <a:srgbClr val="008000"/>
                </a:solidFill>
                <a:latin typeface="Courier New"/>
                <a:cs typeface="Courier New"/>
              </a:rPr>
              <a:t> </a:t>
            </a:r>
            <a:r>
              <a:rPr lang="en-US" sz="1600" dirty="0">
                <a:solidFill>
                  <a:srgbClr val="000066"/>
                </a:solidFill>
                <a:latin typeface="Courier New"/>
                <a:cs typeface="Courier New"/>
              </a:rPr>
              <a:t>to study </a:t>
            </a:r>
            <a:r>
              <a:rPr lang="en-US" sz="1600" dirty="0">
                <a:solidFill>
                  <a:srgbClr val="008000"/>
                </a:solidFill>
                <a:latin typeface="Courier New"/>
                <a:cs typeface="Courier New"/>
              </a:rPr>
              <a:t>Z0001</a:t>
            </a:r>
            <a:endParaRPr lang="en-US" sz="1600" dirty="0">
              <a:solidFill>
                <a:srgbClr val="000066"/>
              </a:solidFill>
              <a:latin typeface="Courier New"/>
              <a:cs typeface="Courier New"/>
            </a:endParaRPr>
          </a:p>
          <a:p>
            <a:pPr lvl="0" defTabSz="457200" fontAlgn="auto">
              <a:spcAft>
                <a:spcPts val="0"/>
              </a:spcAft>
              <a:defRPr/>
            </a:pPr>
            <a:endParaRPr lang="en-US" sz="1600" dirty="0">
              <a:solidFill>
                <a:srgbClr val="000066"/>
              </a:solidFill>
              <a:latin typeface="Courier New"/>
              <a:cs typeface="Courier New"/>
            </a:endParaRPr>
          </a:p>
          <a:p>
            <a:pPr lvl="0" defTabSz="457200" fontAlgn="auto">
              <a:spcAft>
                <a:spcPts val="0"/>
              </a:spcAft>
              <a:defRPr/>
            </a:pPr>
            <a:r>
              <a:rPr lang="en-US" sz="1600" dirty="0">
                <a:solidFill>
                  <a:srgbClr val="000066"/>
                </a:solidFill>
                <a:latin typeface="Courier New"/>
                <a:cs typeface="Courier New"/>
              </a:rPr>
              <a:t>This applicant has a </a:t>
            </a:r>
            <a:r>
              <a:rPr lang="en-US" sz="1600" dirty="0">
                <a:solidFill>
                  <a:srgbClr val="800000"/>
                </a:solidFill>
                <a:latin typeface="Courier New"/>
                <a:cs typeface="Courier New"/>
              </a:rPr>
              <a:t>high risk </a:t>
            </a:r>
            <a:r>
              <a:rPr lang="en-US" sz="1600" dirty="0">
                <a:solidFill>
                  <a:srgbClr val="000066"/>
                </a:solidFill>
                <a:latin typeface="Courier New"/>
                <a:cs typeface="Courier New"/>
              </a:rPr>
              <a:t>profile:</a:t>
            </a:r>
          </a:p>
          <a:p>
            <a:pPr marL="457200" lvl="0" indent="-457200" defTabSz="457200" fontAlgn="auto">
              <a:spcAft>
                <a:spcPts val="0"/>
              </a:spcAft>
              <a:buFont typeface="+mj-lt"/>
              <a:buAutoNum type="arabicPeriod"/>
              <a:defRPr/>
            </a:pPr>
            <a:r>
              <a:rPr lang="en-US" sz="1600" dirty="0">
                <a:solidFill>
                  <a:srgbClr val="800000"/>
                </a:solidFill>
                <a:latin typeface="Courier New"/>
                <a:cs typeface="Courier New"/>
              </a:rPr>
              <a:t>No academic study for last 15 years</a:t>
            </a:r>
          </a:p>
          <a:p>
            <a:pPr marL="457200" lvl="0" indent="-457200" defTabSz="457200" fontAlgn="auto">
              <a:spcAft>
                <a:spcPts val="0"/>
              </a:spcAft>
              <a:buFont typeface="+mj-lt"/>
              <a:buAutoNum type="arabicPeriod"/>
              <a:defRPr/>
            </a:pPr>
            <a:r>
              <a:rPr lang="en-US" sz="1600" dirty="0">
                <a:solidFill>
                  <a:srgbClr val="800000"/>
                </a:solidFill>
                <a:latin typeface="Courier New"/>
                <a:cs typeface="Courier New"/>
              </a:rPr>
              <a:t>Low socio-economic background</a:t>
            </a:r>
          </a:p>
          <a:p>
            <a:pPr marL="457200" lvl="0" indent="-457200" defTabSz="457200" fontAlgn="auto">
              <a:spcAft>
                <a:spcPts val="0"/>
              </a:spcAft>
              <a:buFont typeface="+mj-lt"/>
              <a:buAutoNum type="arabicPeriod"/>
              <a:defRPr/>
            </a:pPr>
            <a:r>
              <a:rPr lang="en-US" sz="1600" dirty="0">
                <a:solidFill>
                  <a:srgbClr val="800000"/>
                </a:solidFill>
                <a:latin typeface="Courier New"/>
                <a:cs typeface="Courier New"/>
              </a:rPr>
              <a:t>English as a second language</a:t>
            </a:r>
          </a:p>
          <a:p>
            <a:pPr marL="457200" lvl="0" indent="-457200" defTabSz="457200" fontAlgn="auto">
              <a:spcAft>
                <a:spcPts val="0"/>
              </a:spcAft>
              <a:buFont typeface="+mj-lt"/>
              <a:buAutoNum type="arabicPeriod"/>
              <a:defRPr/>
            </a:pPr>
            <a:r>
              <a:rPr lang="en-US" sz="1600" dirty="0">
                <a:solidFill>
                  <a:srgbClr val="800000"/>
                </a:solidFill>
                <a:latin typeface="Courier New"/>
                <a:cs typeface="Courier New"/>
              </a:rPr>
              <a:t>Weak ICT skills</a:t>
            </a:r>
          </a:p>
          <a:p>
            <a:pPr marL="457200" lvl="0" indent="-457200" defTabSz="457200" fontAlgn="auto">
              <a:spcAft>
                <a:spcPts val="0"/>
              </a:spcAft>
              <a:buFont typeface="+mj-lt"/>
              <a:buAutoNum type="arabicPeriod"/>
              <a:defRPr/>
            </a:pPr>
            <a:r>
              <a:rPr lang="en-US" sz="1600" dirty="0">
                <a:solidFill>
                  <a:srgbClr val="800000"/>
                </a:solidFill>
                <a:latin typeface="Courier New"/>
                <a:cs typeface="Courier New"/>
              </a:rPr>
              <a:t>His responses to the learning styles survey indicate a loner, rather than a collaborative learner, known to be a disadvantage on this course</a:t>
            </a:r>
          </a:p>
          <a:p>
            <a:pPr lvl="0" defTabSz="457200" fontAlgn="auto">
              <a:spcAft>
                <a:spcPts val="0"/>
              </a:spcAft>
              <a:defRPr/>
            </a:pPr>
            <a:endParaRPr lang="en-US" sz="1600" dirty="0">
              <a:solidFill>
                <a:srgbClr val="000066"/>
              </a:solidFill>
              <a:latin typeface="Courier New"/>
              <a:cs typeface="Courier New"/>
            </a:endParaRPr>
          </a:p>
          <a:p>
            <a:pPr lvl="0" defTabSz="457200" fontAlgn="auto">
              <a:spcAft>
                <a:spcPts val="0"/>
              </a:spcAft>
              <a:defRPr/>
            </a:pPr>
            <a:r>
              <a:rPr lang="en-US" sz="1600" dirty="0">
                <a:solidFill>
                  <a:srgbClr val="000066"/>
                </a:solidFill>
                <a:latin typeface="Courier New"/>
                <a:cs typeface="Courier New"/>
              </a:rPr>
              <a:t>Without a </a:t>
            </a:r>
            <a:r>
              <a:rPr lang="en-US" sz="1600" dirty="0">
                <a:solidFill>
                  <a:srgbClr val="008000"/>
                </a:solidFill>
                <a:latin typeface="Courier New"/>
                <a:cs typeface="Courier New"/>
              </a:rPr>
              <a:t>Grade 3 </a:t>
            </a:r>
            <a:r>
              <a:rPr lang="en-US" sz="1600" dirty="0">
                <a:solidFill>
                  <a:srgbClr val="000066"/>
                </a:solidFill>
                <a:latin typeface="Courier New"/>
                <a:cs typeface="Courier New"/>
              </a:rPr>
              <a:t>tutor (advanced skills in 1-1 support), based on the last </a:t>
            </a:r>
            <a:r>
              <a:rPr lang="en-US" sz="1600" dirty="0">
                <a:solidFill>
                  <a:srgbClr val="008000"/>
                </a:solidFill>
                <a:latin typeface="Courier New"/>
                <a:cs typeface="Courier New"/>
              </a:rPr>
              <a:t>5 years </a:t>
            </a:r>
            <a:r>
              <a:rPr lang="en-US" sz="1600" dirty="0">
                <a:solidFill>
                  <a:srgbClr val="000066"/>
                </a:solidFill>
                <a:latin typeface="Courier New"/>
                <a:cs typeface="Courier New"/>
              </a:rPr>
              <a:t>data there is a </a:t>
            </a:r>
            <a:r>
              <a:rPr lang="en-US" sz="1600" dirty="0">
                <a:solidFill>
                  <a:srgbClr val="008000"/>
                </a:solidFill>
                <a:latin typeface="Courier New"/>
                <a:cs typeface="Courier New"/>
              </a:rPr>
              <a:t>37% </a:t>
            </a:r>
            <a:r>
              <a:rPr lang="en-US" sz="1600" dirty="0">
                <a:solidFill>
                  <a:srgbClr val="000066"/>
                </a:solidFill>
                <a:latin typeface="Courier New"/>
                <a:cs typeface="Courier New"/>
              </a:rPr>
              <a:t>chance of </a:t>
            </a:r>
            <a:r>
              <a:rPr lang="en-US" sz="1600" dirty="0">
                <a:solidFill>
                  <a:srgbClr val="008000"/>
                </a:solidFill>
                <a:latin typeface="Courier New"/>
                <a:cs typeface="Courier New"/>
              </a:rPr>
              <a:t>dropping out </a:t>
            </a:r>
            <a:r>
              <a:rPr lang="en-US" sz="1600" dirty="0">
                <a:solidFill>
                  <a:srgbClr val="000066"/>
                </a:solidFill>
                <a:latin typeface="Courier New"/>
                <a:cs typeface="Courier New"/>
              </a:rPr>
              <a:t>by </a:t>
            </a:r>
            <a:r>
              <a:rPr lang="en-US" sz="1600" dirty="0">
                <a:solidFill>
                  <a:srgbClr val="008000"/>
                </a:solidFill>
                <a:latin typeface="Courier New"/>
                <a:cs typeface="Courier New"/>
              </a:rPr>
              <a:t>Week 6</a:t>
            </a:r>
            <a:r>
              <a:rPr lang="en-US" sz="1600" dirty="0" smtClean="0">
                <a:solidFill>
                  <a:srgbClr val="000066"/>
                </a:solidFill>
                <a:latin typeface="Courier New"/>
                <a:cs typeface="Courier New"/>
              </a:rPr>
              <a:t>. Recruiting this tutor will take you over budget. </a:t>
            </a:r>
          </a:p>
          <a:p>
            <a:pPr lvl="0" algn="ctr" defTabSz="457200" fontAlgn="auto">
              <a:spcAft>
                <a:spcPts val="0"/>
              </a:spcAft>
              <a:defRPr/>
            </a:pPr>
            <a:endParaRPr lang="en-US" sz="1600" dirty="0" smtClean="0">
              <a:solidFill>
                <a:srgbClr val="000066"/>
              </a:solidFill>
              <a:latin typeface="Courier New"/>
              <a:cs typeface="Courier New"/>
            </a:endParaRPr>
          </a:p>
          <a:p>
            <a:pPr lvl="0" algn="ctr" defTabSz="457200" fontAlgn="auto">
              <a:spcAft>
                <a:spcPts val="0"/>
              </a:spcAft>
              <a:defRPr/>
            </a:pPr>
            <a:r>
              <a:rPr lang="en-US" sz="1600" dirty="0" smtClean="0">
                <a:solidFill>
                  <a:srgbClr val="000066"/>
                </a:solidFill>
                <a:latin typeface="Courier New"/>
                <a:cs typeface="Courier New"/>
              </a:rPr>
              <a:t>Recommended decision: REJECT</a:t>
            </a:r>
            <a:endParaRPr lang="en-US" sz="1600" dirty="0">
              <a:solidFill>
                <a:srgbClr val="000066"/>
              </a:solidFill>
              <a:latin typeface="Courier New"/>
              <a:cs typeface="Courier New"/>
            </a:endParaRPr>
          </a:p>
          <a:p>
            <a:pPr lvl="0" algn="ctr" defTabSz="457200" fontAlgn="auto">
              <a:spcAft>
                <a:spcPts val="0"/>
              </a:spcAft>
              <a:defRPr/>
            </a:pPr>
            <a:r>
              <a:rPr lang="en-US" sz="1600" dirty="0" smtClean="0">
                <a:solidFill>
                  <a:srgbClr val="000066"/>
                </a:solidFill>
                <a:latin typeface="Courier New"/>
                <a:cs typeface="Courier New"/>
              </a:rPr>
              <a:t>[</a:t>
            </a:r>
            <a:r>
              <a:rPr lang="en-US" sz="1600" u="sng" dirty="0">
                <a:solidFill>
                  <a:srgbClr val="000066"/>
                </a:solidFill>
                <a:latin typeface="Courier New"/>
                <a:cs typeface="Courier New"/>
              </a:rPr>
              <a:t>ACCEPT</a:t>
            </a:r>
            <a:r>
              <a:rPr lang="en-US" sz="1600" dirty="0">
                <a:solidFill>
                  <a:srgbClr val="000066"/>
                </a:solidFill>
                <a:latin typeface="Courier New"/>
                <a:cs typeface="Courier New"/>
              </a:rPr>
              <a:t>]    [</a:t>
            </a:r>
            <a:r>
              <a:rPr lang="en-US" sz="1600" u="sng" dirty="0">
                <a:solidFill>
                  <a:srgbClr val="000066"/>
                </a:solidFill>
                <a:latin typeface="Courier New"/>
                <a:cs typeface="Courier New"/>
              </a:rPr>
              <a:t>REJECT</a:t>
            </a:r>
            <a:r>
              <a:rPr lang="en-US" sz="1600" dirty="0">
                <a:solidFill>
                  <a:srgbClr val="000066"/>
                </a:solidFill>
                <a:latin typeface="Courier New"/>
                <a:cs typeface="Courier New"/>
              </a:rPr>
              <a:t>]</a:t>
            </a:r>
          </a:p>
        </p:txBody>
      </p:sp>
      <p:sp>
        <p:nvSpPr>
          <p:cNvPr id="9" name="Slide Number Placeholder 3"/>
          <p:cNvSpPr>
            <a:spLocks noGrp="1"/>
          </p:cNvSpPr>
          <p:nvPr>
            <p:ph type="sldNum" sz="quarter" idx="10"/>
          </p:nvPr>
        </p:nvSpPr>
        <p:spPr>
          <a:xfrm>
            <a:off x="8534400" y="6400800"/>
            <a:ext cx="457200" cy="228600"/>
          </a:xfrm>
        </p:spPr>
        <p:txBody>
          <a:bodyPr/>
          <a:lstStyle/>
          <a:p>
            <a:pPr>
              <a:defRPr/>
            </a:pPr>
            <a:fld id="{EA1A5E4B-5C15-964B-9DCD-64F7E81B0615}" type="slidenum">
              <a:rPr lang="en-US" smtClean="0"/>
              <a:pPr>
                <a:defRPr/>
              </a:pPr>
              <a:t>77</a:t>
            </a:fld>
            <a:endParaRPr lang="en-US"/>
          </a:p>
        </p:txBody>
      </p:sp>
    </p:spTree>
    <p:extLst>
      <p:ext uri="{BB962C8B-B14F-4D97-AF65-F5344CB8AC3E}">
        <p14:creationId xmlns:p14="http://schemas.microsoft.com/office/powerpoint/2010/main" val="145487611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 S. Student (2015)</a:t>
            </a:r>
            <a:endParaRPr lang="en-US" dirty="0"/>
          </a:p>
        </p:txBody>
      </p:sp>
      <p:sp>
        <p:nvSpPr>
          <p:cNvPr id="6" name="Title 1"/>
          <p:cNvSpPr txBox="1">
            <a:spLocks/>
          </p:cNvSpPr>
          <p:nvPr/>
        </p:nvSpPr>
        <p:spPr>
          <a:xfrm>
            <a:off x="179512" y="1288014"/>
            <a:ext cx="8640960" cy="4869418"/>
          </a:xfrm>
          <a:prstGeom prst="wedgeRoundRectCallout">
            <a:avLst>
              <a:gd name="adj1" fmla="val 3520"/>
              <a:gd name="adj2" fmla="val 58011"/>
              <a:gd name="adj3" fmla="val 16667"/>
            </a:avLst>
          </a:prstGeom>
          <a:gradFill flip="none" rotWithShape="1">
            <a:gsLst>
              <a:gs pos="0">
                <a:schemeClr val="accent6">
                  <a:lumMod val="20000"/>
                  <a:lumOff val="80000"/>
                </a:schemeClr>
              </a:gs>
              <a:gs pos="100000">
                <a:srgbClr val="FFFFFF"/>
              </a:gs>
            </a:gsLst>
            <a:lin ang="5400000" scaled="0"/>
            <a:tileRect/>
          </a:gradFill>
          <a:ln w="12700" cap="flat" cmpd="sng" algn="ctr">
            <a:solidFill>
              <a:srgbClr val="7878DE"/>
            </a:solidFill>
            <a:prstDash val="solid"/>
            <a:round/>
            <a:headEnd type="none" w="med" len="med"/>
            <a:tailEnd type="none" w="med" len="med"/>
          </a:ln>
        </p:spPr>
        <p:txBody>
          <a:bodyPr vert="horz" wrap="square" lIns="91440" tIns="45720" rIns="91440" bIns="45720" rtlCol="0" anchor="ctr" anchorCtr="0">
            <a:spAutoFit/>
          </a:bodyPr>
          <a:lstStyle/>
          <a:p>
            <a:pPr lvl="0" defTabSz="457200" fontAlgn="auto">
              <a:spcAft>
                <a:spcPts val="0"/>
              </a:spcAft>
              <a:defRPr/>
            </a:pPr>
            <a:r>
              <a:rPr lang="en-US" sz="2000" dirty="0" smtClean="0">
                <a:solidFill>
                  <a:schemeClr val="bg1"/>
                </a:solidFill>
                <a:latin typeface="Comic Sans MS"/>
                <a:cs typeface="Comic Sans MS"/>
              </a:rPr>
              <a:t>“Hi Sue,</a:t>
            </a:r>
          </a:p>
          <a:p>
            <a:pPr lvl="0" defTabSz="457200" fontAlgn="auto">
              <a:spcAft>
                <a:spcPts val="0"/>
              </a:spcAft>
              <a:defRPr/>
            </a:pPr>
            <a:endParaRPr lang="en-US" sz="2000" dirty="0">
              <a:solidFill>
                <a:schemeClr val="bg1"/>
              </a:solidFill>
              <a:latin typeface="Comic Sans MS"/>
              <a:cs typeface="Comic Sans MS"/>
            </a:endParaRPr>
          </a:p>
          <a:p>
            <a:pPr lvl="0" defTabSz="457200" fontAlgn="auto">
              <a:spcAft>
                <a:spcPts val="0"/>
              </a:spcAft>
              <a:defRPr/>
            </a:pPr>
            <a:r>
              <a:rPr lang="en-US" sz="2000" dirty="0" smtClean="0">
                <a:solidFill>
                  <a:schemeClr val="bg1"/>
                </a:solidFill>
                <a:latin typeface="Comic Sans MS"/>
                <a:cs typeface="Comic Sans MS"/>
              </a:rPr>
              <a:t>In the last 2 weeks, it looks like you’ve been really stretching yourself. You seem to have been working on your critical thinking, with that </a:t>
            </a:r>
            <a:r>
              <a:rPr lang="en-US" sz="2000" dirty="0" smtClean="0">
                <a:solidFill>
                  <a:srgbClr val="FF0000"/>
                </a:solidFill>
                <a:latin typeface="Comic Sans MS"/>
                <a:cs typeface="Comic Sans MS"/>
              </a:rPr>
              <a:t>challenge to Mike’s assumption</a:t>
            </a:r>
            <a:r>
              <a:rPr lang="en-US" sz="2000" dirty="0" smtClean="0">
                <a:solidFill>
                  <a:schemeClr val="bg1"/>
                </a:solidFill>
                <a:latin typeface="Comic Sans MS"/>
                <a:cs typeface="Comic Sans MS"/>
              </a:rPr>
              <a:t>, and the </a:t>
            </a:r>
            <a:r>
              <a:rPr lang="en-US" sz="2000" dirty="0" smtClean="0">
                <a:solidFill>
                  <a:srgbClr val="FF0000"/>
                </a:solidFill>
                <a:latin typeface="Comic Sans MS"/>
                <a:cs typeface="Comic Sans MS"/>
              </a:rPr>
              <a:t>evidence-based claim about nuclear waste </a:t>
            </a:r>
            <a:r>
              <a:rPr lang="en-US" sz="2000" dirty="0" smtClean="0">
                <a:solidFill>
                  <a:schemeClr val="bg1"/>
                </a:solidFill>
                <a:latin typeface="Comic Sans MS"/>
                <a:cs typeface="Comic Sans MS"/>
              </a:rPr>
              <a:t>in your blog.</a:t>
            </a:r>
          </a:p>
          <a:p>
            <a:pPr lvl="0" defTabSz="457200" fontAlgn="auto">
              <a:spcAft>
                <a:spcPts val="0"/>
              </a:spcAft>
              <a:defRPr/>
            </a:pPr>
            <a:endParaRPr lang="en-US" sz="2000" dirty="0">
              <a:solidFill>
                <a:schemeClr val="bg1"/>
              </a:solidFill>
              <a:latin typeface="Comic Sans MS"/>
              <a:cs typeface="Comic Sans MS"/>
            </a:endParaRPr>
          </a:p>
          <a:p>
            <a:pPr lvl="0" defTabSz="457200" fontAlgn="auto">
              <a:spcAft>
                <a:spcPts val="0"/>
              </a:spcAft>
              <a:defRPr/>
            </a:pPr>
            <a:r>
              <a:rPr lang="en-US" sz="2000" dirty="0" smtClean="0">
                <a:solidFill>
                  <a:schemeClr val="bg1"/>
                </a:solidFill>
                <a:latin typeface="Comic Sans MS"/>
                <a:cs typeface="Comic Sans MS"/>
              </a:rPr>
              <a:t>Check out Donna Winter, who seems to have </a:t>
            </a:r>
            <a:r>
              <a:rPr lang="en-US" sz="2000" dirty="0" smtClean="0">
                <a:solidFill>
                  <a:srgbClr val="FF0000"/>
                </a:solidFill>
                <a:latin typeface="Comic Sans MS"/>
                <a:cs typeface="Comic Sans MS"/>
              </a:rPr>
              <a:t>very different views to yours on global warming</a:t>
            </a:r>
            <a:r>
              <a:rPr lang="en-US" sz="2000" dirty="0" smtClean="0">
                <a:solidFill>
                  <a:schemeClr val="bg1"/>
                </a:solidFill>
                <a:latin typeface="Comic Sans MS"/>
                <a:cs typeface="Comic Sans MS"/>
              </a:rPr>
              <a:t>. How would you assess her position?</a:t>
            </a:r>
          </a:p>
          <a:p>
            <a:pPr lvl="0" defTabSz="457200" fontAlgn="auto">
              <a:spcAft>
                <a:spcPts val="0"/>
              </a:spcAft>
              <a:defRPr/>
            </a:pPr>
            <a:endParaRPr lang="en-US" sz="2000" dirty="0">
              <a:solidFill>
                <a:schemeClr val="bg1"/>
              </a:solidFill>
              <a:latin typeface="Comic Sans MS"/>
              <a:cs typeface="Comic Sans MS"/>
            </a:endParaRPr>
          </a:p>
          <a:p>
            <a:pPr lvl="0" defTabSz="457200" fontAlgn="auto">
              <a:spcAft>
                <a:spcPts val="0"/>
              </a:spcAft>
              <a:defRPr/>
            </a:pPr>
            <a:r>
              <a:rPr lang="en-US" sz="2000" dirty="0" smtClean="0">
                <a:solidFill>
                  <a:schemeClr val="bg1"/>
                </a:solidFill>
                <a:latin typeface="Comic Sans MS"/>
                <a:cs typeface="Comic Sans MS"/>
              </a:rPr>
              <a:t>In your next video conference tutorial, try to improve on the last three when you seem to have </a:t>
            </a:r>
            <a:r>
              <a:rPr lang="en-US" sz="2000" dirty="0" smtClean="0">
                <a:solidFill>
                  <a:srgbClr val="FF0000"/>
                </a:solidFill>
                <a:latin typeface="Comic Sans MS"/>
                <a:cs typeface="Comic Sans MS"/>
              </a:rPr>
              <a:t>contributed only once </a:t>
            </a:r>
            <a:r>
              <a:rPr lang="en-US" sz="2000" dirty="0" smtClean="0">
                <a:solidFill>
                  <a:schemeClr val="bg1"/>
                </a:solidFill>
                <a:latin typeface="Comic Sans MS"/>
                <a:cs typeface="Comic Sans MS"/>
              </a:rPr>
              <a:t>each time.”</a:t>
            </a:r>
          </a:p>
        </p:txBody>
      </p:sp>
      <p:sp>
        <p:nvSpPr>
          <p:cNvPr id="4" name="Slide Number Placeholder 3"/>
          <p:cNvSpPr>
            <a:spLocks noGrp="1"/>
          </p:cNvSpPr>
          <p:nvPr>
            <p:ph type="sldNum" sz="quarter" idx="10"/>
          </p:nvPr>
        </p:nvSpPr>
        <p:spPr>
          <a:xfrm>
            <a:off x="8534400" y="6400800"/>
            <a:ext cx="457200" cy="228600"/>
          </a:xfrm>
        </p:spPr>
        <p:txBody>
          <a:bodyPr/>
          <a:lstStyle/>
          <a:p>
            <a:pPr>
              <a:defRPr/>
            </a:pPr>
            <a:fld id="{EA1A5E4B-5C15-964B-9DCD-64F7E81B0615}" type="slidenum">
              <a:rPr lang="en-US" smtClean="0"/>
              <a:pPr>
                <a:defRPr/>
              </a:pPr>
              <a:t>78</a:t>
            </a:fld>
            <a:endParaRPr lang="en-US"/>
          </a:p>
        </p:txBody>
      </p:sp>
    </p:spTree>
    <p:extLst>
      <p:ext uri="{BB962C8B-B14F-4D97-AF65-F5344CB8AC3E}">
        <p14:creationId xmlns:p14="http://schemas.microsoft.com/office/powerpoint/2010/main" val="26264808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Ms. S. Student (2015)</a:t>
            </a:r>
          </a:p>
        </p:txBody>
      </p:sp>
      <p:sp>
        <p:nvSpPr>
          <p:cNvPr id="6" name="Title 1"/>
          <p:cNvSpPr txBox="1">
            <a:spLocks/>
          </p:cNvSpPr>
          <p:nvPr/>
        </p:nvSpPr>
        <p:spPr>
          <a:xfrm>
            <a:off x="611560" y="1969053"/>
            <a:ext cx="7776864" cy="3507343"/>
          </a:xfrm>
          <a:prstGeom prst="wedgeRoundRectCallout">
            <a:avLst>
              <a:gd name="adj1" fmla="val 5571"/>
              <a:gd name="adj2" fmla="val 61696"/>
              <a:gd name="adj3" fmla="val 16667"/>
            </a:avLst>
          </a:prstGeom>
          <a:gradFill>
            <a:gsLst>
              <a:gs pos="0">
                <a:schemeClr val="accent6">
                  <a:lumMod val="20000"/>
                  <a:lumOff val="80000"/>
                </a:schemeClr>
              </a:gs>
              <a:gs pos="100000">
                <a:prstClr val="white"/>
              </a:gs>
            </a:gsLst>
            <a:lin ang="5400000" scaled="0"/>
          </a:gradFill>
          <a:ln w="12700" cap="flat" cmpd="sng" algn="ctr">
            <a:solidFill>
              <a:srgbClr val="7878DE"/>
            </a:solidFill>
            <a:prstDash val="solid"/>
            <a:round/>
            <a:headEnd type="none" w="med" len="med"/>
            <a:tailEnd type="none" w="med" len="med"/>
          </a:ln>
        </p:spPr>
        <p:txBody>
          <a:bodyPr vert="horz" wrap="square" lIns="91440" tIns="45720" rIns="91440" bIns="45720" rtlCol="0" anchor="ctr" anchorCtr="0">
            <a:spAutoFit/>
          </a:bodyPr>
          <a:lstStyle/>
          <a:p>
            <a:pPr lvl="0" defTabSz="457200" fontAlgn="auto">
              <a:spcAft>
                <a:spcPts val="0"/>
              </a:spcAft>
              <a:defRPr/>
            </a:pPr>
            <a:r>
              <a:rPr lang="en-US" sz="2000" dirty="0" smtClean="0">
                <a:solidFill>
                  <a:srgbClr val="000066"/>
                </a:solidFill>
                <a:latin typeface="Comic Sans MS"/>
                <a:cs typeface="Comic Sans MS"/>
              </a:rPr>
              <a:t>“Did you know that two other people you know </a:t>
            </a:r>
            <a:r>
              <a:rPr lang="en-US" sz="2000" dirty="0" smtClean="0">
                <a:solidFill>
                  <a:srgbClr val="FF0000"/>
                </a:solidFill>
                <a:latin typeface="Comic Sans MS"/>
                <a:cs typeface="Comic Sans MS"/>
              </a:rPr>
              <a:t>have used the Smith &amp; Jones 2009 framework graphic</a:t>
            </a:r>
            <a:r>
              <a:rPr lang="en-US" sz="2000" dirty="0" smtClean="0">
                <a:solidFill>
                  <a:srgbClr val="000066"/>
                </a:solidFill>
                <a:latin typeface="Comic Sans MS"/>
                <a:cs typeface="Comic Sans MS"/>
              </a:rPr>
              <a:t>?</a:t>
            </a:r>
          </a:p>
          <a:p>
            <a:pPr lvl="0" defTabSz="457200" fontAlgn="auto">
              <a:spcAft>
                <a:spcPts val="0"/>
              </a:spcAft>
              <a:defRPr/>
            </a:pPr>
            <a:endParaRPr lang="en-US" sz="2000" dirty="0">
              <a:solidFill>
                <a:srgbClr val="000066"/>
              </a:solidFill>
              <a:latin typeface="Comic Sans MS"/>
              <a:cs typeface="Comic Sans MS"/>
            </a:endParaRPr>
          </a:p>
          <a:p>
            <a:pPr lvl="0" defTabSz="457200" fontAlgn="auto">
              <a:spcAft>
                <a:spcPts val="0"/>
              </a:spcAft>
              <a:defRPr/>
            </a:pPr>
            <a:r>
              <a:rPr lang="en-US" sz="2000" dirty="0" smtClean="0">
                <a:solidFill>
                  <a:srgbClr val="000066"/>
                </a:solidFill>
                <a:latin typeface="Comic Sans MS"/>
                <a:cs typeface="Comic Sans MS"/>
              </a:rPr>
              <a:t>Finally, you seem to have really become a </a:t>
            </a:r>
            <a:r>
              <a:rPr lang="en-US" sz="2000" dirty="0" smtClean="0">
                <a:solidFill>
                  <a:srgbClr val="FF0000"/>
                </a:solidFill>
                <a:latin typeface="Comic Sans MS"/>
                <a:cs typeface="Comic Sans MS"/>
              </a:rPr>
              <a:t>pivotal member of the Local-Global Climate Network</a:t>
            </a:r>
            <a:r>
              <a:rPr lang="en-US" sz="2000" dirty="0" smtClean="0">
                <a:solidFill>
                  <a:srgbClr val="000066"/>
                </a:solidFill>
                <a:latin typeface="Comic Sans MS"/>
                <a:cs typeface="Comic Sans MS"/>
              </a:rPr>
              <a:t>. Good work: only a month ago you were on the edge! </a:t>
            </a:r>
          </a:p>
          <a:p>
            <a:pPr lvl="0" defTabSz="457200" fontAlgn="auto">
              <a:spcAft>
                <a:spcPts val="0"/>
              </a:spcAft>
              <a:defRPr/>
            </a:pPr>
            <a:endParaRPr lang="en-US" sz="2000" dirty="0">
              <a:solidFill>
                <a:srgbClr val="000066"/>
              </a:solidFill>
              <a:latin typeface="Comic Sans MS"/>
              <a:cs typeface="Comic Sans MS"/>
            </a:endParaRPr>
          </a:p>
          <a:p>
            <a:pPr lvl="0" defTabSz="457200" fontAlgn="auto">
              <a:spcAft>
                <a:spcPts val="0"/>
              </a:spcAft>
              <a:defRPr/>
            </a:pPr>
            <a:r>
              <a:rPr lang="en-US" sz="2000" dirty="0" smtClean="0">
                <a:solidFill>
                  <a:srgbClr val="000066"/>
                </a:solidFill>
                <a:latin typeface="Comic Sans MS"/>
                <a:cs typeface="Comic Sans MS"/>
              </a:rPr>
              <a:t>Why not </a:t>
            </a:r>
            <a:r>
              <a:rPr lang="en-US" sz="2000" dirty="0" smtClean="0">
                <a:solidFill>
                  <a:srgbClr val="FF0000"/>
                </a:solidFill>
                <a:latin typeface="Comic Sans MS"/>
                <a:cs typeface="Comic Sans MS"/>
              </a:rPr>
              <a:t>reflect in your blog </a:t>
            </a:r>
            <a:r>
              <a:rPr lang="en-US" sz="2000" dirty="0" smtClean="0">
                <a:solidFill>
                  <a:srgbClr val="000066"/>
                </a:solidFill>
                <a:latin typeface="Comic Sans MS"/>
                <a:cs typeface="Comic Sans MS"/>
              </a:rPr>
              <a:t>on how these groups are helping you in </a:t>
            </a:r>
            <a:r>
              <a:rPr lang="en-US" sz="2000" dirty="0" smtClean="0">
                <a:solidFill>
                  <a:srgbClr val="FF0000"/>
                </a:solidFill>
                <a:latin typeface="Comic Sans MS"/>
                <a:cs typeface="Comic Sans MS"/>
              </a:rPr>
              <a:t>your long term goal to </a:t>
            </a:r>
            <a:r>
              <a:rPr lang="en-US" sz="2000" dirty="0">
                <a:solidFill>
                  <a:srgbClr val="FF0000"/>
                </a:solidFill>
                <a:latin typeface="Comic Sans MS"/>
                <a:cs typeface="Comic Sans MS"/>
              </a:rPr>
              <a:t>W</a:t>
            </a:r>
            <a:r>
              <a:rPr lang="en-US" sz="2000" dirty="0" smtClean="0">
                <a:solidFill>
                  <a:srgbClr val="FF0000"/>
                </a:solidFill>
                <a:latin typeface="Comic Sans MS"/>
                <a:cs typeface="Comic Sans MS"/>
              </a:rPr>
              <a:t>ork for the UN in Africa</a:t>
            </a:r>
            <a:r>
              <a:rPr lang="en-US" sz="2000" dirty="0" smtClean="0">
                <a:solidFill>
                  <a:srgbClr val="000066"/>
                </a:solidFill>
                <a:latin typeface="Comic Sans MS"/>
                <a:cs typeface="Comic Sans MS"/>
              </a:rPr>
              <a:t>?”</a:t>
            </a:r>
            <a:endParaRPr lang="en-US" sz="2000" dirty="0">
              <a:solidFill>
                <a:srgbClr val="000066"/>
              </a:solidFill>
              <a:latin typeface="Comic Sans MS"/>
              <a:cs typeface="Comic Sans MS"/>
            </a:endParaRPr>
          </a:p>
        </p:txBody>
      </p:sp>
      <p:sp>
        <p:nvSpPr>
          <p:cNvPr id="4" name="Slide Number Placeholder 3"/>
          <p:cNvSpPr>
            <a:spLocks noGrp="1"/>
          </p:cNvSpPr>
          <p:nvPr>
            <p:ph type="sldNum" sz="quarter" idx="10"/>
          </p:nvPr>
        </p:nvSpPr>
        <p:spPr>
          <a:xfrm>
            <a:off x="8534400" y="6400800"/>
            <a:ext cx="457200" cy="228600"/>
          </a:xfrm>
        </p:spPr>
        <p:txBody>
          <a:bodyPr/>
          <a:lstStyle/>
          <a:p>
            <a:pPr>
              <a:defRPr/>
            </a:pPr>
            <a:fld id="{EA1A5E4B-5C15-964B-9DCD-64F7E81B0615}" type="slidenum">
              <a:rPr lang="en-US" smtClean="0"/>
              <a:pPr>
                <a:defRPr/>
              </a:pPr>
              <a:t>79</a:t>
            </a:fld>
            <a:endParaRPr lang="en-US"/>
          </a:p>
        </p:txBody>
      </p:sp>
    </p:spTree>
    <p:extLst>
      <p:ext uri="{BB962C8B-B14F-4D97-AF65-F5344CB8AC3E}">
        <p14:creationId xmlns:p14="http://schemas.microsoft.com/office/powerpoint/2010/main" val="133617570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8</a:t>
            </a:fld>
            <a:endParaRPr lang="en-US"/>
          </a:p>
        </p:txBody>
      </p:sp>
      <p:pic>
        <p:nvPicPr>
          <p:cNvPr id="6" name="Picture 5" descr="markstan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1196752"/>
            <a:ext cx="6552728" cy="3742910"/>
          </a:xfrm>
          <a:prstGeom prst="rect">
            <a:avLst/>
          </a:prstGeom>
          <a:effectLst>
            <a:outerShdw blurRad="50800" dist="38100" dir="16200000" rotWithShape="0">
              <a:prstClr val="black">
                <a:alpha val="40000"/>
              </a:prstClr>
            </a:outerShdw>
          </a:effectLst>
        </p:spPr>
      </p:pic>
      <p:sp>
        <p:nvSpPr>
          <p:cNvPr id="5" name="Rectangle 4"/>
          <p:cNvSpPr/>
          <p:nvPr/>
        </p:nvSpPr>
        <p:spPr>
          <a:xfrm>
            <a:off x="1691683" y="5589240"/>
            <a:ext cx="6984776" cy="1015614"/>
          </a:xfrm>
          <a:prstGeom prst="rect">
            <a:avLst/>
          </a:prstGeom>
        </p:spPr>
        <p:txBody>
          <a:bodyPr wrap="square" lIns="91392" tIns="45696" rIns="91392" bIns="45696">
            <a:spAutoFit/>
          </a:bodyPr>
          <a:lstStyle/>
          <a:p>
            <a:pPr algn="r"/>
            <a:r>
              <a:rPr lang="en-US" sz="2000" dirty="0">
                <a:solidFill>
                  <a:srgbClr val="8BDFD2"/>
                </a:solidFill>
              </a:rPr>
              <a:t>…but when it’s </a:t>
            </a:r>
            <a:r>
              <a:rPr lang="en-US" sz="2000" dirty="0" smtClean="0">
                <a:solidFill>
                  <a:srgbClr val="8BDFD2"/>
                </a:solidFill>
              </a:rPr>
              <a:t>done calibrating </a:t>
            </a:r>
            <a:r>
              <a:rPr lang="en-US" sz="2000" dirty="0">
                <a:solidFill>
                  <a:srgbClr val="8BDFD2"/>
                </a:solidFill>
              </a:rPr>
              <a:t>and the dashboard springs to life, </a:t>
            </a:r>
            <a:r>
              <a:rPr lang="en-US" sz="2000" dirty="0" smtClean="0">
                <a:solidFill>
                  <a:srgbClr val="8BDFD2"/>
                </a:solidFill>
              </a:rPr>
              <a:t>there’s an exciting sense of control </a:t>
            </a:r>
            <a:br>
              <a:rPr lang="en-US" sz="2000" dirty="0" smtClean="0">
                <a:solidFill>
                  <a:srgbClr val="8BDFD2"/>
                </a:solidFill>
              </a:rPr>
            </a:br>
            <a:r>
              <a:rPr lang="en-US" sz="2000" dirty="0" smtClean="0">
                <a:solidFill>
                  <a:srgbClr val="8BDFD2"/>
                </a:solidFill>
              </a:rPr>
              <a:t>– BUT you still need to know what ‘good’ looks like</a:t>
            </a:r>
            <a:endParaRPr lang="en-US" sz="2000" dirty="0">
              <a:solidFill>
                <a:srgbClr val="8BDFD2"/>
              </a:solidFill>
            </a:endParaRPr>
          </a:p>
        </p:txBody>
      </p:sp>
      <p:sp>
        <p:nvSpPr>
          <p:cNvPr id="11" name="Title 1"/>
          <p:cNvSpPr txBox="1">
            <a:spLocks/>
          </p:cNvSpPr>
          <p:nvPr/>
        </p:nvSpPr>
        <p:spPr bwMode="auto">
          <a:xfrm>
            <a:off x="251520" y="5085184"/>
            <a:ext cx="7011888" cy="473968"/>
          </a:xfrm>
          <a:prstGeom prst="rect">
            <a:avLst/>
          </a:prstGeom>
          <a:noFill/>
          <a:ln w="9525">
            <a:noFill/>
            <a:miter lim="800000"/>
            <a:headEnd/>
            <a:tailEnd/>
          </a:ln>
        </p:spPr>
        <p:txBody>
          <a:bodyPr vert="horz" wrap="square" lIns="91392" tIns="45696" rIns="91392" bIns="45696" numCol="1" anchor="ctr" anchorCtr="0" compatLnSpc="1">
            <a:prstTxWarp prst="textNoShape">
              <a:avLst/>
            </a:prstTxWarp>
          </a:bodyPr>
          <a:lstStyle>
            <a:lvl1pPr algn="l" rtl="0" eaLnBrk="0" fontAlgn="base" hangingPunct="0">
              <a:spcBef>
                <a:spcPct val="0"/>
              </a:spcBef>
              <a:spcAft>
                <a:spcPct val="0"/>
              </a:spcAft>
              <a:defRPr sz="2800" b="1">
                <a:solidFill>
                  <a:srgbClr val="F918AE"/>
                </a:solidFill>
                <a:latin typeface="+mj-lt"/>
                <a:ea typeface="ＭＳ Ｐゴシック" pitchFamily="33" charset="-128"/>
                <a:cs typeface="ＭＳ Ｐゴシック" pitchFamily="33" charset="-128"/>
              </a:defRPr>
            </a:lvl1pPr>
            <a:lvl2pPr algn="l" rtl="0" eaLnBrk="0" fontAlgn="base" hangingPunct="0">
              <a:spcBef>
                <a:spcPct val="0"/>
              </a:spcBef>
              <a:spcAft>
                <a:spcPct val="0"/>
              </a:spcAft>
              <a:defRPr sz="2800" b="1">
                <a:solidFill>
                  <a:srgbClr val="000066"/>
                </a:solidFill>
                <a:latin typeface="Arial" pitchFamily="-112" charset="0"/>
                <a:ea typeface="ＭＳ Ｐゴシック" pitchFamily="33" charset="-128"/>
                <a:cs typeface="ＭＳ Ｐゴシック" pitchFamily="33" charset="-128"/>
              </a:defRPr>
            </a:lvl2pPr>
            <a:lvl3pPr algn="l" rtl="0" eaLnBrk="0" fontAlgn="base" hangingPunct="0">
              <a:spcBef>
                <a:spcPct val="0"/>
              </a:spcBef>
              <a:spcAft>
                <a:spcPct val="0"/>
              </a:spcAft>
              <a:defRPr sz="2800" b="1">
                <a:solidFill>
                  <a:srgbClr val="000066"/>
                </a:solidFill>
                <a:latin typeface="Arial" pitchFamily="-112" charset="0"/>
                <a:ea typeface="ＭＳ Ｐゴシック" pitchFamily="33" charset="-128"/>
                <a:cs typeface="ＭＳ Ｐゴシック" pitchFamily="33" charset="-128"/>
              </a:defRPr>
            </a:lvl3pPr>
            <a:lvl4pPr algn="l" rtl="0" eaLnBrk="0" fontAlgn="base" hangingPunct="0">
              <a:spcBef>
                <a:spcPct val="0"/>
              </a:spcBef>
              <a:spcAft>
                <a:spcPct val="0"/>
              </a:spcAft>
              <a:defRPr sz="2800" b="1">
                <a:solidFill>
                  <a:srgbClr val="000066"/>
                </a:solidFill>
                <a:latin typeface="Arial" pitchFamily="-112" charset="0"/>
                <a:ea typeface="ＭＳ Ｐゴシック" pitchFamily="33" charset="-128"/>
                <a:cs typeface="ＭＳ Ｐゴシック" pitchFamily="33" charset="-128"/>
              </a:defRPr>
            </a:lvl4pPr>
            <a:lvl5pPr algn="l" rtl="0" eaLnBrk="0" fontAlgn="base" hangingPunct="0">
              <a:spcBef>
                <a:spcPct val="0"/>
              </a:spcBef>
              <a:spcAft>
                <a:spcPct val="0"/>
              </a:spcAft>
              <a:defRPr sz="2800" b="1">
                <a:solidFill>
                  <a:srgbClr val="000066"/>
                </a:solidFill>
                <a:latin typeface="Arial" pitchFamily="-112" charset="0"/>
                <a:ea typeface="ＭＳ Ｐゴシック" pitchFamily="33" charset="-128"/>
                <a:cs typeface="ＭＳ Ｐゴシック" pitchFamily="33" charset="-128"/>
              </a:defRPr>
            </a:lvl5pPr>
            <a:lvl6pPr marL="456952" algn="l" rtl="0" eaLnBrk="0" fontAlgn="base" hangingPunct="0">
              <a:spcBef>
                <a:spcPct val="0"/>
              </a:spcBef>
              <a:spcAft>
                <a:spcPct val="0"/>
              </a:spcAft>
              <a:defRPr sz="2800" b="1">
                <a:solidFill>
                  <a:srgbClr val="9FAA00"/>
                </a:solidFill>
                <a:latin typeface="Arial" pitchFamily="-112" charset="0"/>
              </a:defRPr>
            </a:lvl6pPr>
            <a:lvl7pPr marL="913904" algn="l" rtl="0" eaLnBrk="0" fontAlgn="base" hangingPunct="0">
              <a:spcBef>
                <a:spcPct val="0"/>
              </a:spcBef>
              <a:spcAft>
                <a:spcPct val="0"/>
              </a:spcAft>
              <a:defRPr sz="2800" b="1">
                <a:solidFill>
                  <a:srgbClr val="9FAA00"/>
                </a:solidFill>
                <a:latin typeface="Arial" pitchFamily="-112" charset="0"/>
              </a:defRPr>
            </a:lvl7pPr>
            <a:lvl8pPr marL="1370855" algn="l" rtl="0" eaLnBrk="0" fontAlgn="base" hangingPunct="0">
              <a:spcBef>
                <a:spcPct val="0"/>
              </a:spcBef>
              <a:spcAft>
                <a:spcPct val="0"/>
              </a:spcAft>
              <a:defRPr sz="2800" b="1">
                <a:solidFill>
                  <a:srgbClr val="9FAA00"/>
                </a:solidFill>
                <a:latin typeface="Arial" pitchFamily="-112" charset="0"/>
              </a:defRPr>
            </a:lvl8pPr>
            <a:lvl9pPr marL="1827807" algn="l" rtl="0" eaLnBrk="0" fontAlgn="base" hangingPunct="0">
              <a:spcBef>
                <a:spcPct val="0"/>
              </a:spcBef>
              <a:spcAft>
                <a:spcPct val="0"/>
              </a:spcAft>
              <a:defRPr sz="2800" b="1">
                <a:solidFill>
                  <a:srgbClr val="9FAA00"/>
                </a:solidFill>
                <a:latin typeface="Arial" pitchFamily="-112" charset="0"/>
              </a:defRPr>
            </a:lvl9pPr>
          </a:lstStyle>
          <a:p>
            <a:r>
              <a:rPr lang="en-US" sz="2000" smtClean="0"/>
              <a:t>First-to-market immaturity, tricky install process…</a:t>
            </a:r>
            <a:endParaRPr lang="en-US" sz="2000" dirty="0"/>
          </a:p>
        </p:txBody>
      </p:sp>
      <p:sp>
        <p:nvSpPr>
          <p:cNvPr id="12" name="Rectangle 11"/>
          <p:cNvSpPr/>
          <p:nvPr/>
        </p:nvSpPr>
        <p:spPr bwMode="auto">
          <a:xfrm>
            <a:off x="1331640" y="1124744"/>
            <a:ext cx="6696744" cy="216024"/>
          </a:xfrm>
          <a:prstGeom prst="rect">
            <a:avLst/>
          </a:prstGeom>
          <a:solidFill>
            <a:srgbClr val="000000"/>
          </a:solidFill>
          <a:ln w="127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pic>
        <p:nvPicPr>
          <p:cNvPr id="3" name="Picture 2" descr="mark.JPG"/>
          <p:cNvPicPr>
            <a:picLocks noChangeAspect="1"/>
          </p:cNvPicPr>
          <p:nvPr/>
        </p:nvPicPr>
        <p:blipFill rotWithShape="1">
          <a:blip r:embed="rId3">
            <a:extLst>
              <a:ext uri="{28A0092B-C50C-407E-A947-70E740481C1C}">
                <a14:useLocalDpi xmlns:a14="http://schemas.microsoft.com/office/drawing/2010/main" val="0"/>
              </a:ext>
            </a:extLst>
          </a:blip>
          <a:srcRect b="44213"/>
          <a:stretch/>
        </p:blipFill>
        <p:spPr>
          <a:xfrm>
            <a:off x="254056" y="763198"/>
            <a:ext cx="2301720" cy="17120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2052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 R. Researcher (2015)</a:t>
            </a:r>
            <a:endParaRPr lang="en-US" dirty="0"/>
          </a:p>
        </p:txBody>
      </p:sp>
      <p:sp>
        <p:nvSpPr>
          <p:cNvPr id="6" name="Title 1"/>
          <p:cNvSpPr txBox="1">
            <a:spLocks/>
          </p:cNvSpPr>
          <p:nvPr/>
        </p:nvSpPr>
        <p:spPr>
          <a:xfrm>
            <a:off x="179512" y="981552"/>
            <a:ext cx="8640960" cy="5482352"/>
          </a:xfrm>
          <a:prstGeom prst="wedgeRoundRectCallout">
            <a:avLst>
              <a:gd name="adj1" fmla="val 4305"/>
              <a:gd name="adj2" fmla="val 56243"/>
              <a:gd name="adj3" fmla="val 16667"/>
            </a:avLst>
          </a:prstGeom>
          <a:gradFill flip="none" rotWithShape="1">
            <a:gsLst>
              <a:gs pos="0">
                <a:schemeClr val="accent6">
                  <a:lumMod val="20000"/>
                  <a:lumOff val="80000"/>
                </a:schemeClr>
              </a:gs>
              <a:gs pos="100000">
                <a:srgbClr val="FFFFFF"/>
              </a:gs>
            </a:gsLst>
            <a:lin ang="5400000" scaled="0"/>
            <a:tileRect/>
          </a:gradFill>
          <a:ln w="12700" cap="flat" cmpd="sng" algn="ctr">
            <a:solidFill>
              <a:srgbClr val="7878DE"/>
            </a:solidFill>
            <a:prstDash val="solid"/>
            <a:round/>
            <a:headEnd type="none" w="med" len="med"/>
            <a:tailEnd type="none" w="med" len="med"/>
          </a:ln>
        </p:spPr>
        <p:txBody>
          <a:bodyPr vert="horz" wrap="square" lIns="91440" tIns="45720" rIns="91440" bIns="45720" rtlCol="0" anchor="ctr" anchorCtr="0">
            <a:spAutoFit/>
          </a:bodyPr>
          <a:lstStyle/>
          <a:p>
            <a:pPr lvl="0" defTabSz="457200" fontAlgn="auto">
              <a:spcAft>
                <a:spcPts val="0"/>
              </a:spcAft>
              <a:defRPr/>
            </a:pPr>
            <a:r>
              <a:rPr lang="en-US" sz="2800" dirty="0" smtClean="0">
                <a:solidFill>
                  <a:schemeClr val="bg1"/>
                </a:solidFill>
                <a:latin typeface="Comic Sans MS"/>
                <a:cs typeface="Comic Sans MS"/>
              </a:rPr>
              <a:t>Learner 2020 Project: </a:t>
            </a:r>
          </a:p>
          <a:p>
            <a:pPr lvl="0" defTabSz="457200" fontAlgn="auto">
              <a:spcAft>
                <a:spcPts val="0"/>
              </a:spcAft>
              <a:defRPr/>
            </a:pPr>
            <a:r>
              <a:rPr lang="en-US" sz="2800" dirty="0" smtClean="0">
                <a:solidFill>
                  <a:schemeClr val="bg1"/>
                </a:solidFill>
                <a:latin typeface="Comic Sans MS"/>
                <a:cs typeface="Comic Sans MS"/>
              </a:rPr>
              <a:t>Analytics report to Rachel Richards:</a:t>
            </a:r>
          </a:p>
          <a:p>
            <a:pPr lvl="0" defTabSz="457200" fontAlgn="auto">
              <a:spcAft>
                <a:spcPts val="0"/>
              </a:spcAft>
              <a:defRPr/>
            </a:pPr>
            <a:endParaRPr lang="en-US" sz="2000" dirty="0" smtClean="0">
              <a:solidFill>
                <a:schemeClr val="bg1"/>
              </a:solidFill>
              <a:latin typeface="Comic Sans MS"/>
              <a:cs typeface="Comic Sans MS"/>
            </a:endParaRPr>
          </a:p>
          <a:p>
            <a:pPr lvl="0" defTabSz="457200" fontAlgn="auto">
              <a:spcAft>
                <a:spcPts val="0"/>
              </a:spcAft>
              <a:defRPr/>
            </a:pPr>
            <a:r>
              <a:rPr lang="en-US" sz="2000" dirty="0" smtClean="0">
                <a:solidFill>
                  <a:srgbClr val="FF0000"/>
                </a:solidFill>
                <a:latin typeface="Comic Sans MS"/>
                <a:cs typeface="Comic Sans MS"/>
              </a:rPr>
              <a:t>3761 students </a:t>
            </a:r>
            <a:r>
              <a:rPr lang="en-US" sz="2000" dirty="0" smtClean="0">
                <a:solidFill>
                  <a:schemeClr val="bg1"/>
                </a:solidFill>
                <a:latin typeface="Comic Sans MS"/>
                <a:cs typeface="Comic Sans MS"/>
              </a:rPr>
              <a:t>are working from </a:t>
            </a:r>
            <a:r>
              <a:rPr lang="en-US" sz="2000" dirty="0" smtClean="0">
                <a:solidFill>
                  <a:srgbClr val="FF0000"/>
                </a:solidFill>
                <a:latin typeface="Comic Sans MS"/>
                <a:cs typeface="Comic Sans MS"/>
              </a:rPr>
              <a:t>27 resources</a:t>
            </a:r>
            <a:r>
              <a:rPr lang="en-US" sz="2000" dirty="0" smtClean="0">
                <a:solidFill>
                  <a:schemeClr val="bg1"/>
                </a:solidFill>
                <a:latin typeface="Comic Sans MS"/>
                <a:cs typeface="Comic Sans MS"/>
              </a:rPr>
              <a:t>, </a:t>
            </a:r>
            <a:r>
              <a:rPr lang="en-US" sz="2000" dirty="0" smtClean="0">
                <a:solidFill>
                  <a:srgbClr val="FF0000"/>
                </a:solidFill>
                <a:latin typeface="Comic Sans MS"/>
                <a:cs typeface="Comic Sans MS"/>
              </a:rPr>
              <a:t>4</a:t>
            </a:r>
            <a:r>
              <a:rPr lang="en-US" sz="2000" dirty="0" smtClean="0">
                <a:solidFill>
                  <a:schemeClr val="bg1"/>
                </a:solidFill>
                <a:latin typeface="Comic Sans MS"/>
                <a:cs typeface="Comic Sans MS"/>
              </a:rPr>
              <a:t> of them provided by the course.</a:t>
            </a:r>
          </a:p>
          <a:p>
            <a:pPr lvl="0" defTabSz="457200" fontAlgn="auto">
              <a:spcAft>
                <a:spcPts val="0"/>
              </a:spcAft>
              <a:defRPr/>
            </a:pPr>
            <a:endParaRPr lang="en-US" sz="2000" dirty="0">
              <a:solidFill>
                <a:schemeClr val="bg1"/>
              </a:solidFill>
              <a:latin typeface="Comic Sans MS"/>
              <a:cs typeface="Comic Sans MS"/>
            </a:endParaRPr>
          </a:p>
          <a:p>
            <a:pPr lvl="0" defTabSz="457200" fontAlgn="auto">
              <a:spcAft>
                <a:spcPts val="0"/>
              </a:spcAft>
              <a:defRPr/>
            </a:pPr>
            <a:r>
              <a:rPr lang="en-US" sz="2000" dirty="0" smtClean="0">
                <a:solidFill>
                  <a:schemeClr val="bg1"/>
                </a:solidFill>
                <a:latin typeface="Comic Sans MS"/>
                <a:cs typeface="Comic Sans MS"/>
              </a:rPr>
              <a:t>Presentation of </a:t>
            </a:r>
            <a:r>
              <a:rPr lang="en-US" sz="2000" dirty="0" smtClean="0">
                <a:solidFill>
                  <a:srgbClr val="FF0000"/>
                </a:solidFill>
                <a:latin typeface="Comic Sans MS"/>
                <a:cs typeface="Comic Sans MS"/>
              </a:rPr>
              <a:t>SNA viz. </a:t>
            </a:r>
            <a:r>
              <a:rPr lang="en-US" sz="2000" dirty="0" smtClean="0">
                <a:solidFill>
                  <a:schemeClr val="bg1"/>
                </a:solidFill>
                <a:latin typeface="Comic Sans MS"/>
                <a:cs typeface="Comic Sans MS"/>
              </a:rPr>
              <a:t>to </a:t>
            </a:r>
            <a:r>
              <a:rPr lang="en-US" sz="2000" dirty="0">
                <a:solidFill>
                  <a:srgbClr val="FF0000"/>
                </a:solidFill>
                <a:latin typeface="Comic Sans MS"/>
                <a:cs typeface="Comic Sans MS"/>
              </a:rPr>
              <a:t>E</a:t>
            </a:r>
            <a:r>
              <a:rPr lang="en-US" sz="2000" dirty="0" smtClean="0">
                <a:solidFill>
                  <a:srgbClr val="FF0000"/>
                </a:solidFill>
                <a:latin typeface="Comic Sans MS"/>
                <a:cs typeface="Comic Sans MS"/>
              </a:rPr>
              <a:t>xperimental Grp.1</a:t>
            </a:r>
            <a:r>
              <a:rPr lang="en-US" sz="2000" dirty="0" smtClean="0">
                <a:solidFill>
                  <a:schemeClr val="bg1"/>
                </a:solidFill>
                <a:latin typeface="Comic Sans MS"/>
                <a:cs typeface="Comic Sans MS"/>
              </a:rPr>
              <a:t> resulted in </a:t>
            </a:r>
            <a:r>
              <a:rPr lang="en-US" sz="2000" dirty="0" smtClean="0">
                <a:solidFill>
                  <a:srgbClr val="FF0000"/>
                </a:solidFill>
                <a:latin typeface="Comic Sans MS"/>
                <a:cs typeface="Comic Sans MS"/>
              </a:rPr>
              <a:t>79% </a:t>
            </a:r>
            <a:r>
              <a:rPr lang="en-US" sz="2000" dirty="0" smtClean="0">
                <a:solidFill>
                  <a:schemeClr val="bg1"/>
                </a:solidFill>
                <a:latin typeface="Comic Sans MS"/>
                <a:cs typeface="Comic Sans MS"/>
              </a:rPr>
              <a:t>of outlying community members taking at least 1 of the recommended actions and moving themselves to more strategic positions in the network: </a:t>
            </a:r>
            <a:r>
              <a:rPr lang="en-US" sz="2000" dirty="0" smtClean="0">
                <a:solidFill>
                  <a:srgbClr val="FF0000"/>
                </a:solidFill>
                <a:latin typeface="Comic Sans MS"/>
                <a:cs typeface="Comic Sans MS"/>
              </a:rPr>
              <a:t>35% </a:t>
            </a:r>
            <a:r>
              <a:rPr lang="en-US" sz="2000" dirty="0" smtClean="0">
                <a:solidFill>
                  <a:schemeClr val="bg1"/>
                </a:solidFill>
                <a:latin typeface="Comic Sans MS"/>
                <a:cs typeface="Comic Sans MS"/>
              </a:rPr>
              <a:t>towards the </a:t>
            </a:r>
            <a:r>
              <a:rPr lang="en-US" sz="2000" dirty="0" err="1" smtClean="0">
                <a:solidFill>
                  <a:schemeClr val="bg1"/>
                </a:solidFill>
                <a:latin typeface="Comic Sans MS"/>
                <a:cs typeface="Comic Sans MS"/>
              </a:rPr>
              <a:t>centre</a:t>
            </a:r>
            <a:r>
              <a:rPr lang="en-US" sz="2000" dirty="0" smtClean="0">
                <a:solidFill>
                  <a:schemeClr val="bg1"/>
                </a:solidFill>
                <a:latin typeface="Comic Sans MS"/>
                <a:cs typeface="Comic Sans MS"/>
              </a:rPr>
              <a:t>, </a:t>
            </a:r>
            <a:r>
              <a:rPr lang="en-US" sz="2000" dirty="0" smtClean="0">
                <a:solidFill>
                  <a:srgbClr val="FF0000"/>
                </a:solidFill>
                <a:latin typeface="Comic Sans MS"/>
                <a:cs typeface="Comic Sans MS"/>
              </a:rPr>
              <a:t>17% </a:t>
            </a:r>
            <a:r>
              <a:rPr lang="en-US" sz="2000" dirty="0" smtClean="0">
                <a:solidFill>
                  <a:schemeClr val="bg1"/>
                </a:solidFill>
                <a:latin typeface="Comic Sans MS"/>
                <a:cs typeface="Comic Sans MS"/>
              </a:rPr>
              <a:t>to broker with another relevant network, and </a:t>
            </a:r>
            <a:r>
              <a:rPr lang="en-US" sz="2000" dirty="0" smtClean="0">
                <a:solidFill>
                  <a:srgbClr val="FF0000"/>
                </a:solidFill>
                <a:latin typeface="Comic Sans MS"/>
                <a:cs typeface="Comic Sans MS"/>
              </a:rPr>
              <a:t>27% </a:t>
            </a:r>
            <a:r>
              <a:rPr lang="en-US" sz="2000" dirty="0" smtClean="0">
                <a:solidFill>
                  <a:schemeClr val="bg1"/>
                </a:solidFill>
                <a:latin typeface="Comic Sans MS"/>
                <a:cs typeface="Comic Sans MS"/>
              </a:rPr>
              <a:t>with a low-relevance network.</a:t>
            </a:r>
          </a:p>
          <a:p>
            <a:pPr lvl="0" defTabSz="457200" fontAlgn="auto">
              <a:spcAft>
                <a:spcPts val="0"/>
              </a:spcAft>
              <a:defRPr/>
            </a:pPr>
            <a:endParaRPr lang="en-US" sz="2000" dirty="0">
              <a:solidFill>
                <a:schemeClr val="bg1"/>
              </a:solidFill>
              <a:latin typeface="Comic Sans MS"/>
              <a:cs typeface="Comic Sans MS"/>
            </a:endParaRPr>
          </a:p>
          <a:p>
            <a:pPr lvl="0" defTabSz="457200" fontAlgn="auto">
              <a:spcAft>
                <a:spcPts val="0"/>
              </a:spcAft>
              <a:defRPr/>
            </a:pPr>
            <a:r>
              <a:rPr lang="en-US" sz="2000" dirty="0" smtClean="0">
                <a:solidFill>
                  <a:schemeClr val="bg1"/>
                </a:solidFill>
                <a:latin typeface="Comic Sans MS"/>
                <a:cs typeface="Comic Sans MS"/>
              </a:rPr>
              <a:t>Currently, this represents a statistically significant effect according to </a:t>
            </a:r>
            <a:r>
              <a:rPr lang="en-US" sz="2000" dirty="0" smtClean="0">
                <a:solidFill>
                  <a:srgbClr val="FF0000"/>
                </a:solidFill>
                <a:latin typeface="Comic Sans MS"/>
                <a:cs typeface="Comic Sans MS"/>
              </a:rPr>
              <a:t>Hypothesis 1 </a:t>
            </a:r>
            <a:r>
              <a:rPr lang="en-US" sz="2000" dirty="0" smtClean="0">
                <a:solidFill>
                  <a:schemeClr val="bg1"/>
                </a:solidFill>
                <a:latin typeface="Comic Sans MS"/>
                <a:cs typeface="Comic Sans MS"/>
              </a:rPr>
              <a:t>(p&lt;0.05)</a:t>
            </a:r>
            <a:endParaRPr lang="en-US" sz="2000" dirty="0">
              <a:solidFill>
                <a:schemeClr val="bg1"/>
              </a:solidFill>
              <a:latin typeface="Comic Sans MS"/>
              <a:cs typeface="Comic Sans MS"/>
            </a:endParaRPr>
          </a:p>
        </p:txBody>
      </p:sp>
      <p:sp>
        <p:nvSpPr>
          <p:cNvPr id="4" name="Slide Number Placeholder 3"/>
          <p:cNvSpPr>
            <a:spLocks noGrp="1"/>
          </p:cNvSpPr>
          <p:nvPr>
            <p:ph type="sldNum" sz="quarter" idx="10"/>
          </p:nvPr>
        </p:nvSpPr>
        <p:spPr>
          <a:xfrm>
            <a:off x="8534400" y="6400800"/>
            <a:ext cx="457200" cy="228600"/>
          </a:xfrm>
        </p:spPr>
        <p:txBody>
          <a:bodyPr/>
          <a:lstStyle/>
          <a:p>
            <a:pPr>
              <a:defRPr/>
            </a:pPr>
            <a:fld id="{EA1A5E4B-5C15-964B-9DCD-64F7E81B0615}" type="slidenum">
              <a:rPr lang="en-US" smtClean="0"/>
              <a:pPr>
                <a:defRPr/>
              </a:pPr>
              <a:t>80</a:t>
            </a:fld>
            <a:endParaRPr lang="en-US"/>
          </a:p>
        </p:txBody>
      </p:sp>
    </p:spTree>
    <p:extLst>
      <p:ext uri="{BB962C8B-B14F-4D97-AF65-F5344CB8AC3E}">
        <p14:creationId xmlns:p14="http://schemas.microsoft.com/office/powerpoint/2010/main" val="74104298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 L. Lecturer (</a:t>
            </a:r>
            <a:r>
              <a:rPr lang="en-US" dirty="0"/>
              <a:t>2015)</a:t>
            </a:r>
          </a:p>
        </p:txBody>
      </p:sp>
      <p:sp>
        <p:nvSpPr>
          <p:cNvPr id="6" name="Title 1"/>
          <p:cNvSpPr txBox="1">
            <a:spLocks/>
          </p:cNvSpPr>
          <p:nvPr/>
        </p:nvSpPr>
        <p:spPr>
          <a:xfrm>
            <a:off x="323528" y="1092475"/>
            <a:ext cx="8568952" cy="5209937"/>
          </a:xfrm>
          <a:prstGeom prst="wedgeRoundRectCallout">
            <a:avLst>
              <a:gd name="adj1" fmla="val 3443"/>
              <a:gd name="adj2" fmla="val 55034"/>
              <a:gd name="adj3" fmla="val 16667"/>
            </a:avLst>
          </a:prstGeom>
          <a:gradFill>
            <a:gsLst>
              <a:gs pos="0">
                <a:schemeClr val="accent6">
                  <a:lumMod val="20000"/>
                  <a:lumOff val="80000"/>
                </a:schemeClr>
              </a:gs>
              <a:gs pos="100000">
                <a:prstClr val="white"/>
              </a:gs>
            </a:gsLst>
            <a:lin ang="5400000" scaled="0"/>
          </a:gradFill>
          <a:ln w="12700" cap="flat" cmpd="sng" algn="ctr">
            <a:solidFill>
              <a:srgbClr val="7878DE"/>
            </a:solidFill>
            <a:prstDash val="solid"/>
            <a:round/>
            <a:headEnd type="none" w="med" len="med"/>
            <a:tailEnd type="none" w="med" len="med"/>
          </a:ln>
        </p:spPr>
        <p:txBody>
          <a:bodyPr vert="horz" wrap="square" lIns="91440" tIns="45720" rIns="91440" bIns="45720" rtlCol="0" anchor="ctr" anchorCtr="0">
            <a:spAutoFit/>
          </a:bodyPr>
          <a:lstStyle/>
          <a:p>
            <a:pPr lvl="0" defTabSz="457200" fontAlgn="auto">
              <a:spcAft>
                <a:spcPts val="0"/>
              </a:spcAft>
              <a:defRPr/>
            </a:pPr>
            <a:r>
              <a:rPr lang="en-US" sz="2800" dirty="0" smtClean="0">
                <a:solidFill>
                  <a:schemeClr val="bg1"/>
                </a:solidFill>
                <a:latin typeface="Courier New"/>
                <a:cs typeface="Courier New"/>
              </a:rPr>
              <a:t>Z0001: Week 4 Analytics Report </a:t>
            </a:r>
          </a:p>
          <a:p>
            <a:pPr lvl="0" defTabSz="457200" fontAlgn="auto">
              <a:spcAft>
                <a:spcPts val="0"/>
              </a:spcAft>
              <a:defRPr/>
            </a:pPr>
            <a:endParaRPr lang="en-US" sz="1600" dirty="0">
              <a:solidFill>
                <a:schemeClr val="bg1"/>
              </a:solidFill>
              <a:latin typeface="Courier New"/>
              <a:cs typeface="Courier New"/>
            </a:endParaRPr>
          </a:p>
          <a:p>
            <a:pPr lvl="0" defTabSz="457200" fontAlgn="auto">
              <a:spcAft>
                <a:spcPts val="0"/>
              </a:spcAft>
              <a:defRPr/>
            </a:pPr>
            <a:r>
              <a:rPr lang="en-US" sz="1600" dirty="0" smtClean="0">
                <a:solidFill>
                  <a:schemeClr val="bg1"/>
                </a:solidFill>
                <a:latin typeface="Courier New"/>
                <a:cs typeface="Courier New"/>
              </a:rPr>
              <a:t>Dear Les,</a:t>
            </a:r>
          </a:p>
          <a:p>
            <a:pPr lvl="0" defTabSz="457200" fontAlgn="auto">
              <a:spcAft>
                <a:spcPts val="0"/>
              </a:spcAft>
              <a:defRPr/>
            </a:pPr>
            <a:endParaRPr lang="en-US" sz="1600" dirty="0">
              <a:solidFill>
                <a:schemeClr val="bg1"/>
              </a:solidFill>
              <a:latin typeface="Courier New"/>
              <a:cs typeface="Courier New"/>
            </a:endParaRPr>
          </a:p>
          <a:p>
            <a:pPr lvl="0" defTabSz="457200" fontAlgn="auto">
              <a:spcAft>
                <a:spcPts val="0"/>
              </a:spcAft>
              <a:defRPr/>
            </a:pPr>
            <a:r>
              <a:rPr lang="en-US" sz="1600" dirty="0" smtClean="0">
                <a:solidFill>
                  <a:schemeClr val="bg1"/>
                </a:solidFill>
                <a:latin typeface="Courier New"/>
                <a:cs typeface="Courier New"/>
              </a:rPr>
              <a:t>Please find below key headlines [</a:t>
            </a:r>
            <a:r>
              <a:rPr lang="en-US" sz="1600" dirty="0" smtClean="0">
                <a:solidFill>
                  <a:srgbClr val="FF6600"/>
                </a:solidFill>
                <a:latin typeface="Courier New"/>
                <a:cs typeface="Courier New"/>
              </a:rPr>
              <a:t>full report</a:t>
            </a:r>
            <a:r>
              <a:rPr lang="en-US" sz="1600" dirty="0" smtClean="0">
                <a:solidFill>
                  <a:schemeClr val="bg1"/>
                </a:solidFill>
                <a:latin typeface="Courier New"/>
                <a:cs typeface="Courier New"/>
              </a:rPr>
              <a:t>]:</a:t>
            </a:r>
            <a:endParaRPr lang="en-US" sz="1600" dirty="0">
              <a:solidFill>
                <a:schemeClr val="bg1"/>
              </a:solidFill>
              <a:latin typeface="Courier New"/>
              <a:cs typeface="Courier New"/>
            </a:endParaRPr>
          </a:p>
          <a:p>
            <a:pPr lvl="0" defTabSz="457200" fontAlgn="auto">
              <a:spcAft>
                <a:spcPts val="0"/>
              </a:spcAft>
              <a:defRPr/>
            </a:pPr>
            <a:endParaRPr lang="en-US" sz="1600" dirty="0">
              <a:solidFill>
                <a:schemeClr val="bg1"/>
              </a:solidFill>
              <a:latin typeface="Courier New"/>
              <a:cs typeface="Courier New"/>
            </a:endParaRPr>
          </a:p>
          <a:p>
            <a:pPr marL="457200" lvl="0" indent="-457200" defTabSz="457200" fontAlgn="auto">
              <a:spcAft>
                <a:spcPts val="0"/>
              </a:spcAft>
              <a:buFont typeface="Arial"/>
              <a:buChar char="•"/>
              <a:defRPr/>
            </a:pPr>
            <a:r>
              <a:rPr lang="en-US" sz="1600" dirty="0" smtClean="0">
                <a:solidFill>
                  <a:srgbClr val="FF6600"/>
                </a:solidFill>
                <a:latin typeface="Courier New"/>
                <a:cs typeface="Courier New"/>
              </a:rPr>
              <a:t>29 students </a:t>
            </a:r>
            <a:r>
              <a:rPr lang="en-US" sz="1600" dirty="0" smtClean="0">
                <a:solidFill>
                  <a:schemeClr val="bg1"/>
                </a:solidFill>
                <a:latin typeface="Courier New"/>
                <a:cs typeface="Courier New"/>
              </a:rPr>
              <a:t>have engaged in at least one empathic conversation with a peer. This is below the 5 year mean for 2012-17, but 10% better than last year. Your arrival on the course has made an impact!</a:t>
            </a:r>
          </a:p>
          <a:p>
            <a:pPr marL="457200" lvl="0" indent="-457200" defTabSz="457200" fontAlgn="auto">
              <a:spcAft>
                <a:spcPts val="0"/>
              </a:spcAft>
              <a:buFont typeface="Arial"/>
              <a:buChar char="•"/>
              <a:defRPr/>
            </a:pPr>
            <a:endParaRPr lang="en-US" sz="1600" dirty="0" smtClean="0">
              <a:solidFill>
                <a:schemeClr val="bg1"/>
              </a:solidFill>
              <a:latin typeface="Courier New"/>
              <a:cs typeface="Courier New"/>
            </a:endParaRPr>
          </a:p>
          <a:p>
            <a:pPr marL="457200" lvl="0" indent="-457200" defTabSz="457200" fontAlgn="auto">
              <a:spcAft>
                <a:spcPts val="0"/>
              </a:spcAft>
              <a:buFont typeface="Arial"/>
              <a:buChar char="•"/>
              <a:defRPr/>
            </a:pPr>
            <a:r>
              <a:rPr lang="en-US" sz="1600" dirty="0" smtClean="0">
                <a:solidFill>
                  <a:srgbClr val="FF6600"/>
                </a:solidFill>
                <a:latin typeface="Courier New"/>
                <a:cs typeface="Courier New"/>
              </a:rPr>
              <a:t>13 students </a:t>
            </a:r>
            <a:r>
              <a:rPr lang="en-US" sz="1600" dirty="0" smtClean="0">
                <a:solidFill>
                  <a:schemeClr val="bg1"/>
                </a:solidFill>
                <a:latin typeface="Courier New"/>
                <a:cs typeface="Courier New"/>
              </a:rPr>
              <a:t>display low resilience when stretched, at levels predictive of failure to complete. Please review the </a:t>
            </a:r>
            <a:r>
              <a:rPr lang="en-US" sz="1600" dirty="0" smtClean="0">
                <a:solidFill>
                  <a:srgbClr val="FF6600"/>
                </a:solidFill>
                <a:latin typeface="Courier New"/>
                <a:cs typeface="Courier New"/>
              </a:rPr>
              <a:t>mentoring recordings </a:t>
            </a:r>
            <a:r>
              <a:rPr lang="en-US" sz="1600" dirty="0" smtClean="0">
                <a:solidFill>
                  <a:schemeClr val="bg1"/>
                </a:solidFill>
                <a:latin typeface="Courier New"/>
                <a:cs typeface="Courier New"/>
              </a:rPr>
              <a:t>to verify that appropriate interventions are in place.</a:t>
            </a:r>
          </a:p>
          <a:p>
            <a:pPr marL="457200" lvl="0" indent="-457200" defTabSz="457200" fontAlgn="auto">
              <a:spcAft>
                <a:spcPts val="0"/>
              </a:spcAft>
              <a:buFont typeface="Arial"/>
              <a:buChar char="•"/>
              <a:defRPr/>
            </a:pPr>
            <a:endParaRPr lang="en-US" sz="1600" dirty="0">
              <a:solidFill>
                <a:schemeClr val="bg1"/>
              </a:solidFill>
              <a:latin typeface="Courier New"/>
              <a:cs typeface="Courier New"/>
            </a:endParaRPr>
          </a:p>
          <a:p>
            <a:pPr marL="457200" lvl="0" indent="-457200" defTabSz="457200" fontAlgn="auto">
              <a:spcAft>
                <a:spcPts val="0"/>
              </a:spcAft>
              <a:buFont typeface="Arial"/>
              <a:buChar char="•"/>
              <a:defRPr/>
            </a:pPr>
            <a:r>
              <a:rPr lang="en-US" sz="1600" dirty="0" smtClean="0">
                <a:solidFill>
                  <a:srgbClr val="FF6600"/>
                </a:solidFill>
                <a:latin typeface="Courier New"/>
                <a:cs typeface="Courier New"/>
              </a:rPr>
              <a:t>Biometric </a:t>
            </a:r>
            <a:r>
              <a:rPr lang="en-US" sz="1600" dirty="0" smtClean="0">
                <a:solidFill>
                  <a:schemeClr val="bg1"/>
                </a:solidFill>
                <a:latin typeface="Courier New"/>
                <a:cs typeface="Courier New"/>
              </a:rPr>
              <a:t>data indicate abnormally high levels of distress in </a:t>
            </a:r>
            <a:r>
              <a:rPr lang="en-US" sz="1600" dirty="0" smtClean="0">
                <a:solidFill>
                  <a:srgbClr val="FF6600"/>
                </a:solidFill>
                <a:latin typeface="Courier New"/>
                <a:cs typeface="Courier New"/>
              </a:rPr>
              <a:t>3 students </a:t>
            </a:r>
            <a:r>
              <a:rPr lang="en-US" sz="1600" dirty="0" smtClean="0">
                <a:solidFill>
                  <a:schemeClr val="bg1"/>
                </a:solidFill>
                <a:latin typeface="Courier New"/>
                <a:cs typeface="Courier New"/>
              </a:rPr>
              <a:t>whenever team working is mentioned.</a:t>
            </a:r>
            <a:endParaRPr lang="en-US" sz="1600" dirty="0">
              <a:solidFill>
                <a:schemeClr val="bg1"/>
              </a:solidFill>
              <a:latin typeface="Courier New"/>
              <a:cs typeface="Courier New"/>
            </a:endParaRPr>
          </a:p>
        </p:txBody>
      </p:sp>
      <p:sp>
        <p:nvSpPr>
          <p:cNvPr id="9" name="Slide Number Placeholder 3"/>
          <p:cNvSpPr>
            <a:spLocks noGrp="1"/>
          </p:cNvSpPr>
          <p:nvPr>
            <p:ph type="sldNum" sz="quarter" idx="10"/>
          </p:nvPr>
        </p:nvSpPr>
        <p:spPr>
          <a:xfrm>
            <a:off x="8534400" y="6400800"/>
            <a:ext cx="457200" cy="228600"/>
          </a:xfrm>
        </p:spPr>
        <p:txBody>
          <a:bodyPr/>
          <a:lstStyle/>
          <a:p>
            <a:pPr>
              <a:defRPr/>
            </a:pPr>
            <a:fld id="{EA1A5E4B-5C15-964B-9DCD-64F7E81B0615}" type="slidenum">
              <a:rPr lang="en-US" smtClean="0"/>
              <a:pPr>
                <a:defRPr/>
              </a:pPr>
              <a:t>81</a:t>
            </a:fld>
            <a:endParaRPr lang="en-US"/>
          </a:p>
        </p:txBody>
      </p:sp>
    </p:spTree>
    <p:extLst>
      <p:ext uri="{BB962C8B-B14F-4D97-AF65-F5344CB8AC3E}">
        <p14:creationId xmlns:p14="http://schemas.microsoft.com/office/powerpoint/2010/main" val="17123502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val="8BDFD2"/>
          </a:solidFill>
          <a:ln w="12700" cap="flat" cmpd="sng" algn="ctr">
            <a:noFill/>
            <a:prstDash val="solid"/>
            <a:round/>
            <a:headEnd type="none" w="med" len="med"/>
            <a:tailEnd type="triangle" w="lg" len="lg"/>
          </a:ln>
          <a:effectLst/>
        </p:spPr>
        <p:txBody>
          <a:bodyPr vert="horz" wrap="square" lIns="91392" tIns="45696" rIns="91392" bIns="45696" numCol="1" rtlCol="0" anchor="ctr" anchorCtr="0" compatLnSpc="1">
            <a:prstTxWarp prst="textNoShape">
              <a:avLst/>
            </a:prstTxWarp>
            <a:normAutofit/>
          </a:bodyPr>
          <a:lstStyle/>
          <a:p>
            <a:pPr algn="ctr" defTabSz="913904" eaLnBrk="0" hangingPunct="0"/>
            <a:r>
              <a:rPr lang="en-US" sz="5400" dirty="0" smtClean="0">
                <a:solidFill>
                  <a:srgbClr val="000000"/>
                </a:solidFill>
                <a:effectLst>
                  <a:outerShdw blurRad="50800" dist="38100" dir="2700000" algn="tl" rotWithShape="0">
                    <a:srgbClr val="000000">
                      <a:alpha val="43000"/>
                    </a:srgbClr>
                  </a:outerShdw>
                </a:effectLst>
                <a:latin typeface="Arial" pitchFamily="-112" charset="0"/>
              </a:rPr>
              <a:t>Closing thoughts</a:t>
            </a:r>
            <a:endParaRPr lang="en-US" sz="5400" dirty="0">
              <a:solidFill>
                <a:srgbClr val="000000"/>
              </a:solidFill>
              <a:effectLst>
                <a:outerShdw blurRad="50800" dist="38100" dir="2700000" algn="tl" rotWithShape="0">
                  <a:srgbClr val="000000">
                    <a:alpha val="43000"/>
                  </a:srgbClr>
                </a:outerShdw>
              </a:effectLst>
              <a:latin typeface="Arial" pitchFamily="-112" charset="0"/>
            </a:endParaRPr>
          </a:p>
        </p:txBody>
      </p:sp>
      <p:sp>
        <p:nvSpPr>
          <p:cNvPr id="4" name="Slide Number Placeholder 3"/>
          <p:cNvSpPr>
            <a:spLocks noGrp="1"/>
          </p:cNvSpPr>
          <p:nvPr>
            <p:ph type="sldNum" sz="quarter" idx="10"/>
          </p:nvPr>
        </p:nvSpPr>
        <p:spPr/>
        <p:txBody>
          <a:bodyPr/>
          <a:lstStyle/>
          <a:p>
            <a:pPr>
              <a:defRPr/>
            </a:pPr>
            <a:fld id="{B76EEA6A-14AB-9A48-B994-5009523785C8}" type="slidenum">
              <a:rPr lang="en-US" smtClean="0"/>
              <a:pPr>
                <a:defRPr/>
              </a:pPr>
              <a:t>82</a:t>
            </a:fld>
            <a:endParaRPr lang="en-US"/>
          </a:p>
        </p:txBody>
      </p:sp>
    </p:spTree>
    <p:extLst>
      <p:ext uri="{BB962C8B-B14F-4D97-AF65-F5344CB8AC3E}">
        <p14:creationId xmlns:p14="http://schemas.microsoft.com/office/powerpoint/2010/main" val="377031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83</a:t>
            </a:fld>
            <a:endParaRPr lang="en-US"/>
          </a:p>
        </p:txBody>
      </p:sp>
      <p:sp>
        <p:nvSpPr>
          <p:cNvPr id="3" name="TextBox 2"/>
          <p:cNvSpPr txBox="1"/>
          <p:nvPr/>
        </p:nvSpPr>
        <p:spPr>
          <a:xfrm rot="16200000">
            <a:off x="6664367" y="3712897"/>
            <a:ext cx="4301177" cy="276999"/>
          </a:xfrm>
          <a:prstGeom prst="rect">
            <a:avLst/>
          </a:prstGeom>
          <a:noFill/>
        </p:spPr>
        <p:txBody>
          <a:bodyPr wrap="none" rtlCol="0">
            <a:spAutoFit/>
          </a:bodyPr>
          <a:lstStyle/>
          <a:p>
            <a:r>
              <a:rPr lang="en-US" sz="1200" dirty="0">
                <a:solidFill>
                  <a:schemeClr val="bg2">
                    <a:lumMod val="60000"/>
                    <a:lumOff val="40000"/>
                  </a:schemeClr>
                </a:solidFill>
              </a:rPr>
              <a:t>http://</a:t>
            </a:r>
            <a:r>
              <a:rPr lang="en-US" sz="1200" dirty="0" err="1">
                <a:solidFill>
                  <a:schemeClr val="bg2">
                    <a:lumMod val="60000"/>
                    <a:lumOff val="40000"/>
                  </a:schemeClr>
                </a:solidFill>
              </a:rPr>
              <a:t>www.flickr.com</a:t>
            </a:r>
            <a:r>
              <a:rPr lang="en-US" sz="1200" dirty="0">
                <a:solidFill>
                  <a:schemeClr val="bg2">
                    <a:lumMod val="60000"/>
                    <a:lumOff val="40000"/>
                  </a:schemeClr>
                </a:solidFill>
              </a:rPr>
              <a:t>/photos/</a:t>
            </a:r>
            <a:r>
              <a:rPr lang="en-US" sz="1200" dirty="0" err="1">
                <a:solidFill>
                  <a:schemeClr val="bg2">
                    <a:lumMod val="60000"/>
                    <a:lumOff val="40000"/>
                  </a:schemeClr>
                </a:solidFill>
              </a:rPr>
              <a:t>somegeekintn</a:t>
            </a:r>
            <a:r>
              <a:rPr lang="en-US" sz="1200" dirty="0">
                <a:solidFill>
                  <a:schemeClr val="bg2">
                    <a:lumMod val="60000"/>
                    <a:lumOff val="40000"/>
                  </a:schemeClr>
                </a:solidFill>
              </a:rPr>
              <a:t>/3709203268/</a:t>
            </a:r>
          </a:p>
        </p:txBody>
      </p:sp>
      <p:pic>
        <p:nvPicPr>
          <p:cNvPr id="6" name="Picture 5" descr="FirefoxScreenSnapz66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846832"/>
            <a:ext cx="5102160" cy="4886424"/>
          </a:xfrm>
          <a:prstGeom prst="rect">
            <a:avLst/>
          </a:prstGeom>
        </p:spPr>
      </p:pic>
      <p:sp>
        <p:nvSpPr>
          <p:cNvPr id="9" name="Title 8"/>
          <p:cNvSpPr>
            <a:spLocks noGrp="1"/>
          </p:cNvSpPr>
          <p:nvPr>
            <p:ph type="title"/>
          </p:nvPr>
        </p:nvSpPr>
        <p:spPr/>
        <p:txBody>
          <a:bodyPr/>
          <a:lstStyle/>
          <a:p>
            <a:endParaRPr lang="en-US"/>
          </a:p>
        </p:txBody>
      </p:sp>
      <p:sp>
        <p:nvSpPr>
          <p:cNvPr id="10" name="TextBox 9"/>
          <p:cNvSpPr txBox="1"/>
          <p:nvPr/>
        </p:nvSpPr>
        <p:spPr>
          <a:xfrm>
            <a:off x="5148064" y="4477295"/>
            <a:ext cx="3168352" cy="1327969"/>
          </a:xfrm>
          <a:prstGeom prst="wedgeRoundRectCallout">
            <a:avLst>
              <a:gd name="adj1" fmla="val -53114"/>
              <a:gd name="adj2" fmla="val -94815"/>
              <a:gd name="adj3" fmla="val 16667"/>
            </a:avLst>
          </a:prstGeom>
          <a:solidFill>
            <a:srgbClr val="F970CD"/>
          </a:solidFill>
          <a:ln>
            <a:noFill/>
          </a:ln>
          <a:scene3d>
            <a:camera prst="orthographicFront"/>
            <a:lightRig rig="threePt" dir="t"/>
          </a:scene3d>
          <a:sp3d>
            <a:bevelT w="165100" prst="coolSlant"/>
          </a:sp3d>
        </p:spPr>
        <p:txBody>
          <a:bodyPr wrap="square" lIns="91392" tIns="45696" rIns="91392" bIns="45696" rtlCol="0">
            <a:spAutoFit/>
          </a:bodyPr>
          <a:lstStyle/>
          <a:p>
            <a:pPr algn="ctr"/>
            <a:r>
              <a:rPr lang="en-US" sz="2400" dirty="0" smtClean="0">
                <a:solidFill>
                  <a:srgbClr val="000000"/>
                </a:solidFill>
              </a:rPr>
              <a:t>Who gets to define, and hold, the magnifying glass?</a:t>
            </a:r>
            <a:endParaRPr lang="en-US" sz="2400" dirty="0">
              <a:solidFill>
                <a:srgbClr val="000000"/>
              </a:solidFill>
            </a:endParaRPr>
          </a:p>
        </p:txBody>
      </p:sp>
    </p:spTree>
    <p:extLst>
      <p:ext uri="{BB962C8B-B14F-4D97-AF65-F5344CB8AC3E}">
        <p14:creationId xmlns:p14="http://schemas.microsoft.com/office/powerpoint/2010/main" val="2196778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84</a:t>
            </a:fld>
            <a:endParaRPr lang="en-US"/>
          </a:p>
        </p:txBody>
      </p:sp>
      <p:sp>
        <p:nvSpPr>
          <p:cNvPr id="3" name="TextBox 2"/>
          <p:cNvSpPr txBox="1"/>
          <p:nvPr/>
        </p:nvSpPr>
        <p:spPr>
          <a:xfrm rot="16200000">
            <a:off x="6214527" y="3724438"/>
            <a:ext cx="5200856" cy="253916"/>
          </a:xfrm>
          <a:prstGeom prst="rect">
            <a:avLst/>
          </a:prstGeom>
          <a:noFill/>
        </p:spPr>
        <p:txBody>
          <a:bodyPr wrap="none" rtlCol="0">
            <a:spAutoFit/>
          </a:bodyPr>
          <a:lstStyle/>
          <a:p>
            <a:r>
              <a:rPr lang="en-US" sz="1050" dirty="0">
                <a:solidFill>
                  <a:schemeClr val="bg2">
                    <a:lumMod val="60000"/>
                    <a:lumOff val="40000"/>
                  </a:schemeClr>
                </a:solidFill>
              </a:rPr>
              <a:t>http://</a:t>
            </a:r>
            <a:r>
              <a:rPr lang="en-US" sz="1050" dirty="0" err="1">
                <a:solidFill>
                  <a:schemeClr val="bg2">
                    <a:lumMod val="60000"/>
                    <a:lumOff val="40000"/>
                  </a:schemeClr>
                </a:solidFill>
              </a:rPr>
              <a:t>www.flickr.com</a:t>
            </a:r>
            <a:r>
              <a:rPr lang="en-US" sz="1050" dirty="0">
                <a:solidFill>
                  <a:schemeClr val="bg2">
                    <a:lumMod val="60000"/>
                    <a:lumOff val="40000"/>
                  </a:schemeClr>
                </a:solidFill>
              </a:rPr>
              <a:t>/photos/</a:t>
            </a:r>
            <a:r>
              <a:rPr lang="en-US" sz="1050" dirty="0" err="1">
                <a:solidFill>
                  <a:schemeClr val="bg2">
                    <a:lumMod val="60000"/>
                    <a:lumOff val="40000"/>
                  </a:schemeClr>
                </a:solidFill>
              </a:rPr>
              <a:t>centralasian</a:t>
            </a:r>
            <a:r>
              <a:rPr lang="en-US" sz="1050" dirty="0">
                <a:solidFill>
                  <a:schemeClr val="bg2">
                    <a:lumMod val="60000"/>
                    <a:lumOff val="40000"/>
                  </a:schemeClr>
                </a:solidFill>
              </a:rPr>
              <a:t>/6396004353/sizes/m/in/</a:t>
            </a:r>
            <a:r>
              <a:rPr lang="en-US" sz="1050" dirty="0" err="1">
                <a:solidFill>
                  <a:schemeClr val="bg2">
                    <a:lumMod val="60000"/>
                    <a:lumOff val="40000"/>
                  </a:schemeClr>
                </a:solidFill>
              </a:rPr>
              <a:t>photostream</a:t>
            </a:r>
            <a:r>
              <a:rPr lang="en-US" sz="1050" dirty="0">
                <a:solidFill>
                  <a:schemeClr val="bg2">
                    <a:lumMod val="60000"/>
                    <a:lumOff val="40000"/>
                  </a:schemeClr>
                </a:solidFill>
              </a:rPr>
              <a:t>/</a:t>
            </a:r>
          </a:p>
        </p:txBody>
      </p:sp>
      <p:pic>
        <p:nvPicPr>
          <p:cNvPr id="5" name="Picture 4" descr="6396004353_fa16b7caf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908720"/>
            <a:ext cx="6002973" cy="4982468"/>
          </a:xfrm>
          <a:prstGeom prst="rect">
            <a:avLst/>
          </a:prstGeom>
        </p:spPr>
      </p:pic>
      <p:sp>
        <p:nvSpPr>
          <p:cNvPr id="7" name="TextBox 6"/>
          <p:cNvSpPr txBox="1"/>
          <p:nvPr/>
        </p:nvSpPr>
        <p:spPr>
          <a:xfrm>
            <a:off x="4283968" y="4077072"/>
            <a:ext cx="4320480" cy="2145215"/>
          </a:xfrm>
          <a:prstGeom prst="wedgeRoundRectCallout">
            <a:avLst>
              <a:gd name="adj1" fmla="val -45944"/>
              <a:gd name="adj2" fmla="val -71352"/>
              <a:gd name="adj3" fmla="val 16667"/>
            </a:avLst>
          </a:prstGeom>
          <a:solidFill>
            <a:srgbClr val="F970CD"/>
          </a:solidFill>
          <a:ln>
            <a:noFill/>
          </a:ln>
          <a:scene3d>
            <a:camera prst="orthographicFront"/>
            <a:lightRig rig="threePt" dir="t"/>
          </a:scene3d>
          <a:sp3d>
            <a:bevelT w="165100" prst="coolSlant"/>
          </a:sp3d>
        </p:spPr>
        <p:txBody>
          <a:bodyPr wrap="square" lIns="91392" tIns="45696" rIns="91392" bIns="45696" rtlCol="0">
            <a:spAutoFit/>
          </a:bodyPr>
          <a:lstStyle/>
          <a:p>
            <a:pPr algn="ctr"/>
            <a:r>
              <a:rPr lang="en-US" sz="2400" dirty="0" smtClean="0">
                <a:solidFill>
                  <a:srgbClr val="000000"/>
                </a:solidFill>
              </a:rPr>
              <a:t>Learning Analytics should provide mirrors for learners to become more reflective, and less dependent</a:t>
            </a:r>
            <a:endParaRPr lang="en-US" sz="2400" dirty="0">
              <a:solidFill>
                <a:srgbClr val="000000"/>
              </a:solidFill>
            </a:endParaRPr>
          </a:p>
        </p:txBody>
      </p:sp>
      <p:sp>
        <p:nvSpPr>
          <p:cNvPr id="8" name="Title 7"/>
          <p:cNvSpPr>
            <a:spLocks noGrp="1"/>
          </p:cNvSpPr>
          <p:nvPr>
            <p:ph type="title"/>
          </p:nvPr>
        </p:nvSpPr>
        <p:spPr/>
        <p:txBody>
          <a:bodyPr/>
          <a:lstStyle/>
          <a:p>
            <a:endParaRPr lang="en-US"/>
          </a:p>
        </p:txBody>
      </p:sp>
    </p:spTree>
    <p:extLst>
      <p:ext uri="{BB962C8B-B14F-4D97-AF65-F5344CB8AC3E}">
        <p14:creationId xmlns:p14="http://schemas.microsoft.com/office/powerpoint/2010/main" val="397298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85</a:t>
            </a:fld>
            <a:endParaRPr lang="en-US"/>
          </a:p>
        </p:txBody>
      </p:sp>
      <p:pic>
        <p:nvPicPr>
          <p:cNvPr id="9" name="Picture 8"/>
          <p:cNvPicPr>
            <a:picLocks noChangeAspect="1"/>
          </p:cNvPicPr>
          <p:nvPr/>
        </p:nvPicPr>
        <p:blipFill>
          <a:blip r:embed="rId2"/>
          <a:stretch>
            <a:fillRect/>
          </a:stretch>
        </p:blipFill>
        <p:spPr>
          <a:xfrm>
            <a:off x="251520" y="1484784"/>
            <a:ext cx="7857503" cy="4754425"/>
          </a:xfrm>
          <a:prstGeom prst="rect">
            <a:avLst/>
          </a:prstGeom>
        </p:spPr>
      </p:pic>
      <p:sp>
        <p:nvSpPr>
          <p:cNvPr id="10" name="TextBox 9"/>
          <p:cNvSpPr txBox="1"/>
          <p:nvPr/>
        </p:nvSpPr>
        <p:spPr>
          <a:xfrm>
            <a:off x="467544" y="2348880"/>
            <a:ext cx="7437032" cy="1200280"/>
          </a:xfrm>
          <a:prstGeom prst="rect">
            <a:avLst/>
          </a:prstGeom>
          <a:noFill/>
          <a:effectLst>
            <a:outerShdw blurRad="50800" dist="38100" dir="2700000" algn="tl" rotWithShape="0">
              <a:prstClr val="black">
                <a:alpha val="40000"/>
              </a:prstClr>
            </a:outerShdw>
          </a:effectLst>
        </p:spPr>
        <p:txBody>
          <a:bodyPr wrap="square" lIns="91392" tIns="45696" rIns="91392" bIns="45696" rtlCol="0">
            <a:spAutoFit/>
          </a:bodyPr>
          <a:lstStyle/>
          <a:p>
            <a:pPr algn="ctr"/>
            <a:r>
              <a:rPr lang="en-US" sz="7200" b="0" dirty="0" smtClean="0">
                <a:solidFill>
                  <a:srgbClr val="8BDFD2"/>
                </a:solidFill>
                <a:latin typeface="Cracked"/>
                <a:cs typeface="Cracked"/>
              </a:rPr>
              <a:t>institutional data sources</a:t>
            </a:r>
            <a:endParaRPr lang="en-US" sz="7200" b="0" dirty="0">
              <a:solidFill>
                <a:srgbClr val="8BDFD2"/>
              </a:solidFill>
              <a:latin typeface="Cracked"/>
              <a:cs typeface="Cracked"/>
            </a:endParaRPr>
          </a:p>
        </p:txBody>
      </p:sp>
      <p:sp>
        <p:nvSpPr>
          <p:cNvPr id="3" name="Title 2"/>
          <p:cNvSpPr>
            <a:spLocks noGrp="1"/>
          </p:cNvSpPr>
          <p:nvPr>
            <p:ph type="title"/>
          </p:nvPr>
        </p:nvSpPr>
        <p:spPr/>
        <p:txBody>
          <a:bodyPr/>
          <a:lstStyle/>
          <a:p>
            <a:r>
              <a:rPr lang="en-US" dirty="0"/>
              <a:t>As Big Data and Analytics mature we will see the convergence of…</a:t>
            </a:r>
          </a:p>
        </p:txBody>
      </p:sp>
    </p:spTree>
    <p:extLst>
      <p:ext uri="{BB962C8B-B14F-4D97-AF65-F5344CB8AC3E}">
        <p14:creationId xmlns:p14="http://schemas.microsoft.com/office/powerpoint/2010/main" val="23835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86</a:t>
            </a:fld>
            <a:endParaRPr lang="en-US"/>
          </a:p>
        </p:txBody>
      </p:sp>
      <p:pic>
        <p:nvPicPr>
          <p:cNvPr id="9" name="Picture 8"/>
          <p:cNvPicPr>
            <a:picLocks noChangeAspect="1"/>
          </p:cNvPicPr>
          <p:nvPr/>
        </p:nvPicPr>
        <p:blipFill>
          <a:blip r:embed="rId2"/>
          <a:stretch>
            <a:fillRect/>
          </a:stretch>
        </p:blipFill>
        <p:spPr>
          <a:xfrm>
            <a:off x="251520" y="1484784"/>
            <a:ext cx="7857503" cy="4754425"/>
          </a:xfrm>
          <a:prstGeom prst="rect">
            <a:avLst/>
          </a:prstGeom>
        </p:spPr>
      </p:pic>
      <p:sp>
        <p:nvSpPr>
          <p:cNvPr id="10" name="TextBox 9"/>
          <p:cNvSpPr txBox="1"/>
          <p:nvPr/>
        </p:nvSpPr>
        <p:spPr>
          <a:xfrm>
            <a:off x="1466881" y="1844824"/>
            <a:ext cx="5582373" cy="2308276"/>
          </a:xfrm>
          <a:prstGeom prst="rect">
            <a:avLst/>
          </a:prstGeom>
          <a:noFill/>
          <a:effectLst>
            <a:outerShdw blurRad="50800" dist="38100" dir="2700000" algn="tl" rotWithShape="0">
              <a:prstClr val="black">
                <a:alpha val="40000"/>
              </a:prstClr>
            </a:outerShdw>
          </a:effectLst>
        </p:spPr>
        <p:txBody>
          <a:bodyPr wrap="none" lIns="91392" tIns="45696" rIns="91392" bIns="45696" rtlCol="0">
            <a:spAutoFit/>
          </a:bodyPr>
          <a:lstStyle/>
          <a:p>
            <a:pPr algn="ctr"/>
            <a:r>
              <a:rPr lang="en-US" sz="7200" b="0" dirty="0" smtClean="0">
                <a:solidFill>
                  <a:srgbClr val="8BDFD2"/>
                </a:solidFill>
                <a:latin typeface="Cracked"/>
                <a:cs typeface="Cracked"/>
              </a:rPr>
              <a:t>+ voluntarily</a:t>
            </a:r>
            <a:br>
              <a:rPr lang="en-US" sz="7200" b="0" dirty="0" smtClean="0">
                <a:solidFill>
                  <a:srgbClr val="8BDFD2"/>
                </a:solidFill>
                <a:latin typeface="Cracked"/>
                <a:cs typeface="Cracked"/>
              </a:rPr>
            </a:br>
            <a:r>
              <a:rPr lang="en-US" sz="7200" b="0" dirty="0" smtClean="0">
                <a:solidFill>
                  <a:srgbClr val="8BDFD2"/>
                </a:solidFill>
                <a:latin typeface="Cracked"/>
                <a:cs typeface="Cracked"/>
              </a:rPr>
              <a:t>shared learner data</a:t>
            </a:r>
            <a:endParaRPr lang="en-US" sz="7200" b="0" dirty="0">
              <a:solidFill>
                <a:srgbClr val="8BDFD2"/>
              </a:solidFill>
              <a:latin typeface="Cracked"/>
              <a:cs typeface="Cracked"/>
            </a:endParaRPr>
          </a:p>
        </p:txBody>
      </p:sp>
      <p:sp>
        <p:nvSpPr>
          <p:cNvPr id="3" name="Title 2"/>
          <p:cNvSpPr>
            <a:spLocks noGrp="1"/>
          </p:cNvSpPr>
          <p:nvPr>
            <p:ph type="title"/>
          </p:nvPr>
        </p:nvSpPr>
        <p:spPr/>
        <p:txBody>
          <a:bodyPr/>
          <a:lstStyle/>
          <a:p>
            <a:r>
              <a:rPr lang="en-US" dirty="0"/>
              <a:t>As Big Data and Analytics mature we will see the convergence of…</a:t>
            </a:r>
          </a:p>
        </p:txBody>
      </p:sp>
    </p:spTree>
    <p:extLst>
      <p:ext uri="{BB962C8B-B14F-4D97-AF65-F5344CB8AC3E}">
        <p14:creationId xmlns:p14="http://schemas.microsoft.com/office/powerpoint/2010/main" val="365400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87</a:t>
            </a:fld>
            <a:endParaRPr lang="en-US"/>
          </a:p>
        </p:txBody>
      </p:sp>
      <p:pic>
        <p:nvPicPr>
          <p:cNvPr id="9" name="Picture 8"/>
          <p:cNvPicPr>
            <a:picLocks noChangeAspect="1"/>
          </p:cNvPicPr>
          <p:nvPr/>
        </p:nvPicPr>
        <p:blipFill>
          <a:blip r:embed="rId2"/>
          <a:stretch>
            <a:fillRect/>
          </a:stretch>
        </p:blipFill>
        <p:spPr>
          <a:xfrm>
            <a:off x="251520" y="1484784"/>
            <a:ext cx="7857503" cy="4754425"/>
          </a:xfrm>
          <a:prstGeom prst="rect">
            <a:avLst/>
          </a:prstGeom>
        </p:spPr>
      </p:pic>
      <p:sp>
        <p:nvSpPr>
          <p:cNvPr id="10" name="TextBox 9"/>
          <p:cNvSpPr txBox="1"/>
          <p:nvPr/>
        </p:nvSpPr>
        <p:spPr>
          <a:xfrm>
            <a:off x="454133" y="1916832"/>
            <a:ext cx="7452080" cy="2308276"/>
          </a:xfrm>
          <a:prstGeom prst="rect">
            <a:avLst/>
          </a:prstGeom>
          <a:noFill/>
          <a:effectLst>
            <a:outerShdw blurRad="50800" dist="38100" dir="2700000" algn="tl" rotWithShape="0">
              <a:prstClr val="black">
                <a:alpha val="40000"/>
              </a:prstClr>
            </a:outerShdw>
          </a:effectLst>
        </p:spPr>
        <p:txBody>
          <a:bodyPr wrap="none" lIns="91392" tIns="45696" rIns="91392" bIns="45696" rtlCol="0">
            <a:spAutoFit/>
          </a:bodyPr>
          <a:lstStyle/>
          <a:p>
            <a:pPr algn="ctr"/>
            <a:r>
              <a:rPr lang="en-US" sz="7200" b="0" dirty="0" smtClean="0">
                <a:solidFill>
                  <a:srgbClr val="8BDFD2"/>
                </a:solidFill>
                <a:latin typeface="Cracked"/>
                <a:cs typeface="Cracked"/>
              </a:rPr>
              <a:t>+ scavenging in the wild</a:t>
            </a:r>
            <a:br>
              <a:rPr lang="en-US" sz="7200" b="0" dirty="0" smtClean="0">
                <a:solidFill>
                  <a:srgbClr val="8BDFD2"/>
                </a:solidFill>
                <a:latin typeface="Cracked"/>
                <a:cs typeface="Cracked"/>
              </a:rPr>
            </a:br>
            <a:r>
              <a:rPr lang="en-US" sz="7200" b="0" dirty="0" smtClean="0">
                <a:solidFill>
                  <a:srgbClr val="8BDFD2"/>
                </a:solidFill>
                <a:latin typeface="Cracked"/>
                <a:cs typeface="Cracked"/>
              </a:rPr>
              <a:t>clouds for relevant signals</a:t>
            </a:r>
            <a:endParaRPr lang="en-US" sz="7200" b="0" dirty="0">
              <a:solidFill>
                <a:srgbClr val="8BDFD2"/>
              </a:solidFill>
              <a:latin typeface="Cracked"/>
              <a:cs typeface="Cracked"/>
            </a:endParaRPr>
          </a:p>
        </p:txBody>
      </p:sp>
      <p:sp>
        <p:nvSpPr>
          <p:cNvPr id="3" name="Title 2"/>
          <p:cNvSpPr>
            <a:spLocks noGrp="1"/>
          </p:cNvSpPr>
          <p:nvPr>
            <p:ph type="title"/>
          </p:nvPr>
        </p:nvSpPr>
        <p:spPr/>
        <p:txBody>
          <a:bodyPr/>
          <a:lstStyle/>
          <a:p>
            <a:r>
              <a:rPr lang="en-US" dirty="0" smtClean="0"/>
              <a:t>As Big Data and Analytics mature we will see the convergence of…</a:t>
            </a:r>
            <a:endParaRPr lang="en-US" dirty="0"/>
          </a:p>
        </p:txBody>
      </p:sp>
    </p:spTree>
    <p:extLst>
      <p:ext uri="{BB962C8B-B14F-4D97-AF65-F5344CB8AC3E}">
        <p14:creationId xmlns:p14="http://schemas.microsoft.com/office/powerpoint/2010/main" val="23475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8534400" y="6390799"/>
            <a:ext cx="457200" cy="228600"/>
          </a:xfrm>
        </p:spPr>
        <p:txBody>
          <a:bodyPr/>
          <a:lstStyle/>
          <a:p>
            <a:pPr>
              <a:defRPr/>
            </a:pPr>
            <a:fld id="{EA1A5E4B-5C15-964B-9DCD-64F7E81B0615}" type="slidenum">
              <a:rPr lang="en-US" smtClean="0"/>
              <a:pPr>
                <a:defRPr/>
              </a:pPr>
              <a:t>88</a:t>
            </a:fld>
            <a:endParaRPr lang="en-US"/>
          </a:p>
        </p:txBody>
      </p:sp>
      <p:sp>
        <p:nvSpPr>
          <p:cNvPr id="11" name="TextBox 10"/>
          <p:cNvSpPr txBox="1"/>
          <p:nvPr/>
        </p:nvSpPr>
        <p:spPr>
          <a:xfrm>
            <a:off x="2912569" y="1478441"/>
            <a:ext cx="3531639" cy="1015614"/>
          </a:xfrm>
          <a:prstGeom prst="rect">
            <a:avLst/>
          </a:prstGeom>
          <a:noFill/>
        </p:spPr>
        <p:txBody>
          <a:bodyPr wrap="none" lIns="91392" tIns="45696" rIns="91392" bIns="45696" rtlCol="0">
            <a:spAutoFit/>
          </a:bodyPr>
          <a:lstStyle/>
          <a:p>
            <a:r>
              <a:rPr lang="en-US" sz="6000" kern="5000" spc="2000" dirty="0">
                <a:solidFill>
                  <a:srgbClr val="8BDFD2"/>
                </a:solidFill>
                <a:latin typeface="+mn-lt"/>
                <a:cs typeface="Cracked"/>
              </a:rPr>
              <a:t>Power</a:t>
            </a:r>
          </a:p>
        </p:txBody>
      </p:sp>
      <p:sp>
        <p:nvSpPr>
          <p:cNvPr id="13" name="TextBox 12"/>
          <p:cNvSpPr txBox="1"/>
          <p:nvPr/>
        </p:nvSpPr>
        <p:spPr>
          <a:xfrm rot="3579618">
            <a:off x="1299098" y="3858319"/>
            <a:ext cx="3862334" cy="1015614"/>
          </a:xfrm>
          <a:prstGeom prst="rect">
            <a:avLst/>
          </a:prstGeom>
          <a:noFill/>
        </p:spPr>
        <p:txBody>
          <a:bodyPr wrap="none" lIns="91392" tIns="45696" rIns="91392" bIns="45696" rtlCol="0">
            <a:spAutoFit/>
          </a:bodyPr>
          <a:lstStyle/>
          <a:p>
            <a:r>
              <a:rPr lang="en-US" sz="6000" dirty="0">
                <a:solidFill>
                  <a:srgbClr val="8BDFD2"/>
                </a:solidFill>
                <a:latin typeface="+mn-lt"/>
                <a:cs typeface="Cracked"/>
              </a:rPr>
              <a:t>Principles</a:t>
            </a:r>
          </a:p>
        </p:txBody>
      </p:sp>
      <p:sp>
        <p:nvSpPr>
          <p:cNvPr id="14" name="TextBox 13"/>
          <p:cNvSpPr txBox="1"/>
          <p:nvPr/>
        </p:nvSpPr>
        <p:spPr>
          <a:xfrm rot="18025031">
            <a:off x="4250086" y="3827528"/>
            <a:ext cx="3861582" cy="1015614"/>
          </a:xfrm>
          <a:prstGeom prst="rect">
            <a:avLst/>
          </a:prstGeom>
          <a:noFill/>
        </p:spPr>
        <p:txBody>
          <a:bodyPr wrap="none" lIns="91392" tIns="45696" rIns="91392" bIns="45696" rtlCol="0">
            <a:spAutoFit/>
          </a:bodyPr>
          <a:lstStyle/>
          <a:p>
            <a:r>
              <a:rPr lang="en-US" sz="6000" dirty="0">
                <a:solidFill>
                  <a:srgbClr val="8BDFD2"/>
                </a:solidFill>
                <a:latin typeface="+mn-lt"/>
                <a:cs typeface="Cracked"/>
              </a:rPr>
              <a:t>Pedagogy</a:t>
            </a:r>
          </a:p>
        </p:txBody>
      </p:sp>
      <p:sp>
        <p:nvSpPr>
          <p:cNvPr id="15" name="Isosceles Triangle 14"/>
          <p:cNvSpPr/>
          <p:nvPr/>
        </p:nvSpPr>
        <p:spPr bwMode="auto">
          <a:xfrm flipV="1">
            <a:off x="2555776" y="2431979"/>
            <a:ext cx="4248472" cy="3662476"/>
          </a:xfrm>
          <a:prstGeom prst="triangle">
            <a:avLst/>
          </a:prstGeom>
          <a:noFill/>
          <a:ln w="57150" cap="flat" cmpd="sng" algn="ctr">
            <a:solidFill>
              <a:srgbClr val="8BDFD2"/>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16" name="Title 1"/>
          <p:cNvSpPr txBox="1">
            <a:spLocks/>
          </p:cNvSpPr>
          <p:nvPr/>
        </p:nvSpPr>
        <p:spPr bwMode="auto">
          <a:xfrm>
            <a:off x="3328690" y="2452135"/>
            <a:ext cx="2725068" cy="1728192"/>
          </a:xfrm>
          <a:prstGeom prst="rect">
            <a:avLst/>
          </a:prstGeom>
          <a:noFill/>
          <a:ln w="9525">
            <a:noFill/>
            <a:miter lim="800000"/>
            <a:headEnd/>
            <a:tailEnd/>
          </a:ln>
        </p:spPr>
        <p:txBody>
          <a:bodyPr vert="horz" wrap="square" lIns="91392" tIns="45696" rIns="91392" bIns="45696" numCol="1" anchor="ctr" anchorCtr="0" compatLnSpc="1">
            <a:prstTxWarp prst="textNoShape">
              <a:avLst/>
            </a:prstTxWarp>
          </a:bodyPr>
          <a:lstStyle>
            <a:lvl1pPr algn="l" rtl="0" eaLnBrk="0" fontAlgn="base" hangingPunct="0">
              <a:spcBef>
                <a:spcPct val="0"/>
              </a:spcBef>
              <a:spcAft>
                <a:spcPct val="0"/>
              </a:spcAft>
              <a:defRPr sz="2800" b="1">
                <a:solidFill>
                  <a:srgbClr val="F918AE"/>
                </a:solidFill>
                <a:latin typeface="+mj-lt"/>
                <a:ea typeface="ＭＳ Ｐゴシック" pitchFamily="33" charset="-128"/>
                <a:cs typeface="ＭＳ Ｐゴシック" pitchFamily="33" charset="-128"/>
              </a:defRPr>
            </a:lvl1pPr>
            <a:lvl2pPr algn="l" rtl="0" eaLnBrk="0" fontAlgn="base" hangingPunct="0">
              <a:spcBef>
                <a:spcPct val="0"/>
              </a:spcBef>
              <a:spcAft>
                <a:spcPct val="0"/>
              </a:spcAft>
              <a:defRPr sz="2800" b="1">
                <a:solidFill>
                  <a:srgbClr val="000066"/>
                </a:solidFill>
                <a:latin typeface="Arial" pitchFamily="-112" charset="0"/>
                <a:ea typeface="ＭＳ Ｐゴシック" pitchFamily="33" charset="-128"/>
                <a:cs typeface="ＭＳ Ｐゴシック" pitchFamily="33" charset="-128"/>
              </a:defRPr>
            </a:lvl2pPr>
            <a:lvl3pPr algn="l" rtl="0" eaLnBrk="0" fontAlgn="base" hangingPunct="0">
              <a:spcBef>
                <a:spcPct val="0"/>
              </a:spcBef>
              <a:spcAft>
                <a:spcPct val="0"/>
              </a:spcAft>
              <a:defRPr sz="2800" b="1">
                <a:solidFill>
                  <a:srgbClr val="000066"/>
                </a:solidFill>
                <a:latin typeface="Arial" pitchFamily="-112" charset="0"/>
                <a:ea typeface="ＭＳ Ｐゴシック" pitchFamily="33" charset="-128"/>
                <a:cs typeface="ＭＳ Ｐゴシック" pitchFamily="33" charset="-128"/>
              </a:defRPr>
            </a:lvl3pPr>
            <a:lvl4pPr algn="l" rtl="0" eaLnBrk="0" fontAlgn="base" hangingPunct="0">
              <a:spcBef>
                <a:spcPct val="0"/>
              </a:spcBef>
              <a:spcAft>
                <a:spcPct val="0"/>
              </a:spcAft>
              <a:defRPr sz="2800" b="1">
                <a:solidFill>
                  <a:srgbClr val="000066"/>
                </a:solidFill>
                <a:latin typeface="Arial" pitchFamily="-112" charset="0"/>
                <a:ea typeface="ＭＳ Ｐゴシック" pitchFamily="33" charset="-128"/>
                <a:cs typeface="ＭＳ Ｐゴシック" pitchFamily="33" charset="-128"/>
              </a:defRPr>
            </a:lvl4pPr>
            <a:lvl5pPr algn="l" rtl="0" eaLnBrk="0" fontAlgn="base" hangingPunct="0">
              <a:spcBef>
                <a:spcPct val="0"/>
              </a:spcBef>
              <a:spcAft>
                <a:spcPct val="0"/>
              </a:spcAft>
              <a:defRPr sz="2800" b="1">
                <a:solidFill>
                  <a:srgbClr val="000066"/>
                </a:solidFill>
                <a:latin typeface="Arial" pitchFamily="-112" charset="0"/>
                <a:ea typeface="ＭＳ Ｐゴシック" pitchFamily="33" charset="-128"/>
                <a:cs typeface="ＭＳ Ｐゴシック" pitchFamily="33" charset="-128"/>
              </a:defRPr>
            </a:lvl5pPr>
            <a:lvl6pPr marL="456952" algn="l" rtl="0" eaLnBrk="0" fontAlgn="base" hangingPunct="0">
              <a:spcBef>
                <a:spcPct val="0"/>
              </a:spcBef>
              <a:spcAft>
                <a:spcPct val="0"/>
              </a:spcAft>
              <a:defRPr sz="2800" b="1">
                <a:solidFill>
                  <a:srgbClr val="9FAA00"/>
                </a:solidFill>
                <a:latin typeface="Arial" pitchFamily="-112" charset="0"/>
              </a:defRPr>
            </a:lvl6pPr>
            <a:lvl7pPr marL="913904" algn="l" rtl="0" eaLnBrk="0" fontAlgn="base" hangingPunct="0">
              <a:spcBef>
                <a:spcPct val="0"/>
              </a:spcBef>
              <a:spcAft>
                <a:spcPct val="0"/>
              </a:spcAft>
              <a:defRPr sz="2800" b="1">
                <a:solidFill>
                  <a:srgbClr val="9FAA00"/>
                </a:solidFill>
                <a:latin typeface="Arial" pitchFamily="-112" charset="0"/>
              </a:defRPr>
            </a:lvl7pPr>
            <a:lvl8pPr marL="1370855" algn="l" rtl="0" eaLnBrk="0" fontAlgn="base" hangingPunct="0">
              <a:spcBef>
                <a:spcPct val="0"/>
              </a:spcBef>
              <a:spcAft>
                <a:spcPct val="0"/>
              </a:spcAft>
              <a:defRPr sz="2800" b="1">
                <a:solidFill>
                  <a:srgbClr val="9FAA00"/>
                </a:solidFill>
                <a:latin typeface="Arial" pitchFamily="-112" charset="0"/>
              </a:defRPr>
            </a:lvl8pPr>
            <a:lvl9pPr marL="1827807" algn="l" rtl="0" eaLnBrk="0" fontAlgn="base" hangingPunct="0">
              <a:spcBef>
                <a:spcPct val="0"/>
              </a:spcBef>
              <a:spcAft>
                <a:spcPct val="0"/>
              </a:spcAft>
              <a:defRPr sz="2800" b="1">
                <a:solidFill>
                  <a:srgbClr val="9FAA00"/>
                </a:solidFill>
                <a:latin typeface="Arial" pitchFamily="-112" charset="0"/>
              </a:defRPr>
            </a:lvl9pPr>
          </a:lstStyle>
          <a:p>
            <a:pPr algn="ctr"/>
            <a:r>
              <a:rPr lang="en-US" sz="4000" smtClean="0"/>
              <a:t>Learning</a:t>
            </a:r>
            <a:br>
              <a:rPr lang="en-US" sz="4000" smtClean="0"/>
            </a:br>
            <a:r>
              <a:rPr lang="en-US" sz="4000" smtClean="0"/>
              <a:t>Analytics</a:t>
            </a:r>
            <a:endParaRPr lang="en-US" sz="4000" dirty="0"/>
          </a:p>
        </p:txBody>
      </p:sp>
    </p:spTree>
    <p:extLst>
      <p:ext uri="{BB962C8B-B14F-4D97-AF65-F5344CB8AC3E}">
        <p14:creationId xmlns:p14="http://schemas.microsoft.com/office/powerpoint/2010/main" val="15167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89</a:t>
            </a:fld>
            <a:endParaRPr lang="en-US"/>
          </a:p>
        </p:txBody>
      </p:sp>
      <p:grpSp>
        <p:nvGrpSpPr>
          <p:cNvPr id="10" name="Group 9"/>
          <p:cNvGrpSpPr/>
          <p:nvPr/>
        </p:nvGrpSpPr>
        <p:grpSpPr>
          <a:xfrm>
            <a:off x="0" y="-171400"/>
            <a:ext cx="9233549" cy="2448272"/>
            <a:chOff x="0" y="-171400"/>
            <a:chExt cx="9233549" cy="2448272"/>
          </a:xfrm>
        </p:grpSpPr>
        <p:grpSp>
          <p:nvGrpSpPr>
            <p:cNvPr id="5" name="Group 4"/>
            <p:cNvGrpSpPr/>
            <p:nvPr/>
          </p:nvGrpSpPr>
          <p:grpSpPr>
            <a:xfrm>
              <a:off x="0" y="0"/>
              <a:ext cx="9233549" cy="2276872"/>
              <a:chOff x="0" y="0"/>
              <a:chExt cx="9233549" cy="2276872"/>
            </a:xfrm>
          </p:grpSpPr>
          <p:sp>
            <p:nvSpPr>
              <p:cNvPr id="6" name="Rectangle 5"/>
              <p:cNvSpPr/>
              <p:nvPr/>
            </p:nvSpPr>
            <p:spPr bwMode="auto">
              <a:xfrm>
                <a:off x="0" y="0"/>
                <a:ext cx="9144000" cy="2276872"/>
              </a:xfrm>
              <a:prstGeom prst="rect">
                <a:avLst/>
              </a:prstGeom>
              <a:solidFill>
                <a:srgbClr val="FFFFFF"/>
              </a:solidFill>
              <a:ln w="127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3" name="Rectangle 2"/>
              <p:cNvSpPr/>
              <p:nvPr/>
            </p:nvSpPr>
            <p:spPr>
              <a:xfrm>
                <a:off x="35496" y="1052736"/>
                <a:ext cx="3576745" cy="523220"/>
              </a:xfrm>
              <a:prstGeom prst="rect">
                <a:avLst/>
              </a:prstGeom>
            </p:spPr>
            <p:txBody>
              <a:bodyPr wrap="none">
                <a:spAutoFit/>
              </a:bodyPr>
              <a:lstStyle/>
              <a:p>
                <a:r>
                  <a:rPr lang="en-US" sz="2800" kern="0" dirty="0">
                    <a:solidFill>
                      <a:srgbClr val="000000"/>
                    </a:solidFill>
                    <a:latin typeface="Arial"/>
                    <a:ea typeface="ＭＳ Ｐゴシック" pitchFamily="33" charset="-128"/>
                    <a:cs typeface="ＭＳ Ｐゴシック" pitchFamily="33" charset="-128"/>
                  </a:rPr>
                  <a:t>t</a:t>
                </a:r>
                <a:r>
                  <a:rPr lang="en-US" sz="2800" kern="0" dirty="0" smtClean="0">
                    <a:solidFill>
                      <a:srgbClr val="000000"/>
                    </a:solidFill>
                    <a:latin typeface="Arial"/>
                    <a:ea typeface="ＭＳ Ｐゴシック" pitchFamily="33" charset="-128"/>
                    <a:cs typeface="ＭＳ Ｐゴシック" pitchFamily="33" charset="-128"/>
                  </a:rPr>
                  <a:t>imely interventions</a:t>
                </a:r>
                <a:endParaRPr lang="en-US" sz="2400" dirty="0">
                  <a:solidFill>
                    <a:srgbClr val="000000"/>
                  </a:solidFill>
                </a:endParaRPr>
              </a:p>
            </p:txBody>
          </p:sp>
          <p:sp>
            <p:nvSpPr>
              <p:cNvPr id="14" name="Rectangle 13"/>
              <p:cNvSpPr/>
              <p:nvPr/>
            </p:nvSpPr>
            <p:spPr>
              <a:xfrm>
                <a:off x="323528" y="1681644"/>
                <a:ext cx="4056093" cy="523220"/>
              </a:xfrm>
              <a:prstGeom prst="rect">
                <a:avLst/>
              </a:prstGeom>
            </p:spPr>
            <p:txBody>
              <a:bodyPr wrap="none">
                <a:spAutoFit/>
              </a:bodyPr>
              <a:lstStyle/>
              <a:p>
                <a:r>
                  <a:rPr lang="en-US" sz="2800" kern="0" dirty="0" smtClean="0">
                    <a:solidFill>
                      <a:srgbClr val="000000"/>
                    </a:solidFill>
                    <a:latin typeface="Arial"/>
                    <a:ea typeface="ＭＳ Ｐゴシック" pitchFamily="33" charset="-128"/>
                    <a:cs typeface="ＭＳ Ｐゴシック" pitchFamily="33" charset="-128"/>
                  </a:rPr>
                  <a:t>a living evidence-base</a:t>
                </a:r>
                <a:endParaRPr lang="en-US" sz="2400" dirty="0">
                  <a:solidFill>
                    <a:srgbClr val="000000"/>
                  </a:solidFill>
                </a:endParaRPr>
              </a:p>
            </p:txBody>
          </p:sp>
          <p:sp>
            <p:nvSpPr>
              <p:cNvPr id="15" name="Rectangle 14"/>
              <p:cNvSpPr/>
              <p:nvPr/>
            </p:nvSpPr>
            <p:spPr>
              <a:xfrm>
                <a:off x="3779912" y="1052736"/>
                <a:ext cx="5453637" cy="523220"/>
              </a:xfrm>
              <a:prstGeom prst="rect">
                <a:avLst/>
              </a:prstGeom>
            </p:spPr>
            <p:txBody>
              <a:bodyPr wrap="none">
                <a:spAutoFit/>
              </a:bodyPr>
              <a:lstStyle/>
              <a:p>
                <a:r>
                  <a:rPr lang="en-US" sz="2800" kern="0" dirty="0" smtClean="0">
                    <a:solidFill>
                      <a:srgbClr val="000000"/>
                    </a:solidFill>
                    <a:latin typeface="Arial"/>
                    <a:ea typeface="ＭＳ Ｐゴシック" pitchFamily="33" charset="-128"/>
                    <a:cs typeface="ＭＳ Ｐゴシック" pitchFamily="33" charset="-128"/>
                  </a:rPr>
                  <a:t>empowered, reflective learners</a:t>
                </a:r>
                <a:endParaRPr lang="en-US" sz="2400" dirty="0">
                  <a:solidFill>
                    <a:srgbClr val="000000"/>
                  </a:solidFill>
                </a:endParaRPr>
              </a:p>
            </p:txBody>
          </p:sp>
          <p:sp>
            <p:nvSpPr>
              <p:cNvPr id="23" name="Rectangle 22"/>
              <p:cNvSpPr/>
              <p:nvPr/>
            </p:nvSpPr>
            <p:spPr>
              <a:xfrm>
                <a:off x="4932040" y="1681644"/>
                <a:ext cx="4055217" cy="523220"/>
              </a:xfrm>
              <a:prstGeom prst="rect">
                <a:avLst/>
              </a:prstGeom>
            </p:spPr>
            <p:txBody>
              <a:bodyPr wrap="none">
                <a:spAutoFit/>
              </a:bodyPr>
              <a:lstStyle/>
              <a:p>
                <a:r>
                  <a:rPr lang="en-US" sz="2800" kern="0" dirty="0" smtClean="0">
                    <a:solidFill>
                      <a:srgbClr val="000000"/>
                    </a:solidFill>
                    <a:latin typeface="Arial"/>
                    <a:ea typeface="ＭＳ Ｐゴシック" pitchFamily="33" charset="-128"/>
                    <a:cs typeface="ＭＳ Ｐゴシック" pitchFamily="33" charset="-128"/>
                  </a:rPr>
                  <a:t>open interoperable LA</a:t>
                </a:r>
                <a:endParaRPr lang="en-US" sz="2400" dirty="0">
                  <a:solidFill>
                    <a:srgbClr val="000000"/>
                  </a:solidFill>
                </a:endParaRPr>
              </a:p>
            </p:txBody>
          </p:sp>
        </p:grpSp>
        <p:sp>
          <p:nvSpPr>
            <p:cNvPr id="2" name="TextBox 1"/>
            <p:cNvSpPr txBox="1"/>
            <p:nvPr/>
          </p:nvSpPr>
          <p:spPr>
            <a:xfrm>
              <a:off x="2627784" y="-171400"/>
              <a:ext cx="3092517" cy="1323391"/>
            </a:xfrm>
            <a:prstGeom prst="rect">
              <a:avLst/>
            </a:prstGeom>
            <a:noFill/>
            <a:effectLst>
              <a:outerShdw blurRad="50800" dist="38100" dir="5400000" algn="t" rotWithShape="0">
                <a:prstClr val="black">
                  <a:alpha val="40000"/>
                </a:prstClr>
              </a:outerShdw>
            </a:effectLst>
          </p:spPr>
          <p:txBody>
            <a:bodyPr wrap="none" lIns="91392" tIns="45696" rIns="91392" bIns="45696" rtlCol="0">
              <a:spAutoFit/>
            </a:bodyPr>
            <a:lstStyle/>
            <a:p>
              <a:pPr algn="ctr"/>
              <a:r>
                <a:rPr lang="en-US" sz="8000" b="0" dirty="0">
                  <a:solidFill>
                    <a:srgbClr val="8BDFD2"/>
                  </a:solidFill>
                  <a:latin typeface="+mn-lt"/>
                  <a:cs typeface="Cracked"/>
                </a:rPr>
                <a:t>d</a:t>
              </a:r>
              <a:r>
                <a:rPr lang="en-US" sz="8000" b="0" dirty="0" smtClean="0">
                  <a:solidFill>
                    <a:srgbClr val="8BDFD2"/>
                  </a:solidFill>
                  <a:latin typeface="+mn-lt"/>
                  <a:cs typeface="Cracked"/>
                </a:rPr>
                <a:t>ream</a:t>
              </a:r>
              <a:endParaRPr lang="en-US" sz="8000" b="0" dirty="0">
                <a:solidFill>
                  <a:srgbClr val="8BDFD2"/>
                </a:solidFill>
                <a:latin typeface="+mn-lt"/>
                <a:cs typeface="Cracked"/>
              </a:endParaRPr>
            </a:p>
          </p:txBody>
        </p:sp>
      </p:grpSp>
      <p:grpSp>
        <p:nvGrpSpPr>
          <p:cNvPr id="24" name="Group 23"/>
          <p:cNvGrpSpPr/>
          <p:nvPr/>
        </p:nvGrpSpPr>
        <p:grpSpPr>
          <a:xfrm>
            <a:off x="0" y="4437112"/>
            <a:ext cx="9144000" cy="2420888"/>
            <a:chOff x="0" y="4437112"/>
            <a:chExt cx="9144000" cy="2420888"/>
          </a:xfrm>
        </p:grpSpPr>
        <p:sp>
          <p:nvSpPr>
            <p:cNvPr id="13" name="Rectangle 12"/>
            <p:cNvSpPr/>
            <p:nvPr/>
          </p:nvSpPr>
          <p:spPr bwMode="auto">
            <a:xfrm>
              <a:off x="0" y="4653136"/>
              <a:ext cx="9144000" cy="2204864"/>
            </a:xfrm>
            <a:prstGeom prst="rect">
              <a:avLst/>
            </a:prstGeom>
            <a:solidFill>
              <a:srgbClr val="F918AE"/>
            </a:solidFill>
            <a:ln w="12700" cap="flat" cmpd="sng" algn="ctr">
              <a:no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sp>
          <p:nvSpPr>
            <p:cNvPr id="11" name="TextBox 10"/>
            <p:cNvSpPr txBox="1"/>
            <p:nvPr/>
          </p:nvSpPr>
          <p:spPr>
            <a:xfrm>
              <a:off x="2300340" y="4437112"/>
              <a:ext cx="4429054" cy="1323391"/>
            </a:xfrm>
            <a:prstGeom prst="rect">
              <a:avLst/>
            </a:prstGeom>
            <a:noFill/>
            <a:effectLst>
              <a:glow rad="139700">
                <a:schemeClr val="accent2">
                  <a:satMod val="175000"/>
                  <a:alpha val="40000"/>
                </a:schemeClr>
              </a:glow>
            </a:effectLst>
          </p:spPr>
          <p:txBody>
            <a:bodyPr wrap="none" lIns="91392" tIns="45696" rIns="91392" bIns="45696" rtlCol="0">
              <a:spAutoFit/>
            </a:bodyPr>
            <a:lstStyle/>
            <a:p>
              <a:pPr algn="ctr"/>
              <a:r>
                <a:rPr lang="en-US" sz="8000" b="0" dirty="0">
                  <a:solidFill>
                    <a:srgbClr val="FFFFFF"/>
                  </a:solidFill>
                  <a:latin typeface="Brush Script MT Italic"/>
                  <a:cs typeface="Brush Script MT Italic"/>
                </a:rPr>
                <a:t>Fairydust</a:t>
              </a:r>
            </a:p>
          </p:txBody>
        </p:sp>
        <p:sp>
          <p:nvSpPr>
            <p:cNvPr id="18" name="Rectangle 17"/>
            <p:cNvSpPr/>
            <p:nvPr/>
          </p:nvSpPr>
          <p:spPr>
            <a:xfrm>
              <a:off x="1551095" y="5733256"/>
              <a:ext cx="5891256" cy="954107"/>
            </a:xfrm>
            <a:prstGeom prst="rect">
              <a:avLst/>
            </a:prstGeom>
          </p:spPr>
          <p:txBody>
            <a:bodyPr wrap="none">
              <a:spAutoFit/>
            </a:bodyPr>
            <a:lstStyle/>
            <a:p>
              <a:pPr algn="ctr"/>
              <a:r>
                <a:rPr lang="en-US" sz="2800" kern="0" dirty="0" smtClean="0">
                  <a:solidFill>
                    <a:srgbClr val="FFFFFF"/>
                  </a:solidFill>
                  <a:latin typeface="Arial"/>
                  <a:ea typeface="ＭＳ Ｐゴシック" pitchFamily="33" charset="-128"/>
                  <a:cs typeface="ＭＳ Ｐゴシック" pitchFamily="33" charset="-128"/>
                </a:rPr>
                <a:t>over-optimistic, </a:t>
              </a:r>
              <a:r>
                <a:rPr lang="en-US" sz="2800" kern="0" dirty="0" err="1" smtClean="0">
                  <a:solidFill>
                    <a:srgbClr val="FFFFFF"/>
                  </a:solidFill>
                  <a:latin typeface="Arial"/>
                  <a:ea typeface="ＭＳ Ｐゴシック" pitchFamily="33" charset="-128"/>
                  <a:cs typeface="ＭＳ Ｐゴシック" pitchFamily="33" charset="-128"/>
                </a:rPr>
                <a:t>decontextualised</a:t>
              </a:r>
              <a:r>
                <a:rPr lang="en-US" sz="2800" kern="0" dirty="0" smtClean="0">
                  <a:solidFill>
                    <a:srgbClr val="FFFFFF"/>
                  </a:solidFill>
                  <a:latin typeface="Arial"/>
                  <a:ea typeface="ＭＳ Ｐゴシック" pitchFamily="33" charset="-128"/>
                  <a:cs typeface="ＭＳ Ｐゴシック" pitchFamily="33" charset="-128"/>
                </a:rPr>
                <a:t/>
              </a:r>
              <a:br>
                <a:rPr lang="en-US" sz="2800" kern="0" dirty="0" smtClean="0">
                  <a:solidFill>
                    <a:srgbClr val="FFFFFF"/>
                  </a:solidFill>
                  <a:latin typeface="Arial"/>
                  <a:ea typeface="ＭＳ Ｐゴシック" pitchFamily="33" charset="-128"/>
                  <a:cs typeface="ＭＳ Ｐゴシック" pitchFamily="33" charset="-128"/>
                </a:rPr>
              </a:br>
              <a:r>
                <a:rPr lang="en-US" sz="2800" kern="0" dirty="0" smtClean="0">
                  <a:solidFill>
                    <a:srgbClr val="FFFFFF"/>
                  </a:solidFill>
                  <a:latin typeface="Arial"/>
                  <a:ea typeface="ＭＳ Ｐゴシック" pitchFamily="33" charset="-128"/>
                  <a:cs typeface="ＭＳ Ｐゴシック" pitchFamily="33" charset="-128"/>
                </a:rPr>
                <a:t>claims about predictive power</a:t>
              </a:r>
              <a:endParaRPr lang="en-US" sz="2400" dirty="0">
                <a:solidFill>
                  <a:srgbClr val="FFFFFF"/>
                </a:solidFill>
              </a:endParaRPr>
            </a:p>
          </p:txBody>
        </p:sp>
      </p:grpSp>
      <p:grpSp>
        <p:nvGrpSpPr>
          <p:cNvPr id="7" name="Group 6"/>
          <p:cNvGrpSpPr/>
          <p:nvPr/>
        </p:nvGrpSpPr>
        <p:grpSpPr>
          <a:xfrm>
            <a:off x="395536" y="2060848"/>
            <a:ext cx="8783913" cy="2323420"/>
            <a:chOff x="395536" y="2060848"/>
            <a:chExt cx="8783913" cy="2323420"/>
          </a:xfrm>
        </p:grpSpPr>
        <p:sp>
          <p:nvSpPr>
            <p:cNvPr id="9" name="TextBox 8"/>
            <p:cNvSpPr txBox="1"/>
            <p:nvPr/>
          </p:nvSpPr>
          <p:spPr>
            <a:xfrm>
              <a:off x="2771800" y="2060848"/>
              <a:ext cx="3344410" cy="1323391"/>
            </a:xfrm>
            <a:prstGeom prst="rect">
              <a:avLst/>
            </a:prstGeom>
            <a:noFill/>
          </p:spPr>
          <p:txBody>
            <a:bodyPr wrap="none" lIns="91392" tIns="45696" rIns="91392" bIns="45696" rtlCol="0">
              <a:spAutoFit/>
            </a:bodyPr>
            <a:lstStyle/>
            <a:p>
              <a:pPr algn="ctr"/>
              <a:r>
                <a:rPr lang="en-US" sz="8000" b="0" dirty="0">
                  <a:solidFill>
                    <a:srgbClr val="FF0000"/>
                  </a:solidFill>
                  <a:latin typeface="Cracked"/>
                  <a:cs typeface="Cracked"/>
                </a:rPr>
                <a:t>Nightmare</a:t>
              </a:r>
            </a:p>
          </p:txBody>
        </p:sp>
        <p:sp>
          <p:nvSpPr>
            <p:cNvPr id="17" name="Rectangle 16"/>
            <p:cNvSpPr/>
            <p:nvPr/>
          </p:nvSpPr>
          <p:spPr>
            <a:xfrm>
              <a:off x="395536" y="3429000"/>
              <a:ext cx="3801041" cy="523220"/>
            </a:xfrm>
            <a:prstGeom prst="rect">
              <a:avLst/>
            </a:prstGeom>
          </p:spPr>
          <p:txBody>
            <a:bodyPr wrap="none">
              <a:spAutoFit/>
            </a:bodyPr>
            <a:lstStyle/>
            <a:p>
              <a:r>
                <a:rPr lang="en-US" sz="2800" kern="0" dirty="0" smtClean="0">
                  <a:solidFill>
                    <a:srgbClr val="FF0000"/>
                  </a:solidFill>
                  <a:latin typeface="Arial"/>
                  <a:ea typeface="ＭＳ Ｐゴシック" pitchFamily="33" charset="-128"/>
                  <a:cs typeface="ＭＳ Ｐゴシック" pitchFamily="33" charset="-128"/>
                </a:rPr>
                <a:t>regressive pedagogy</a:t>
              </a:r>
              <a:endParaRPr lang="en-US" sz="2400" dirty="0">
                <a:solidFill>
                  <a:srgbClr val="FF0000"/>
                </a:solidFill>
              </a:endParaRPr>
            </a:p>
          </p:txBody>
        </p:sp>
        <p:sp>
          <p:nvSpPr>
            <p:cNvPr id="21" name="Rectangle 20"/>
            <p:cNvSpPr/>
            <p:nvPr/>
          </p:nvSpPr>
          <p:spPr>
            <a:xfrm>
              <a:off x="4139952" y="3284984"/>
              <a:ext cx="4196005" cy="523220"/>
            </a:xfrm>
            <a:prstGeom prst="rect">
              <a:avLst/>
            </a:prstGeom>
          </p:spPr>
          <p:txBody>
            <a:bodyPr wrap="none">
              <a:spAutoFit/>
            </a:bodyPr>
            <a:lstStyle/>
            <a:p>
              <a:r>
                <a:rPr lang="en-US" sz="2800" kern="0" dirty="0" smtClean="0">
                  <a:solidFill>
                    <a:srgbClr val="FF0000"/>
                  </a:solidFill>
                  <a:latin typeface="Arial"/>
                  <a:ea typeface="ＭＳ Ｐゴシック" pitchFamily="33" charset="-128"/>
                  <a:cs typeface="ＭＳ Ｐゴシック" pitchFamily="33" charset="-128"/>
                </a:rPr>
                <a:t>learners disempowered</a:t>
              </a:r>
              <a:endParaRPr lang="en-US" sz="2400" dirty="0">
                <a:solidFill>
                  <a:srgbClr val="FF0000"/>
                </a:solidFill>
              </a:endParaRPr>
            </a:p>
          </p:txBody>
        </p:sp>
        <p:sp>
          <p:nvSpPr>
            <p:cNvPr id="22" name="Rectangle 21"/>
            <p:cNvSpPr/>
            <p:nvPr/>
          </p:nvSpPr>
          <p:spPr>
            <a:xfrm>
              <a:off x="4644008" y="3861048"/>
              <a:ext cx="4535441" cy="523220"/>
            </a:xfrm>
            <a:prstGeom prst="rect">
              <a:avLst/>
            </a:prstGeom>
          </p:spPr>
          <p:txBody>
            <a:bodyPr wrap="none">
              <a:spAutoFit/>
            </a:bodyPr>
            <a:lstStyle/>
            <a:p>
              <a:r>
                <a:rPr lang="en-US" sz="2800" kern="0" dirty="0" smtClean="0">
                  <a:solidFill>
                    <a:srgbClr val="FF0000"/>
                  </a:solidFill>
                  <a:latin typeface="Arial"/>
                  <a:ea typeface="ＭＳ Ｐゴシック" pitchFamily="33" charset="-128"/>
                  <a:cs typeface="ＭＳ Ｐゴシック" pitchFamily="33" charset="-128"/>
                </a:rPr>
                <a:t>HEI “vs” learner interests</a:t>
              </a:r>
              <a:endParaRPr lang="en-US" sz="2400" dirty="0">
                <a:solidFill>
                  <a:srgbClr val="FF0000"/>
                </a:solidFill>
              </a:endParaRPr>
            </a:p>
          </p:txBody>
        </p:sp>
      </p:grpSp>
    </p:spTree>
    <p:extLst>
      <p:ext uri="{BB962C8B-B14F-4D97-AF65-F5344CB8AC3E}">
        <p14:creationId xmlns:p14="http://schemas.microsoft.com/office/powerpoint/2010/main" val="71517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rgbClr val="8BDFD2"/>
          </a:solidFill>
          <a:ln w="12700" cap="flat" cmpd="sng" algn="ctr">
            <a:noFill/>
            <a:prstDash val="solid"/>
            <a:round/>
            <a:headEnd type="none" w="med" len="med"/>
            <a:tailEnd type="triangle" w="lg" len="lg"/>
          </a:ln>
          <a:effectLst/>
        </p:spPr>
        <p:txBody>
          <a:bodyPr vert="horz" wrap="square" lIns="91392" tIns="45696" rIns="91392" bIns="45696" numCol="1" rtlCol="0" anchor="ctr" anchorCtr="0" compatLnSpc="1">
            <a:prstTxWarp prst="textNoShape">
              <a:avLst/>
            </a:prstTxWarp>
            <a:normAutofit/>
          </a:bodyPr>
          <a:lstStyle/>
          <a:p>
            <a:pPr algn="ctr" eaLnBrk="0" hangingPunct="0"/>
            <a:r>
              <a:rPr lang="en-US" sz="5400" dirty="0" smtClean="0">
                <a:solidFill>
                  <a:srgbClr val="000000"/>
                </a:solidFill>
                <a:effectLst>
                  <a:outerShdw blurRad="50800" dist="38100" dir="2700000" algn="tl" rotWithShape="0">
                    <a:srgbClr val="000000">
                      <a:alpha val="43000"/>
                    </a:srgbClr>
                  </a:outerShdw>
                </a:effectLst>
                <a:latin typeface="Arial" pitchFamily="-112" charset="0"/>
              </a:rPr>
              <a:t>What do we mean by</a:t>
            </a:r>
            <a:br>
              <a:rPr lang="en-US" sz="5400" dirty="0" smtClean="0">
                <a:solidFill>
                  <a:srgbClr val="000000"/>
                </a:solidFill>
                <a:effectLst>
                  <a:outerShdw blurRad="50800" dist="38100" dir="2700000" algn="tl" rotWithShape="0">
                    <a:srgbClr val="000000">
                      <a:alpha val="43000"/>
                    </a:srgbClr>
                  </a:outerShdw>
                </a:effectLst>
                <a:latin typeface="Arial" pitchFamily="-112" charset="0"/>
              </a:rPr>
            </a:br>
            <a:r>
              <a:rPr lang="en-US" sz="5400" dirty="0" smtClean="0">
                <a:solidFill>
                  <a:srgbClr val="000000"/>
                </a:solidFill>
                <a:effectLst>
                  <a:outerShdw blurRad="50800" dist="38100" dir="2700000" algn="tl" rotWithShape="0">
                    <a:srgbClr val="000000">
                      <a:alpha val="43000"/>
                    </a:srgbClr>
                  </a:outerShdw>
                </a:effectLst>
                <a:latin typeface="Arial" pitchFamily="-112" charset="0"/>
              </a:rPr>
              <a:t>Learning Analytics?</a:t>
            </a:r>
            <a:endParaRPr lang="en-US" sz="5400" dirty="0">
              <a:solidFill>
                <a:srgbClr val="000000"/>
              </a:solidFill>
              <a:effectLst>
                <a:outerShdw blurRad="50800" dist="38100" dir="2700000" algn="tl" rotWithShape="0">
                  <a:srgbClr val="000000">
                    <a:alpha val="43000"/>
                  </a:srgbClr>
                </a:outerShdw>
              </a:effectLst>
              <a:latin typeface="Arial" pitchFamily="-112" charset="0"/>
            </a:endParaRPr>
          </a:p>
        </p:txBody>
      </p:sp>
      <p:sp>
        <p:nvSpPr>
          <p:cNvPr id="4" name="Slide Number Placeholder 3"/>
          <p:cNvSpPr>
            <a:spLocks noGrp="1"/>
          </p:cNvSpPr>
          <p:nvPr>
            <p:ph type="sldNum" sz="quarter" idx="10"/>
          </p:nvPr>
        </p:nvSpPr>
        <p:spPr/>
        <p:txBody>
          <a:bodyPr/>
          <a:lstStyle/>
          <a:p>
            <a:pPr>
              <a:defRPr/>
            </a:pPr>
            <a:fld id="{B76EEA6A-14AB-9A48-B994-5009523785C8}" type="slidenum">
              <a:rPr lang="en-US" smtClean="0"/>
              <a:pPr>
                <a:defRPr/>
              </a:pPr>
              <a:t>9</a:t>
            </a:fld>
            <a:endParaRPr lang="en-US"/>
          </a:p>
        </p:txBody>
      </p:sp>
    </p:spTree>
    <p:extLst>
      <p:ext uri="{BB962C8B-B14F-4D97-AF65-F5344CB8AC3E}">
        <p14:creationId xmlns:p14="http://schemas.microsoft.com/office/powerpoint/2010/main" val="270937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SoLAResearch.org</a:t>
            </a:r>
            <a:endParaRPr lang="en-US" dirty="0"/>
          </a:p>
        </p:txBody>
      </p:sp>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90</a:t>
            </a:fld>
            <a:endParaRPr lang="en-US"/>
          </a:p>
        </p:txBody>
      </p:sp>
      <p:grpSp>
        <p:nvGrpSpPr>
          <p:cNvPr id="8" name="Group 7"/>
          <p:cNvGrpSpPr/>
          <p:nvPr/>
        </p:nvGrpSpPr>
        <p:grpSpPr>
          <a:xfrm>
            <a:off x="899592" y="1844824"/>
            <a:ext cx="6120680" cy="2880320"/>
            <a:chOff x="323528" y="1412776"/>
            <a:chExt cx="8568952" cy="4032448"/>
          </a:xfrm>
        </p:grpSpPr>
        <p:sp>
          <p:nvSpPr>
            <p:cNvPr id="7" name="Rounded Rectangle 6"/>
            <p:cNvSpPr/>
            <p:nvPr/>
          </p:nvSpPr>
          <p:spPr bwMode="auto">
            <a:xfrm>
              <a:off x="323528" y="1412776"/>
              <a:ext cx="8568952" cy="4032448"/>
            </a:xfrm>
            <a:prstGeom prst="roundRect">
              <a:avLst>
                <a:gd name="adj" fmla="val 5459"/>
              </a:avLst>
            </a:prstGeom>
            <a:solidFill>
              <a:srgbClr val="FFFFFF"/>
            </a:solidFill>
            <a:ln w="12700" cap="flat" cmpd="sng" algn="ctr">
              <a:solidFill>
                <a:srgbClr val="FFFFFF"/>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pic>
          <p:nvPicPr>
            <p:cNvPr id="5" name="Picture 4" descr="SoLAR_Logo_Hi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1916832"/>
              <a:ext cx="7056784" cy="3016010"/>
            </a:xfrm>
            <a:prstGeom prst="rect">
              <a:avLst/>
            </a:prstGeom>
          </p:spPr>
        </p:pic>
      </p:grpSp>
      <p:sp>
        <p:nvSpPr>
          <p:cNvPr id="6" name="Rectangle 5"/>
          <p:cNvSpPr/>
          <p:nvPr/>
        </p:nvSpPr>
        <p:spPr>
          <a:xfrm>
            <a:off x="4067944" y="5589240"/>
            <a:ext cx="3923664" cy="987587"/>
          </a:xfrm>
          <a:prstGeom prst="rect">
            <a:avLst/>
          </a:prstGeom>
        </p:spPr>
        <p:txBody>
          <a:bodyPr wrap="none" lIns="91392" tIns="45696" rIns="91392" bIns="45696">
            <a:spAutoFit/>
          </a:bodyPr>
          <a:lstStyle/>
          <a:p>
            <a:pPr algn="r"/>
            <a:r>
              <a:rPr lang="en-US" sz="2800" dirty="0">
                <a:solidFill>
                  <a:srgbClr val="8BDFD2"/>
                </a:solidFill>
              </a:rPr>
              <a:t>Sign up for news</a:t>
            </a:r>
          </a:p>
          <a:p>
            <a:r>
              <a:rPr lang="en-US" sz="2800" dirty="0">
                <a:solidFill>
                  <a:srgbClr val="8BDFD2"/>
                </a:solidFill>
              </a:rPr>
              <a:t>twitter @</a:t>
            </a:r>
            <a:r>
              <a:rPr lang="en-US" sz="2800" dirty="0" err="1">
                <a:solidFill>
                  <a:srgbClr val="8BDFD2"/>
                </a:solidFill>
              </a:rPr>
              <a:t>solaresearch</a:t>
            </a:r>
            <a:endParaRPr lang="en-US" sz="2800" dirty="0">
              <a:solidFill>
                <a:srgbClr val="8BDFD2"/>
              </a:solidFill>
            </a:endParaRPr>
          </a:p>
        </p:txBody>
      </p:sp>
    </p:spTree>
    <p:extLst>
      <p:ext uri="{BB962C8B-B14F-4D97-AF65-F5344CB8AC3E}">
        <p14:creationId xmlns:p14="http://schemas.microsoft.com/office/powerpoint/2010/main" val="182101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Conference on </a:t>
            </a:r>
            <a:br>
              <a:rPr lang="en-US" dirty="0" smtClean="0"/>
            </a:br>
            <a:r>
              <a:rPr lang="en-US" dirty="0" smtClean="0"/>
              <a:t>Learning Analytics &amp; Knowledge 2012</a:t>
            </a:r>
            <a:endParaRPr lang="en-US" dirty="0"/>
          </a:p>
        </p:txBody>
      </p:sp>
      <p:sp>
        <p:nvSpPr>
          <p:cNvPr id="4" name="Slide Number Placeholder 3"/>
          <p:cNvSpPr>
            <a:spLocks noGrp="1"/>
          </p:cNvSpPr>
          <p:nvPr>
            <p:ph type="sldNum" sz="quarter" idx="10"/>
          </p:nvPr>
        </p:nvSpPr>
        <p:spPr/>
        <p:txBody>
          <a:bodyPr/>
          <a:lstStyle/>
          <a:p>
            <a:pPr>
              <a:defRPr/>
            </a:pPr>
            <a:fld id="{EA1A5E4B-5C15-964B-9DCD-64F7E81B0615}" type="slidenum">
              <a:rPr lang="en-US" smtClean="0"/>
              <a:pPr>
                <a:defRPr/>
              </a:pPr>
              <a:t>91</a:t>
            </a:fld>
            <a:endParaRPr lang="en-US"/>
          </a:p>
        </p:txBody>
      </p:sp>
      <p:sp>
        <p:nvSpPr>
          <p:cNvPr id="6" name="Rectangle 5"/>
          <p:cNvSpPr/>
          <p:nvPr/>
        </p:nvSpPr>
        <p:spPr>
          <a:xfrm>
            <a:off x="2627784" y="5787309"/>
            <a:ext cx="5780001" cy="954059"/>
          </a:xfrm>
          <a:prstGeom prst="rect">
            <a:avLst/>
          </a:prstGeom>
        </p:spPr>
        <p:txBody>
          <a:bodyPr wrap="none" lIns="91392" tIns="45696" rIns="91392" bIns="45696">
            <a:spAutoFit/>
          </a:bodyPr>
          <a:lstStyle/>
          <a:p>
            <a:pPr algn="r"/>
            <a:r>
              <a:rPr lang="en-US" sz="2800" dirty="0" smtClean="0">
                <a:solidFill>
                  <a:srgbClr val="8BDFD2"/>
                </a:solidFill>
              </a:rPr>
              <a:t>Vancouver, 29 April – 2 May 2012</a:t>
            </a:r>
          </a:p>
          <a:p>
            <a:r>
              <a:rPr lang="en-US" sz="2800" dirty="0">
                <a:solidFill>
                  <a:srgbClr val="8BDFD2"/>
                </a:solidFill>
              </a:rPr>
              <a:t>http://lak12.</a:t>
            </a:r>
            <a:r>
              <a:rPr lang="en-US" sz="2800" dirty="0" smtClean="0">
                <a:solidFill>
                  <a:srgbClr val="8BDFD2"/>
                </a:solidFill>
              </a:rPr>
              <a:t>sites.olt.ubc.ca </a:t>
            </a:r>
            <a:endParaRPr lang="en-US" sz="2800" dirty="0">
              <a:solidFill>
                <a:srgbClr val="8BDFD2"/>
              </a:solidFill>
            </a:endParaRPr>
          </a:p>
        </p:txBody>
      </p:sp>
      <p:grpSp>
        <p:nvGrpSpPr>
          <p:cNvPr id="10" name="Group 9"/>
          <p:cNvGrpSpPr/>
          <p:nvPr/>
        </p:nvGrpSpPr>
        <p:grpSpPr>
          <a:xfrm>
            <a:off x="251520" y="1916832"/>
            <a:ext cx="8712968" cy="3240360"/>
            <a:chOff x="221520" y="2204864"/>
            <a:chExt cx="8712968" cy="3240360"/>
          </a:xfrm>
        </p:grpSpPr>
        <p:sp>
          <p:nvSpPr>
            <p:cNvPr id="9" name="Rounded Rectangle 8"/>
            <p:cNvSpPr/>
            <p:nvPr/>
          </p:nvSpPr>
          <p:spPr bwMode="auto">
            <a:xfrm>
              <a:off x="221520" y="2204864"/>
              <a:ext cx="8712968" cy="3240360"/>
            </a:xfrm>
            <a:prstGeom prst="roundRect">
              <a:avLst>
                <a:gd name="adj" fmla="val 6174"/>
              </a:avLst>
            </a:prstGeom>
            <a:solidFill>
              <a:srgbClr val="FFFFFF"/>
            </a:solidFill>
            <a:ln w="12700" cap="flat" cmpd="sng" algn="ctr">
              <a:solidFill>
                <a:srgbClr val="FFFFFF"/>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itchFamily="-112" charset="0"/>
              </a:endParaRPr>
            </a:p>
          </p:txBody>
        </p:sp>
        <p:pic>
          <p:nvPicPr>
            <p:cNvPr id="3" name="Picture 2" descr="FirefoxScreenSnapz66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040" y="2364262"/>
              <a:ext cx="8388424" cy="2916944"/>
            </a:xfrm>
            <a:prstGeom prst="rect">
              <a:avLst/>
            </a:prstGeom>
          </p:spPr>
        </p:pic>
      </p:grpSp>
    </p:spTree>
    <p:extLst>
      <p:ext uri="{BB962C8B-B14F-4D97-AF65-F5344CB8AC3E}">
        <p14:creationId xmlns:p14="http://schemas.microsoft.com/office/powerpoint/2010/main" val="143944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63688" y="2051785"/>
            <a:ext cx="3997963" cy="1200280"/>
          </a:xfrm>
          <a:prstGeom prst="rect">
            <a:avLst/>
          </a:prstGeom>
          <a:noFill/>
        </p:spPr>
        <p:txBody>
          <a:bodyPr wrap="none" lIns="91392" tIns="45696" rIns="91392" bIns="45696" rtlCol="0">
            <a:spAutoFit/>
          </a:bodyPr>
          <a:lstStyle/>
          <a:p>
            <a:r>
              <a:rPr lang="en-US" sz="2400" dirty="0" smtClean="0">
                <a:solidFill>
                  <a:srgbClr val="8BDFD2"/>
                </a:solidFill>
              </a:rPr>
              <a:t>Simon Buckingham Shum</a:t>
            </a:r>
          </a:p>
          <a:p>
            <a:r>
              <a:rPr lang="en-US" sz="1200" dirty="0">
                <a:solidFill>
                  <a:srgbClr val="8BDFD2"/>
                </a:solidFill>
              </a:rPr>
              <a:t>Knowledge Media Institute, The Open University UK</a:t>
            </a:r>
          </a:p>
          <a:p>
            <a:endParaRPr lang="en-US" sz="1200" dirty="0">
              <a:solidFill>
                <a:srgbClr val="8BDFD2"/>
              </a:solidFill>
            </a:endParaRPr>
          </a:p>
          <a:p>
            <a:r>
              <a:rPr lang="en-US" sz="1200" dirty="0" smtClean="0">
                <a:solidFill>
                  <a:srgbClr val="F918AE"/>
                </a:solidFill>
              </a:rPr>
              <a:t>Slides now up: </a:t>
            </a:r>
            <a:r>
              <a:rPr lang="en-US" sz="1200" dirty="0" err="1" smtClean="0">
                <a:solidFill>
                  <a:srgbClr val="8BDFD2"/>
                </a:solidFill>
              </a:rPr>
              <a:t>simon.buckinghamshum.net</a:t>
            </a:r>
            <a:r>
              <a:rPr lang="en-US" sz="1200" dirty="0" smtClean="0">
                <a:solidFill>
                  <a:srgbClr val="8BDFD2"/>
                </a:solidFill>
              </a:rPr>
              <a:t> </a:t>
            </a:r>
            <a:br>
              <a:rPr lang="en-US" sz="1200" dirty="0" smtClean="0">
                <a:solidFill>
                  <a:srgbClr val="8BDFD2"/>
                </a:solidFill>
              </a:rPr>
            </a:br>
            <a:r>
              <a:rPr lang="en-US" sz="1200" dirty="0" smtClean="0">
                <a:solidFill>
                  <a:srgbClr val="8BDFD2"/>
                </a:solidFill>
              </a:rPr>
              <a:t>@</a:t>
            </a:r>
            <a:r>
              <a:rPr lang="en-US" sz="1200" dirty="0" err="1">
                <a:solidFill>
                  <a:srgbClr val="8BDFD2"/>
                </a:solidFill>
              </a:rPr>
              <a:t>sbskmi</a:t>
            </a:r>
            <a:endParaRPr lang="en-US" sz="1200" dirty="0">
              <a:solidFill>
                <a:srgbClr val="8BDFD2"/>
              </a:solidFill>
            </a:endParaRPr>
          </a:p>
        </p:txBody>
      </p:sp>
      <p:pic>
        <p:nvPicPr>
          <p:cNvPr id="2" name="Picture 1" descr="SimonBuckinghamShum-BWsm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2027930"/>
            <a:ext cx="868404" cy="1224136"/>
          </a:xfrm>
          <a:prstGeom prst="rect">
            <a:avLst/>
          </a:prstGeom>
          <a:ln>
            <a:noFill/>
          </a:ln>
          <a:effectLst>
            <a:reflection blurRad="6350" stA="52000" endA="300" endPos="35000" dir="5400000" sy="-100000" algn="bl" rotWithShape="0"/>
          </a:effectLst>
        </p:spPr>
      </p:pic>
      <p:sp>
        <p:nvSpPr>
          <p:cNvPr id="15" name="TextBox 14"/>
          <p:cNvSpPr txBox="1"/>
          <p:nvPr/>
        </p:nvSpPr>
        <p:spPr>
          <a:xfrm>
            <a:off x="1763688" y="3923412"/>
            <a:ext cx="4392488" cy="892504"/>
          </a:xfrm>
          <a:prstGeom prst="rect">
            <a:avLst/>
          </a:prstGeom>
          <a:noFill/>
        </p:spPr>
        <p:txBody>
          <a:bodyPr wrap="square" lIns="91392" tIns="45696" rIns="91392" bIns="45696" rtlCol="0">
            <a:spAutoFit/>
          </a:bodyPr>
          <a:lstStyle/>
          <a:p>
            <a:r>
              <a:rPr lang="en-US" sz="1200" dirty="0" smtClean="0">
                <a:solidFill>
                  <a:srgbClr val="8BDFD2"/>
                </a:solidFill>
              </a:rPr>
              <a:t>This keynote is dedicated to my Father</a:t>
            </a:r>
          </a:p>
          <a:p>
            <a:r>
              <a:rPr lang="en-US" sz="2400" dirty="0" smtClean="0">
                <a:solidFill>
                  <a:srgbClr val="F918AE"/>
                </a:solidFill>
              </a:rPr>
              <a:t>Jonathan Chung-Hin Shum</a:t>
            </a:r>
          </a:p>
          <a:p>
            <a:r>
              <a:rPr lang="en-US" sz="1400" dirty="0" smtClean="0">
                <a:solidFill>
                  <a:srgbClr val="F918AE"/>
                </a:solidFill>
              </a:rPr>
              <a:t>4 Jan. 1930 – 27 Nov. 2011</a:t>
            </a:r>
          </a:p>
        </p:txBody>
      </p:sp>
      <p:pic>
        <p:nvPicPr>
          <p:cNvPr id="4" name="Picture 3" descr="dad photo onl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7" y="3828130"/>
            <a:ext cx="864096" cy="1041030"/>
          </a:xfrm>
          <a:prstGeom prst="rect">
            <a:avLst/>
          </a:prstGeom>
          <a:effectLst>
            <a:reflection blurRad="6350" stA="50000" endA="300" endPos="90000" dir="5400000" sy="-100000" algn="bl" rotWithShape="0"/>
          </a:effectLst>
        </p:spPr>
      </p:pic>
    </p:spTree>
    <p:extLst>
      <p:ext uri="{BB962C8B-B14F-4D97-AF65-F5344CB8AC3E}">
        <p14:creationId xmlns:p14="http://schemas.microsoft.com/office/powerpoint/2010/main" val="391432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8">
      <a:dk1>
        <a:srgbClr val="808080"/>
      </a:dk1>
      <a:lt1>
        <a:srgbClr val="00FFFF"/>
      </a:lt1>
      <a:dk2>
        <a:srgbClr val="000066"/>
      </a:dk2>
      <a:lt2>
        <a:srgbClr val="00FF00"/>
      </a:lt2>
      <a:accent1>
        <a:srgbClr val="00CC99"/>
      </a:accent1>
      <a:accent2>
        <a:srgbClr val="3333CC"/>
      </a:accent2>
      <a:accent3>
        <a:srgbClr val="AAAAB8"/>
      </a:accent3>
      <a:accent4>
        <a:srgbClr val="00DADA"/>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triangle" w="lg" len="lg"/>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1"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noFill/>
        <a:ln w="12700" cap="flat" cmpd="sng" algn="ctr">
          <a:solidFill>
            <a:schemeClr val="bg1"/>
          </a:solidFill>
          <a:prstDash val="solid"/>
          <a:round/>
          <a:headEnd type="none" w="med" len="med"/>
          <a:tailEnd type="triangle" w="lg" len="lg"/>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1"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808080"/>
        </a:dk1>
        <a:lt1>
          <a:srgbClr val="00FFFF"/>
        </a:lt1>
        <a:dk2>
          <a:srgbClr val="000066"/>
        </a:dk2>
        <a:lt2>
          <a:srgbClr val="00FF00"/>
        </a:lt2>
        <a:accent1>
          <a:srgbClr val="00CC99"/>
        </a:accent1>
        <a:accent2>
          <a:srgbClr val="3333CC"/>
        </a:accent2>
        <a:accent3>
          <a:srgbClr val="AAAAB8"/>
        </a:accent3>
        <a:accent4>
          <a:srgbClr val="00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U PP Template">
  <a:themeElements>
    <a:clrScheme name="OU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U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520825" rtl="0" eaLnBrk="1" fontAlgn="base" latinLnBrk="0" hangingPunct="1">
          <a:lnSpc>
            <a:spcPct val="100000"/>
          </a:lnSpc>
          <a:spcBef>
            <a:spcPct val="0"/>
          </a:spcBef>
          <a:spcAft>
            <a:spcPct val="0"/>
          </a:spcAft>
          <a:buClrTx/>
          <a:buSzTx/>
          <a:buFontTx/>
          <a:buNone/>
          <a:tabLst/>
          <a:defRPr kumimoji="0" lang="en-US" sz="3000" b="0" i="0" u="none" strike="noStrike" cap="none" normalizeH="0" baseline="0">
            <a:ln>
              <a:noFill/>
            </a:ln>
            <a:solidFill>
              <a:srgbClr val="E3284A"/>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520825" rtl="0" eaLnBrk="1" fontAlgn="base" latinLnBrk="0" hangingPunct="1">
          <a:lnSpc>
            <a:spcPct val="100000"/>
          </a:lnSpc>
          <a:spcBef>
            <a:spcPct val="0"/>
          </a:spcBef>
          <a:spcAft>
            <a:spcPct val="0"/>
          </a:spcAft>
          <a:buClrTx/>
          <a:buSzTx/>
          <a:buFontTx/>
          <a:buNone/>
          <a:tabLst/>
          <a:defRPr kumimoji="0" lang="en-US" sz="3000" b="0" i="0" u="none" strike="noStrike" cap="none" normalizeH="0" baseline="0">
            <a:ln>
              <a:noFill/>
            </a:ln>
            <a:solidFill>
              <a:srgbClr val="E3284A"/>
            </a:solidFill>
            <a:effectLst/>
            <a:latin typeface="Arial" pitchFamily="-107" charset="0"/>
          </a:defRPr>
        </a:defPPr>
      </a:lstStyle>
    </a:lnDef>
  </a:objectDefaults>
  <a:extraClrSchemeLst>
    <a:extraClrScheme>
      <a:clrScheme name="OU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2">
        <a:dk1>
          <a:srgbClr val="000000"/>
        </a:dk1>
        <a:lt1>
          <a:srgbClr val="D60077"/>
        </a:lt1>
        <a:dk2>
          <a:srgbClr val="000000"/>
        </a:dk2>
        <a:lt2>
          <a:srgbClr val="808080"/>
        </a:lt2>
        <a:accent1>
          <a:srgbClr val="BBE0E3"/>
        </a:accent1>
        <a:accent2>
          <a:srgbClr val="333399"/>
        </a:accent2>
        <a:accent3>
          <a:srgbClr val="E8AA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3">
        <a:dk1>
          <a:srgbClr val="000000"/>
        </a:dk1>
        <a:lt1>
          <a:srgbClr val="FFD100"/>
        </a:lt1>
        <a:dk2>
          <a:srgbClr val="000000"/>
        </a:dk2>
        <a:lt2>
          <a:srgbClr val="808080"/>
        </a:lt2>
        <a:accent1>
          <a:srgbClr val="BBE0E3"/>
        </a:accent1>
        <a:accent2>
          <a:srgbClr val="333399"/>
        </a:accent2>
        <a:accent3>
          <a:srgbClr val="FFE5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4">
        <a:dk1>
          <a:srgbClr val="000000"/>
        </a:dk1>
        <a:lt1>
          <a:srgbClr val="9FAA00"/>
        </a:lt1>
        <a:dk2>
          <a:srgbClr val="000000"/>
        </a:dk2>
        <a:lt2>
          <a:srgbClr val="808080"/>
        </a:lt2>
        <a:accent1>
          <a:srgbClr val="BBE0E3"/>
        </a:accent1>
        <a:accent2>
          <a:srgbClr val="333399"/>
        </a:accent2>
        <a:accent3>
          <a:srgbClr val="CDD2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5">
        <a:dk1>
          <a:srgbClr val="000000"/>
        </a:dk1>
        <a:lt1>
          <a:srgbClr val="00AFAD"/>
        </a:lt1>
        <a:dk2>
          <a:srgbClr val="000000"/>
        </a:dk2>
        <a:lt2>
          <a:srgbClr val="808080"/>
        </a:lt2>
        <a:accent1>
          <a:srgbClr val="BBE0E3"/>
        </a:accent1>
        <a:accent2>
          <a:srgbClr val="333399"/>
        </a:accent2>
        <a:accent3>
          <a:srgbClr val="AAD4D3"/>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6">
        <a:dk1>
          <a:srgbClr val="000000"/>
        </a:dk1>
        <a:lt1>
          <a:srgbClr val="5C705E"/>
        </a:lt1>
        <a:dk2>
          <a:srgbClr val="000000"/>
        </a:dk2>
        <a:lt2>
          <a:srgbClr val="808080"/>
        </a:lt2>
        <a:accent1>
          <a:srgbClr val="BBE0E3"/>
        </a:accent1>
        <a:accent2>
          <a:srgbClr val="333399"/>
        </a:accent2>
        <a:accent3>
          <a:srgbClr val="B5BBB6"/>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7">
        <a:dk1>
          <a:srgbClr val="000000"/>
        </a:dk1>
        <a:lt1>
          <a:srgbClr val="EF6820"/>
        </a:lt1>
        <a:dk2>
          <a:srgbClr val="000000"/>
        </a:dk2>
        <a:lt2>
          <a:srgbClr val="808080"/>
        </a:lt2>
        <a:accent1>
          <a:srgbClr val="BBE0E3"/>
        </a:accent1>
        <a:accent2>
          <a:srgbClr val="333399"/>
        </a:accent2>
        <a:accent3>
          <a:srgbClr val="F6B9AB"/>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8">
        <a:dk1>
          <a:srgbClr val="000000"/>
        </a:dk1>
        <a:lt1>
          <a:srgbClr val="E3284A"/>
        </a:lt1>
        <a:dk2>
          <a:srgbClr val="000000"/>
        </a:dk2>
        <a:lt2>
          <a:srgbClr val="808080"/>
        </a:lt2>
        <a:accent1>
          <a:srgbClr val="BBE0E3"/>
        </a:accent1>
        <a:accent2>
          <a:srgbClr val="333399"/>
        </a:accent2>
        <a:accent3>
          <a:srgbClr val="EFACB1"/>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9">
        <a:dk1>
          <a:srgbClr val="000000"/>
        </a:dk1>
        <a:lt1>
          <a:srgbClr val="856FB3"/>
        </a:lt1>
        <a:dk2>
          <a:srgbClr val="000000"/>
        </a:dk2>
        <a:lt2>
          <a:srgbClr val="808080"/>
        </a:lt2>
        <a:accent1>
          <a:srgbClr val="BBE0E3"/>
        </a:accent1>
        <a:accent2>
          <a:srgbClr val="333399"/>
        </a:accent2>
        <a:accent3>
          <a:srgbClr val="C2BBD6"/>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10">
        <a:dk1>
          <a:srgbClr val="000000"/>
        </a:dk1>
        <a:lt1>
          <a:srgbClr val="000000"/>
        </a:lt1>
        <a:dk2>
          <a:srgbClr val="000000"/>
        </a:dk2>
        <a:lt2>
          <a:srgbClr val="808080"/>
        </a:lt2>
        <a:accent1>
          <a:srgbClr val="BBE0E3"/>
        </a:accent1>
        <a:accent2>
          <a:srgbClr val="333399"/>
        </a:accent2>
        <a:accent3>
          <a:srgbClr val="AAAA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11">
        <a:dk1>
          <a:srgbClr val="000000"/>
        </a:dk1>
        <a:lt1>
          <a:srgbClr val="8C8C8C"/>
        </a:lt1>
        <a:dk2>
          <a:srgbClr val="000000"/>
        </a:dk2>
        <a:lt2>
          <a:srgbClr val="808080"/>
        </a:lt2>
        <a:accent1>
          <a:srgbClr val="BBE0E3"/>
        </a:accent1>
        <a:accent2>
          <a:srgbClr val="333399"/>
        </a:accent2>
        <a:accent3>
          <a:srgbClr val="C5C5C5"/>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U PP Template">
  <a:themeElements>
    <a:clrScheme name="OU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U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520825" rtl="0" eaLnBrk="1" fontAlgn="base" latinLnBrk="0" hangingPunct="1">
          <a:lnSpc>
            <a:spcPct val="100000"/>
          </a:lnSpc>
          <a:spcBef>
            <a:spcPct val="0"/>
          </a:spcBef>
          <a:spcAft>
            <a:spcPct val="0"/>
          </a:spcAft>
          <a:buClrTx/>
          <a:buSzTx/>
          <a:buFontTx/>
          <a:buNone/>
          <a:tabLst/>
          <a:defRPr kumimoji="0" lang="en-US" sz="3000" b="0" i="0" u="none" strike="noStrike" cap="none" normalizeH="0" baseline="0">
            <a:ln>
              <a:noFill/>
            </a:ln>
            <a:solidFill>
              <a:srgbClr val="E3284A"/>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520825" rtl="0" eaLnBrk="1" fontAlgn="base" latinLnBrk="0" hangingPunct="1">
          <a:lnSpc>
            <a:spcPct val="100000"/>
          </a:lnSpc>
          <a:spcBef>
            <a:spcPct val="0"/>
          </a:spcBef>
          <a:spcAft>
            <a:spcPct val="0"/>
          </a:spcAft>
          <a:buClrTx/>
          <a:buSzTx/>
          <a:buFontTx/>
          <a:buNone/>
          <a:tabLst/>
          <a:defRPr kumimoji="0" lang="en-US" sz="3000" b="0" i="0" u="none" strike="noStrike" cap="none" normalizeH="0" baseline="0">
            <a:ln>
              <a:noFill/>
            </a:ln>
            <a:solidFill>
              <a:srgbClr val="E3284A"/>
            </a:solidFill>
            <a:effectLst/>
            <a:latin typeface="Arial" pitchFamily="-107" charset="0"/>
          </a:defRPr>
        </a:defPPr>
      </a:lstStyle>
    </a:lnDef>
  </a:objectDefaults>
  <a:extraClrSchemeLst>
    <a:extraClrScheme>
      <a:clrScheme name="OU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2">
        <a:dk1>
          <a:srgbClr val="000000"/>
        </a:dk1>
        <a:lt1>
          <a:srgbClr val="D60077"/>
        </a:lt1>
        <a:dk2>
          <a:srgbClr val="000000"/>
        </a:dk2>
        <a:lt2>
          <a:srgbClr val="808080"/>
        </a:lt2>
        <a:accent1>
          <a:srgbClr val="BBE0E3"/>
        </a:accent1>
        <a:accent2>
          <a:srgbClr val="333399"/>
        </a:accent2>
        <a:accent3>
          <a:srgbClr val="E8AA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3">
        <a:dk1>
          <a:srgbClr val="000000"/>
        </a:dk1>
        <a:lt1>
          <a:srgbClr val="FFD100"/>
        </a:lt1>
        <a:dk2>
          <a:srgbClr val="000000"/>
        </a:dk2>
        <a:lt2>
          <a:srgbClr val="808080"/>
        </a:lt2>
        <a:accent1>
          <a:srgbClr val="BBE0E3"/>
        </a:accent1>
        <a:accent2>
          <a:srgbClr val="333399"/>
        </a:accent2>
        <a:accent3>
          <a:srgbClr val="FFE5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4">
        <a:dk1>
          <a:srgbClr val="000000"/>
        </a:dk1>
        <a:lt1>
          <a:srgbClr val="9FAA00"/>
        </a:lt1>
        <a:dk2>
          <a:srgbClr val="000000"/>
        </a:dk2>
        <a:lt2>
          <a:srgbClr val="808080"/>
        </a:lt2>
        <a:accent1>
          <a:srgbClr val="BBE0E3"/>
        </a:accent1>
        <a:accent2>
          <a:srgbClr val="333399"/>
        </a:accent2>
        <a:accent3>
          <a:srgbClr val="CDD2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5">
        <a:dk1>
          <a:srgbClr val="000000"/>
        </a:dk1>
        <a:lt1>
          <a:srgbClr val="00AFAD"/>
        </a:lt1>
        <a:dk2>
          <a:srgbClr val="000000"/>
        </a:dk2>
        <a:lt2>
          <a:srgbClr val="808080"/>
        </a:lt2>
        <a:accent1>
          <a:srgbClr val="BBE0E3"/>
        </a:accent1>
        <a:accent2>
          <a:srgbClr val="333399"/>
        </a:accent2>
        <a:accent3>
          <a:srgbClr val="AAD4D3"/>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6">
        <a:dk1>
          <a:srgbClr val="000000"/>
        </a:dk1>
        <a:lt1>
          <a:srgbClr val="5C705E"/>
        </a:lt1>
        <a:dk2>
          <a:srgbClr val="000000"/>
        </a:dk2>
        <a:lt2>
          <a:srgbClr val="808080"/>
        </a:lt2>
        <a:accent1>
          <a:srgbClr val="BBE0E3"/>
        </a:accent1>
        <a:accent2>
          <a:srgbClr val="333399"/>
        </a:accent2>
        <a:accent3>
          <a:srgbClr val="B5BBB6"/>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7">
        <a:dk1>
          <a:srgbClr val="000000"/>
        </a:dk1>
        <a:lt1>
          <a:srgbClr val="EF6820"/>
        </a:lt1>
        <a:dk2>
          <a:srgbClr val="000000"/>
        </a:dk2>
        <a:lt2>
          <a:srgbClr val="808080"/>
        </a:lt2>
        <a:accent1>
          <a:srgbClr val="BBE0E3"/>
        </a:accent1>
        <a:accent2>
          <a:srgbClr val="333399"/>
        </a:accent2>
        <a:accent3>
          <a:srgbClr val="F6B9AB"/>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8">
        <a:dk1>
          <a:srgbClr val="000000"/>
        </a:dk1>
        <a:lt1>
          <a:srgbClr val="E3284A"/>
        </a:lt1>
        <a:dk2>
          <a:srgbClr val="000000"/>
        </a:dk2>
        <a:lt2>
          <a:srgbClr val="808080"/>
        </a:lt2>
        <a:accent1>
          <a:srgbClr val="BBE0E3"/>
        </a:accent1>
        <a:accent2>
          <a:srgbClr val="333399"/>
        </a:accent2>
        <a:accent3>
          <a:srgbClr val="EFACB1"/>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9">
        <a:dk1>
          <a:srgbClr val="000000"/>
        </a:dk1>
        <a:lt1>
          <a:srgbClr val="856FB3"/>
        </a:lt1>
        <a:dk2>
          <a:srgbClr val="000000"/>
        </a:dk2>
        <a:lt2>
          <a:srgbClr val="808080"/>
        </a:lt2>
        <a:accent1>
          <a:srgbClr val="BBE0E3"/>
        </a:accent1>
        <a:accent2>
          <a:srgbClr val="333399"/>
        </a:accent2>
        <a:accent3>
          <a:srgbClr val="C2BBD6"/>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10">
        <a:dk1>
          <a:srgbClr val="000000"/>
        </a:dk1>
        <a:lt1>
          <a:srgbClr val="000000"/>
        </a:lt1>
        <a:dk2>
          <a:srgbClr val="000000"/>
        </a:dk2>
        <a:lt2>
          <a:srgbClr val="808080"/>
        </a:lt2>
        <a:accent1>
          <a:srgbClr val="BBE0E3"/>
        </a:accent1>
        <a:accent2>
          <a:srgbClr val="333399"/>
        </a:accent2>
        <a:accent3>
          <a:srgbClr val="AAAAAA"/>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U PowerPoint 11">
        <a:dk1>
          <a:srgbClr val="000000"/>
        </a:dk1>
        <a:lt1>
          <a:srgbClr val="8C8C8C"/>
        </a:lt1>
        <a:dk2>
          <a:srgbClr val="000000"/>
        </a:dk2>
        <a:lt2>
          <a:srgbClr val="808080"/>
        </a:lt2>
        <a:accent1>
          <a:srgbClr val="BBE0E3"/>
        </a:accent1>
        <a:accent2>
          <a:srgbClr val="333399"/>
        </a:accent2>
        <a:accent3>
          <a:srgbClr val="C5C5C5"/>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135965</TotalTime>
  <Words>3641</Words>
  <Application>Microsoft Macintosh PowerPoint</Application>
  <PresentationFormat>On-screen Show (4:3)</PresentationFormat>
  <Paragraphs>549</Paragraphs>
  <Slides>92</Slides>
  <Notes>15</Notes>
  <HiddenSlides>0</HiddenSlides>
  <MMClips>3</MMClips>
  <ScaleCrop>false</ScaleCrop>
  <HeadingPairs>
    <vt:vector size="4" baseType="variant">
      <vt:variant>
        <vt:lpstr>Theme</vt:lpstr>
      </vt:variant>
      <vt:variant>
        <vt:i4>3</vt:i4>
      </vt:variant>
      <vt:variant>
        <vt:lpstr>Slide Titles</vt:lpstr>
      </vt:variant>
      <vt:variant>
        <vt:i4>92</vt:i4>
      </vt:variant>
    </vt:vector>
  </HeadingPairs>
  <TitlesOfParts>
    <vt:vector size="95" baseType="lpstr">
      <vt:lpstr>Default Design</vt:lpstr>
      <vt:lpstr>OU PP Template</vt:lpstr>
      <vt:lpstr>1_OU PP Template</vt:lpstr>
      <vt:lpstr>PowerPoint Presentation</vt:lpstr>
      <vt:lpstr>PowerPoint Presentation</vt:lpstr>
      <vt:lpstr>From a recent review…</vt:lpstr>
      <vt:lpstr>Aquarium Analytics!</vt:lpstr>
      <vt:lpstr>Aquarium Analytics!</vt:lpstr>
      <vt:lpstr>How is your aquatic ecosystem?</vt:lpstr>
      <vt:lpstr>How is your learning ecosystem?</vt:lpstr>
      <vt:lpstr>PowerPoint Presentation</vt:lpstr>
      <vt:lpstr>PowerPoint Presentation</vt:lpstr>
      <vt:lpstr>PowerPoint Presentation</vt:lpstr>
      <vt:lpstr>Learning “vs” Academic Analytics</vt:lpstr>
      <vt:lpstr>“Academic Analytics”</vt:lpstr>
      <vt:lpstr>What this talk is not…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SAS and Education</vt:lpstr>
      <vt:lpstr>IBM TechTrends2011 report:  Analytics fastest growing tech</vt:lpstr>
      <vt:lpstr>IBM TechTrends2011 report:  Analytics fastest growing tech</vt:lpstr>
      <vt:lpstr>PowerPoint Presentation</vt:lpstr>
      <vt:lpstr>Explosion of data sharing about ourselves: personal health</vt:lpstr>
      <vt:lpstr>Explosion of data sharing about ourselves: location</vt:lpstr>
      <vt:lpstr>PowerPoint Presentation</vt:lpstr>
      <vt:lpstr>Your Educational Institution’s Response?</vt:lpstr>
      <vt:lpstr>Your Learners’ Response?</vt:lpstr>
      <vt:lpstr>NMC Horizon 2011 Report:  Learning Analytics (4-5yrs adoption)</vt:lpstr>
      <vt:lpstr>EDUCAUSE</vt:lpstr>
      <vt:lpstr>PowerPoint Presentation</vt:lpstr>
      <vt:lpstr>Analytics in English schools RAISEonline cohort visualization</vt:lpstr>
      <vt:lpstr>Analytics in your VLE: joules: analytics for Moodle</vt:lpstr>
      <vt:lpstr>Analytics in your VLE: OU VLE Reporting &amp; Tracking tools</vt:lpstr>
      <vt:lpstr>Analytics in your VLE: Blackboard: feedback to students</vt:lpstr>
      <vt:lpstr>Analytics in your VLE: Grockit: feedback to students prepping for standardized tests</vt:lpstr>
      <vt:lpstr>Analytics in your VLE: Desire2Learn visual analytics</vt:lpstr>
      <vt:lpstr>Social analytics start to become a commodity service</vt:lpstr>
      <vt:lpstr>My OU Story app: emotional state</vt:lpstr>
      <vt:lpstr>PowerPoint Presentation</vt:lpstr>
      <vt:lpstr>Video conferencing analytics OU KMi’s Flashmeeting</vt:lpstr>
      <vt:lpstr>Video conferencing analytics OU KMi’s Flashmeeting</vt:lpstr>
      <vt:lpstr>Video conferencing analytics OU KMi’s Flashmeeting</vt:lpstr>
      <vt:lpstr>Video conferencing analytics OU KMi’s Flashmeeting</vt:lpstr>
      <vt:lpstr>PowerPoint Presentation</vt:lpstr>
      <vt:lpstr>OU Analytics: Predictive modelling</vt:lpstr>
      <vt:lpstr>Purdue University Signals Real time traffic-lights in the student VLE, based on a predictive model</vt:lpstr>
      <vt:lpstr>Purdue University Signals Real time traffic-lights for students based on a predictive model</vt:lpstr>
      <vt:lpstr>this all feels rather traditional —  isn’t there a learning revolution going on?!</vt:lpstr>
      <vt:lpstr>Learning analytics for this?</vt:lpstr>
      <vt:lpstr>Learning analytics for this?</vt:lpstr>
      <vt:lpstr>Tectonic shifts in the learning landscape...</vt:lpstr>
      <vt:lpstr>analytics for C21 skills? learning how to learn? authentic enquiry?</vt:lpstr>
      <vt:lpstr>PowerPoint Presentation</vt:lpstr>
      <vt:lpstr>ELLI: Effective Lifelong Learning Inventory Web questionnaire 72 items (children and adult versions: used in schools, universities and workplace)</vt:lpstr>
      <vt:lpstr>Validated as loading onto  7 dimensions of “Learning Power”</vt:lpstr>
      <vt:lpstr>ELLI generates a 7-dimensional spider diagram of how the learner sees themself</vt:lpstr>
      <vt:lpstr>Adding imagery to ELLI dimensions to connect with learner identity</vt:lpstr>
      <vt:lpstr>Working with Gappuwiyak School, N. Territory AUS (Ruth Deakin Crick, University of Bristol)</vt:lpstr>
      <vt:lpstr>ELLI generates cohort data for each dimension</vt:lpstr>
      <vt:lpstr>…drilling down on a specific dimension</vt:lpstr>
      <vt:lpstr>EnquiryBlogger: Tuning Wordpress as an ELLI-based learning journal</vt:lpstr>
      <vt:lpstr>PowerPoint Presentation</vt:lpstr>
      <vt:lpstr>LearningEmergence.net</vt:lpstr>
      <vt:lpstr>PowerPoint Presentation</vt:lpstr>
      <vt:lpstr>Discourse Learning Analytics</vt:lpstr>
      <vt:lpstr>Socio-cultural discourse analysis  (Mercer et al, OU)</vt:lpstr>
      <vt:lpstr>Socio-cultural discourse analysis  (Mercer et al, OU)</vt:lpstr>
      <vt:lpstr>Analytics for identifying Exploratory talk</vt:lpstr>
      <vt:lpstr>Defining indicators of Exploratory Talk</vt:lpstr>
      <vt:lpstr>Extract classified as Exploratory Talk</vt:lpstr>
      <vt:lpstr>Discourse analysis (Xerox Incremental Parser)</vt:lpstr>
      <vt:lpstr>KMi’s Cohere:  a web deliberation platform enabling semantic social network and discourse network analytics</vt:lpstr>
      <vt:lpstr>PowerPoint Presentation</vt:lpstr>
      <vt:lpstr>PowerPoint Presentation</vt:lpstr>
      <vt:lpstr>Mr A. Administrator (2015)</vt:lpstr>
      <vt:lpstr>Ms. S. Student (2015)</vt:lpstr>
      <vt:lpstr>Ms. S. Student (2015)</vt:lpstr>
      <vt:lpstr>Prof. R. Researcher (2015)</vt:lpstr>
      <vt:lpstr>Dr L. Lecturer (2015)</vt:lpstr>
      <vt:lpstr>PowerPoint Presentation</vt:lpstr>
      <vt:lpstr>PowerPoint Presentation</vt:lpstr>
      <vt:lpstr>PowerPoint Presentation</vt:lpstr>
      <vt:lpstr>As Big Data and Analytics mature we will see the convergence of…</vt:lpstr>
      <vt:lpstr>As Big Data and Analytics mature we will see the convergence of…</vt:lpstr>
      <vt:lpstr>As Big Data and Analytics mature we will see the convergence of…</vt:lpstr>
      <vt:lpstr>PowerPoint Presentation</vt:lpstr>
      <vt:lpstr>PowerPoint Presentation</vt:lpstr>
      <vt:lpstr>SoLAResearch.org</vt:lpstr>
      <vt:lpstr>International Conference on  Learning Analytics &amp; Knowledge 2012</vt:lpstr>
      <vt:lpstr>PowerPoint Presentation</vt:lpstr>
    </vt:vector>
  </TitlesOfParts>
  <Company>The Open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Vers des Outils de Nouvelle Génération pour Assister la Conception et la Réalisation  du Discours Hypermédia</dc:title>
  <cp:lastModifiedBy>SBS</cp:lastModifiedBy>
  <cp:revision>1451</cp:revision>
  <cp:lastPrinted>2010-11-03T07:35:47Z</cp:lastPrinted>
  <dcterms:created xsi:type="dcterms:W3CDTF">2010-11-02T15:40:47Z</dcterms:created>
  <dcterms:modified xsi:type="dcterms:W3CDTF">2011-12-04T16:01:50Z</dcterms:modified>
</cp:coreProperties>
</file>